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64"/>
  </p:notesMasterIdLst>
  <p:sldIdLst>
    <p:sldId id="601" r:id="rId2"/>
    <p:sldId id="517" r:id="rId3"/>
    <p:sldId id="488" r:id="rId4"/>
    <p:sldId id="489" r:id="rId5"/>
    <p:sldId id="471" r:id="rId6"/>
    <p:sldId id="684" r:id="rId7"/>
    <p:sldId id="306" r:id="rId8"/>
    <p:sldId id="307" r:id="rId9"/>
    <p:sldId id="281" r:id="rId10"/>
    <p:sldId id="687" r:id="rId11"/>
    <p:sldId id="283" r:id="rId12"/>
    <p:sldId id="284" r:id="rId13"/>
    <p:sldId id="288" r:id="rId14"/>
    <p:sldId id="319" r:id="rId15"/>
    <p:sldId id="483" r:id="rId16"/>
    <p:sldId id="496" r:id="rId17"/>
    <p:sldId id="484" r:id="rId18"/>
    <p:sldId id="485" r:id="rId19"/>
    <p:sldId id="486" r:id="rId20"/>
    <p:sldId id="487" r:id="rId21"/>
    <p:sldId id="481" r:id="rId22"/>
    <p:sldId id="289" r:id="rId23"/>
    <p:sldId id="293" r:id="rId24"/>
    <p:sldId id="304" r:id="rId25"/>
    <p:sldId id="314" r:id="rId26"/>
    <p:sldId id="320" r:id="rId27"/>
    <p:sldId id="341" r:id="rId28"/>
    <p:sldId id="456" r:id="rId29"/>
    <p:sldId id="457" r:id="rId30"/>
    <p:sldId id="609" r:id="rId31"/>
    <p:sldId id="685" r:id="rId32"/>
    <p:sldId id="610" r:id="rId33"/>
    <p:sldId id="611" r:id="rId34"/>
    <p:sldId id="612" r:id="rId35"/>
    <p:sldId id="613" r:id="rId36"/>
    <p:sldId id="614" r:id="rId37"/>
    <p:sldId id="615" r:id="rId38"/>
    <p:sldId id="616" r:id="rId39"/>
    <p:sldId id="617" r:id="rId40"/>
    <p:sldId id="618" r:id="rId41"/>
    <p:sldId id="619" r:id="rId42"/>
    <p:sldId id="620" r:id="rId43"/>
    <p:sldId id="621" r:id="rId44"/>
    <p:sldId id="622" r:id="rId45"/>
    <p:sldId id="623" r:id="rId46"/>
    <p:sldId id="624" r:id="rId47"/>
    <p:sldId id="625" r:id="rId48"/>
    <p:sldId id="626" r:id="rId49"/>
    <p:sldId id="627" r:id="rId50"/>
    <p:sldId id="628" r:id="rId51"/>
    <p:sldId id="629" r:id="rId52"/>
    <p:sldId id="630" r:id="rId53"/>
    <p:sldId id="631" r:id="rId54"/>
    <p:sldId id="632" r:id="rId55"/>
    <p:sldId id="634" r:id="rId56"/>
    <p:sldId id="516" r:id="rId57"/>
    <p:sldId id="602" r:id="rId58"/>
    <p:sldId id="519" r:id="rId59"/>
    <p:sldId id="480" r:id="rId60"/>
    <p:sldId id="515" r:id="rId61"/>
    <p:sldId id="257" r:id="rId62"/>
    <p:sldId id="608" r:id="rId63"/>
    <p:sldId id="605" r:id="rId64"/>
    <p:sldId id="603" r:id="rId65"/>
    <p:sldId id="604" r:id="rId66"/>
    <p:sldId id="606" r:id="rId67"/>
    <p:sldId id="686" r:id="rId68"/>
    <p:sldId id="607" r:id="rId69"/>
    <p:sldId id="635" r:id="rId70"/>
    <p:sldId id="652" r:id="rId71"/>
    <p:sldId id="651" r:id="rId72"/>
    <p:sldId id="653" r:id="rId73"/>
    <p:sldId id="654" r:id="rId74"/>
    <p:sldId id="655" r:id="rId75"/>
    <p:sldId id="656" r:id="rId76"/>
    <p:sldId id="657" r:id="rId77"/>
    <p:sldId id="658" r:id="rId78"/>
    <p:sldId id="659" r:id="rId79"/>
    <p:sldId id="661" r:id="rId80"/>
    <p:sldId id="660" r:id="rId81"/>
    <p:sldId id="636" r:id="rId82"/>
    <p:sldId id="637" r:id="rId83"/>
    <p:sldId id="638" r:id="rId84"/>
    <p:sldId id="639" r:id="rId85"/>
    <p:sldId id="640" r:id="rId86"/>
    <p:sldId id="641" r:id="rId87"/>
    <p:sldId id="642" r:id="rId88"/>
    <p:sldId id="643" r:id="rId89"/>
    <p:sldId id="644" r:id="rId90"/>
    <p:sldId id="645" r:id="rId91"/>
    <p:sldId id="646" r:id="rId92"/>
    <p:sldId id="647" r:id="rId93"/>
    <p:sldId id="648" r:id="rId94"/>
    <p:sldId id="649" r:id="rId95"/>
    <p:sldId id="650" r:id="rId96"/>
    <p:sldId id="662" r:id="rId97"/>
    <p:sldId id="663" r:id="rId98"/>
    <p:sldId id="258" r:id="rId99"/>
    <p:sldId id="664" r:id="rId100"/>
    <p:sldId id="259" r:id="rId101"/>
    <p:sldId id="260" r:id="rId102"/>
    <p:sldId id="665" r:id="rId103"/>
    <p:sldId id="666" r:id="rId104"/>
    <p:sldId id="261" r:id="rId105"/>
    <p:sldId id="667" r:id="rId106"/>
    <p:sldId id="668" r:id="rId107"/>
    <p:sldId id="262" r:id="rId108"/>
    <p:sldId id="265" r:id="rId109"/>
    <p:sldId id="266" r:id="rId110"/>
    <p:sldId id="267" r:id="rId111"/>
    <p:sldId id="268" r:id="rId112"/>
    <p:sldId id="269" r:id="rId113"/>
    <p:sldId id="669" r:id="rId114"/>
    <p:sldId id="670" r:id="rId115"/>
    <p:sldId id="270" r:id="rId116"/>
    <p:sldId id="671" r:id="rId117"/>
    <p:sldId id="271" r:id="rId118"/>
    <p:sldId id="672" r:id="rId119"/>
    <p:sldId id="272" r:id="rId120"/>
    <p:sldId id="673" r:id="rId121"/>
    <p:sldId id="273" r:id="rId122"/>
    <p:sldId id="674" r:id="rId123"/>
    <p:sldId id="274" r:id="rId124"/>
    <p:sldId id="275" r:id="rId125"/>
    <p:sldId id="675" r:id="rId126"/>
    <p:sldId id="276" r:id="rId127"/>
    <p:sldId id="676" r:id="rId128"/>
    <p:sldId id="497" r:id="rId129"/>
    <p:sldId id="277" r:id="rId130"/>
    <p:sldId id="677" r:id="rId131"/>
    <p:sldId id="504" r:id="rId132"/>
    <p:sldId id="678" r:id="rId133"/>
    <p:sldId id="505" r:id="rId134"/>
    <p:sldId id="679" r:id="rId135"/>
    <p:sldId id="498" r:id="rId136"/>
    <p:sldId id="490" r:id="rId137"/>
    <p:sldId id="491" r:id="rId138"/>
    <p:sldId id="500" r:id="rId139"/>
    <p:sldId id="501" r:id="rId140"/>
    <p:sldId id="502" r:id="rId141"/>
    <p:sldId id="507" r:id="rId142"/>
    <p:sldId id="508" r:id="rId143"/>
    <p:sldId id="510" r:id="rId144"/>
    <p:sldId id="509" r:id="rId145"/>
    <p:sldId id="511" r:id="rId146"/>
    <p:sldId id="513" r:id="rId147"/>
    <p:sldId id="503" r:id="rId148"/>
    <p:sldId id="492" r:id="rId149"/>
    <p:sldId id="680" r:id="rId150"/>
    <p:sldId id="681" r:id="rId151"/>
    <p:sldId id="493" r:id="rId152"/>
    <p:sldId id="682" r:id="rId153"/>
    <p:sldId id="494" r:id="rId154"/>
    <p:sldId id="683" r:id="rId155"/>
    <p:sldId id="506" r:id="rId156"/>
    <p:sldId id="688" r:id="rId157"/>
    <p:sldId id="689" r:id="rId158"/>
    <p:sldId id="690" r:id="rId159"/>
    <p:sldId id="499" r:id="rId160"/>
    <p:sldId id="520" r:id="rId161"/>
    <p:sldId id="495" r:id="rId162"/>
    <p:sldId id="278" r:id="rId163"/>
  </p:sldIdLst>
  <p:sldSz cx="12192000" cy="6858000"/>
  <p:notesSz cx="6858000" cy="9144000"/>
  <p:embeddedFontLst>
    <p:embeddedFont>
      <p:font typeface="Consolas" panose="020B0609020204030204" pitchFamily="49" charset="0"/>
      <p:regular r:id="rId165"/>
      <p:bold r:id="rId166"/>
      <p:italic r:id="rId167"/>
      <p:boldItalic r:id="rId168"/>
    </p:embeddedFont>
    <p:embeddedFont>
      <p:font typeface="Open Sans" panose="020B0606030504020204" pitchFamily="34" charset="0"/>
      <p:regular r:id="rId169"/>
      <p:bold r:id="rId170"/>
      <p:italic r:id="rId171"/>
      <p:boldItalic r:id="rId172"/>
    </p:embeddedFont>
    <p:embeddedFont>
      <p:font typeface="Roboto" panose="02000000000000000000" pitchFamily="2" charset="0"/>
      <p:regular r:id="rId173"/>
      <p:bold r:id="rId174"/>
      <p:italic r:id="rId175"/>
      <p:boldItalic r:id="rId17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FF00"/>
    <a:srgbClr val="FF00FF"/>
    <a:srgbClr val="43A047"/>
    <a:srgbClr val="AF947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771" autoAdjust="0"/>
    <p:restoredTop sz="94660"/>
  </p:normalViewPr>
  <p:slideViewPr>
    <p:cSldViewPr snapToGrid="0">
      <p:cViewPr varScale="1">
        <p:scale>
          <a:sx n="104" d="100"/>
          <a:sy n="104" d="100"/>
        </p:scale>
        <p:origin x="828" y="114"/>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font" Target="fonts/font6.fntdata"/><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font" Target="fonts/font7.fntdata"/><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presProps" Target="presProps.xml"/><Relationship Id="rId172" Type="http://schemas.openxmlformats.org/officeDocument/2006/relationships/font" Target="fonts/font8.fntdata"/><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font" Target="fonts/font3.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font" Target="fonts/font9.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font" Target="fonts/font4.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font" Target="fonts/font10.fntdata"/><Relationship Id="rId179" Type="http://schemas.openxmlformats.org/officeDocument/2006/relationships/theme" Target="theme/theme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notesMaster" Target="notesMasters/notesMaster1.xml"/><Relationship Id="rId16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tableStyles" Target="tableStyles.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font" Target="fonts/font11.fntdata"/><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font" Target="fonts/font1.fntdata"/><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font" Target="fonts/font12.fntdata"/><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font" Target="fonts/font2.fntdata"/><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s-DO" sz="1200" b="0" i="0" u="none" strike="noStrike" cap="none">
                <a:solidFill>
                  <a:schemeClr val="dk1"/>
                </a:solidFill>
                <a:latin typeface="Calibri"/>
                <a:ea typeface="Calibri"/>
                <a:cs typeface="Calibri"/>
                <a:sym typeface="Calibri"/>
              </a:rPr>
              <a:t>‹Nº›</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DO" dirty="0"/>
          </a:p>
        </p:txBody>
      </p:sp>
      <p:sp>
        <p:nvSpPr>
          <p:cNvPr id="4" name="Marcador de número de diapositiva 3"/>
          <p:cNvSpPr>
            <a:spLocks noGrp="1"/>
          </p:cNvSpPr>
          <p:nvPr>
            <p:ph type="sldNum" sz="quarter" idx="10"/>
          </p:nvPr>
        </p:nvSpPr>
        <p:spPr/>
        <p:txBody>
          <a:bodyPr/>
          <a:lstStyle/>
          <a:p>
            <a:fld id="{5961B150-1B6B-491C-95CF-C98B1CF86436}" type="slidenum">
              <a:rPr lang="es-DO" smtClean="0"/>
              <a:t>12</a:t>
            </a:fld>
            <a:endParaRPr lang="es-DO"/>
          </a:p>
        </p:txBody>
      </p:sp>
    </p:spTree>
    <p:extLst>
      <p:ext uri="{BB962C8B-B14F-4D97-AF65-F5344CB8AC3E}">
        <p14:creationId xmlns:p14="http://schemas.microsoft.com/office/powerpoint/2010/main" val="10236159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55" name="Google Shape;155;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1" name="Google Shape;161;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67" name="Google Shape;167;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p1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73" name="Google Shape;173;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1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78" name="Google Shape;178;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p1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83" name="Google Shape;183;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p1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88" name="Google Shape;188;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p1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93" name="Google Shape;193;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p1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98" name="Google Shape;198;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p2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03" name="Google Shape;203;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s-DO" sz="1200" b="0" i="0" u="none" strike="noStrike" cap="none" smtClean="0">
                <a:solidFill>
                  <a:schemeClr val="dk1"/>
                </a:solidFill>
                <a:latin typeface="Calibri"/>
                <a:ea typeface="Calibri"/>
                <a:cs typeface="Calibri"/>
                <a:sym typeface="Calibri"/>
              </a:rPr>
              <a:t>36</a:t>
            </a:fld>
            <a:endParaRPr lang="es-DO"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5543142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2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08" name="Google Shape;208;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p2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13" name="Google Shape;213;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2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21" name="Google Shape;221;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96" name="Google Shape;96;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02" name="Google Shape;102;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08" name="Google Shape;108;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15" name="Google Shape;115;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20" name="Google Shape;120;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25" name="Google Shape;125;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6" name="Google Shape;146;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47" name="Google Shape;147;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DO"/>
              <a:t>108</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Diapositiva de título" type="title">
  <p:cSld name="TITLE">
    <p:spTree>
      <p:nvGrpSpPr>
        <p:cNvPr id="1" name="Shape 15"/>
        <p:cNvGrpSpPr/>
        <p:nvPr/>
      </p:nvGrpSpPr>
      <p:grpSpPr>
        <a:xfrm>
          <a:off x="0" y="0"/>
          <a:ext cx="0" cy="0"/>
          <a:chOff x="0" y="0"/>
          <a:chExt cx="0" cy="0"/>
        </a:xfrm>
      </p:grpSpPr>
      <p:sp>
        <p:nvSpPr>
          <p:cNvPr id="16" name="Google Shape;16;p2"/>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2"/>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8" name="Google Shape;18;p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DO"/>
              <a:t>‹Nº›</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ítulo y texto vertical" type="vertTx">
  <p:cSld name="VERTICAL_TEXT">
    <p:spTree>
      <p:nvGrpSpPr>
        <p:cNvPr id="1" name="Shape 72"/>
        <p:cNvGrpSpPr/>
        <p:nvPr/>
      </p:nvGrpSpPr>
      <p:grpSpPr>
        <a:xfrm>
          <a:off x="0" y="0"/>
          <a:ext cx="0" cy="0"/>
          <a:chOff x="0" y="0"/>
          <a:chExt cx="0" cy="0"/>
        </a:xfrm>
      </p:grpSpPr>
      <p:sp>
        <p:nvSpPr>
          <p:cNvPr id="73" name="Google Shape;73;p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1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DO"/>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ítulo vertical y texto" type="vertTitleAndTx">
  <p:cSld name="VERTICAL_TITLE_AND_VERTICAL_TEXT">
    <p:spTree>
      <p:nvGrpSpPr>
        <p:cNvPr id="1" name="Shape 78"/>
        <p:cNvGrpSpPr/>
        <p:nvPr/>
      </p:nvGrpSpPr>
      <p:grpSpPr>
        <a:xfrm>
          <a:off x="0" y="0"/>
          <a:ext cx="0" cy="0"/>
          <a:chOff x="0" y="0"/>
          <a:chExt cx="0" cy="0"/>
        </a:xfrm>
      </p:grpSpPr>
      <p:sp>
        <p:nvSpPr>
          <p:cNvPr id="79" name="Google Shape;79;p1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1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 name="Google Shape;81;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DO"/>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En blanco" type="blank">
  <p:cSld name="BLANK">
    <p:spTree>
      <p:nvGrpSpPr>
        <p:cNvPr id="1" name="Shape 21"/>
        <p:cNvGrpSpPr/>
        <p:nvPr/>
      </p:nvGrpSpPr>
      <p:grpSpPr>
        <a:xfrm>
          <a:off x="0" y="0"/>
          <a:ext cx="0" cy="0"/>
          <a:chOff x="0" y="0"/>
          <a:chExt cx="0" cy="0"/>
        </a:xfrm>
      </p:grpSpPr>
      <p:sp>
        <p:nvSpPr>
          <p:cNvPr id="22" name="Google Shape;22;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 name="Google Shape;24;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DO"/>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ítulo y objetos" type="obj">
  <p:cSld name="OBJECT">
    <p:spTree>
      <p:nvGrpSpPr>
        <p:cNvPr id="1" name="Shape 25"/>
        <p:cNvGrpSpPr/>
        <p:nvPr/>
      </p:nvGrpSpPr>
      <p:grpSpPr>
        <a:xfrm>
          <a:off x="0" y="0"/>
          <a:ext cx="0" cy="0"/>
          <a:chOff x="0" y="0"/>
          <a:chExt cx="0" cy="0"/>
        </a:xfrm>
      </p:grpSpPr>
      <p:sp>
        <p:nvSpPr>
          <p:cNvPr id="26" name="Google Shape;26;p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7" name="Google Shape;27;p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8" name="Google Shape;28;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DO"/>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Encabezado de sección" type="secHead">
  <p:cSld name="SECTION_HEADER">
    <p:spTree>
      <p:nvGrpSpPr>
        <p:cNvPr id="1" name="Shape 31"/>
        <p:cNvGrpSpPr/>
        <p:nvPr/>
      </p:nvGrpSpPr>
      <p:grpSpPr>
        <a:xfrm>
          <a:off x="0" y="0"/>
          <a:ext cx="0" cy="0"/>
          <a:chOff x="0" y="0"/>
          <a:chExt cx="0" cy="0"/>
        </a:xfrm>
      </p:grpSpPr>
      <p:sp>
        <p:nvSpPr>
          <p:cNvPr id="32" name="Google Shape;32;p5"/>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3" name="Google Shape;33;p5"/>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4" name="Google Shape;34;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 name="Google Shape;36;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DO"/>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Dos objetos" type="twoObj">
  <p:cSld name="TWO_OBJECTS">
    <p:spTree>
      <p:nvGrpSpPr>
        <p:cNvPr id="1" name="Shape 37"/>
        <p:cNvGrpSpPr/>
        <p:nvPr/>
      </p:nvGrpSpPr>
      <p:grpSpPr>
        <a:xfrm>
          <a:off x="0" y="0"/>
          <a:ext cx="0" cy="0"/>
          <a:chOff x="0" y="0"/>
          <a:chExt cx="0" cy="0"/>
        </a:xfrm>
      </p:grpSpPr>
      <p:sp>
        <p:nvSpPr>
          <p:cNvPr id="38" name="Google Shape;38;p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9" name="Google Shape;39;p6"/>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p6"/>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1" name="Google Shape;41;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DO"/>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ación" type="twoTxTwoObj">
  <p:cSld name="TWO_OBJECTS_WITH_TEXT">
    <p:spTree>
      <p:nvGrpSpPr>
        <p:cNvPr id="1" name="Shape 44"/>
        <p:cNvGrpSpPr/>
        <p:nvPr/>
      </p:nvGrpSpPr>
      <p:grpSpPr>
        <a:xfrm>
          <a:off x="0" y="0"/>
          <a:ext cx="0" cy="0"/>
          <a:chOff x="0" y="0"/>
          <a:chExt cx="0" cy="0"/>
        </a:xfrm>
      </p:grpSpPr>
      <p:sp>
        <p:nvSpPr>
          <p:cNvPr id="45" name="Google Shape;45;p7"/>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6" name="Google Shape;46;p7"/>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7" name="Google Shape;47;p7"/>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8" name="Google Shape;48;p7"/>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9" name="Google Shape;49;p7"/>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0" name="Google Shape;50;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DO"/>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olo el título" type="titleOnly">
  <p:cSld name="TITLE_ONLY">
    <p:spTree>
      <p:nvGrpSpPr>
        <p:cNvPr id="1" name="Shape 53"/>
        <p:cNvGrpSpPr/>
        <p:nvPr/>
      </p:nvGrpSpPr>
      <p:grpSpPr>
        <a:xfrm>
          <a:off x="0" y="0"/>
          <a:ext cx="0" cy="0"/>
          <a:chOff x="0" y="0"/>
          <a:chExt cx="0" cy="0"/>
        </a:xfrm>
      </p:grpSpPr>
      <p:sp>
        <p:nvSpPr>
          <p:cNvPr id="54" name="Google Shape;54;p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5" name="Google Shape;55;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DO"/>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ido con título" type="objTx">
  <p:cSld name="OBJECT_WITH_CAPTION_TEXT">
    <p:spTree>
      <p:nvGrpSpPr>
        <p:cNvPr id="1" name="Shape 58"/>
        <p:cNvGrpSpPr/>
        <p:nvPr/>
      </p:nvGrpSpPr>
      <p:grpSpPr>
        <a:xfrm>
          <a:off x="0" y="0"/>
          <a:ext cx="0" cy="0"/>
          <a:chOff x="0" y="0"/>
          <a:chExt cx="0" cy="0"/>
        </a:xfrm>
      </p:grpSpPr>
      <p:sp>
        <p:nvSpPr>
          <p:cNvPr id="59" name="Google Shape;59;p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1" name="Google Shape;61;p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2" name="Google Shape;62;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DO"/>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Imagen con título" type="picTx">
  <p:cSld name="PICTURE_WITH_CAPTION_TEXT">
    <p:spTree>
      <p:nvGrpSpPr>
        <p:cNvPr id="1" name="Shape 65"/>
        <p:cNvGrpSpPr/>
        <p:nvPr/>
      </p:nvGrpSpPr>
      <p:grpSpPr>
        <a:xfrm>
          <a:off x="0" y="0"/>
          <a:ext cx="0" cy="0"/>
          <a:chOff x="0" y="0"/>
          <a:chExt cx="0" cy="0"/>
        </a:xfrm>
      </p:grpSpPr>
      <p:sp>
        <p:nvSpPr>
          <p:cNvPr id="66" name="Google Shape;66;p1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10"/>
          <p:cNvSpPr>
            <a:spLocks noGrp="1"/>
          </p:cNvSpPr>
          <p:nvPr>
            <p:ph type="pic" idx="2"/>
          </p:nvPr>
        </p:nvSpPr>
        <p:spPr>
          <a:xfrm>
            <a:off x="5183188" y="987425"/>
            <a:ext cx="6172200" cy="4873625"/>
          </a:xfrm>
          <a:prstGeom prst="rect">
            <a:avLst/>
          </a:prstGeom>
          <a:noFill/>
          <a:ln>
            <a:noFill/>
          </a:ln>
        </p:spPr>
      </p:sp>
      <p:sp>
        <p:nvSpPr>
          <p:cNvPr id="68" name="Google Shape;68;p1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9" name="Google Shape;69;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DO"/>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DO"/>
              <a:t>‹Nº›</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3" Type="http://schemas.openxmlformats.org/officeDocument/2006/relationships/hyperlink" Target="https://www.youtube.com/c/JuancitoPe%C3%B1aV" TargetMode="External"/><Relationship Id="rId18" Type="http://schemas.openxmlformats.org/officeDocument/2006/relationships/image" Target="../media/image11.png"/><Relationship Id="rId26" Type="http://schemas.openxmlformats.org/officeDocument/2006/relationships/image" Target="../media/image15.png"/><Relationship Id="rId3" Type="http://schemas.openxmlformats.org/officeDocument/2006/relationships/hyperlink" Target="https://github.com/JUANCITOPENA" TargetMode="External"/><Relationship Id="rId21" Type="http://schemas.openxmlformats.org/officeDocument/2006/relationships/hyperlink" Target="https://app.powerbi.com/view?r=eyJrIjoiMTQzOWIzNDctNGMxMi00MTRiLWI3ZWYtMzkwNGI4YTg3OGU2IiwidCI6IjMwOTE4NjllLTFiNWMtNDlhNy1iZWQwLTA1ODJiMjBlYzg0NSIsImMiOjJ9&amp;pageName=ReportSection" TargetMode="External"/><Relationship Id="rId7" Type="http://schemas.openxmlformats.org/officeDocument/2006/relationships/image" Target="../media/image5.png"/><Relationship Id="rId12" Type="http://schemas.openxmlformats.org/officeDocument/2006/relationships/image" Target="../media/image8.png"/><Relationship Id="rId17" Type="http://schemas.openxmlformats.org/officeDocument/2006/relationships/hyperlink" Target="https://www.facebook.com/juancito.p.v" TargetMode="External"/><Relationship Id="rId25" Type="http://schemas.openxmlformats.org/officeDocument/2006/relationships/hyperlink" Target="https://app.powerbi.com/view?r=eyJrIjoiZDVlMjkyYWUtZTA5NS00NTgxLWJiNGYtNmI5NmNkOWU3MmQ5IiwidCI6IjMwOTE4NjllLTFiNWMtNDlhNy1iZWQwLTA1ODJiMjBlYzg0NSIsImMiOjJ9&amp;pageName=ReportSectionf98a4f1505689d2d2d62" TargetMode="External"/><Relationship Id="rId33" Type="http://schemas.openxmlformats.org/officeDocument/2006/relationships/image" Target="../media/image19.png"/><Relationship Id="rId2" Type="http://schemas.openxmlformats.org/officeDocument/2006/relationships/image" Target="../media/image1.jpeg"/><Relationship Id="rId16" Type="http://schemas.openxmlformats.org/officeDocument/2006/relationships/image" Target="../media/image10.png"/><Relationship Id="rId20" Type="http://schemas.openxmlformats.org/officeDocument/2006/relationships/image" Target="../media/image12.png"/><Relationship Id="rId29" Type="http://schemas.openxmlformats.org/officeDocument/2006/relationships/hyperlink" Target="https://twitter.com/JuancitoPenaV" TargetMode="External"/><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hyperlink" Target="https://advisertecnology.com/" TargetMode="External"/><Relationship Id="rId24" Type="http://schemas.openxmlformats.org/officeDocument/2006/relationships/image" Target="../media/image14.png"/><Relationship Id="rId32" Type="http://schemas.openxmlformats.org/officeDocument/2006/relationships/hyperlink" Target="https://www.instagram.com/juancito.pena.v/" TargetMode="External"/><Relationship Id="rId5" Type="http://schemas.openxmlformats.org/officeDocument/2006/relationships/image" Target="../media/image3.png"/><Relationship Id="rId15" Type="http://schemas.openxmlformats.org/officeDocument/2006/relationships/hyperlink" Target="https://juancitopena.github.io/PORTAFOLIO_WEB_JPV/index.html" TargetMode="External"/><Relationship Id="rId23" Type="http://schemas.openxmlformats.org/officeDocument/2006/relationships/hyperlink" Target="https://app.powerbi.com/view?r=eyJrIjoiZGM0ZWE0YWEtMDlkYS00MmEwLWE1ZWYtMDg5M2I5YmFkMWFhIiwidCI6IjMwOTE4NjllLTFiNWMtNDlhNy1iZWQwLTA1ODJiMjBlYzg0NSIsImMiOjJ9" TargetMode="External"/><Relationship Id="rId28" Type="http://schemas.openxmlformats.org/officeDocument/2006/relationships/image" Target="../media/image16.png"/><Relationship Id="rId10" Type="http://schemas.openxmlformats.org/officeDocument/2006/relationships/image" Target="../media/image7.png"/><Relationship Id="rId19" Type="http://schemas.openxmlformats.org/officeDocument/2006/relationships/hyperlink" Target="https://chat.whatsapp.com/HuYej7msB8dJP6QHSxpZoa" TargetMode="External"/><Relationship Id="rId31" Type="http://schemas.openxmlformats.org/officeDocument/2006/relationships/image" Target="../media/image18.png"/><Relationship Id="rId4" Type="http://schemas.openxmlformats.org/officeDocument/2006/relationships/image" Target="../media/image2.png"/><Relationship Id="rId9" Type="http://schemas.openxmlformats.org/officeDocument/2006/relationships/hyperlink" Target="https://www.linkedin.com/in/juancitope%C3%B1a/" TargetMode="External"/><Relationship Id="rId14" Type="http://schemas.openxmlformats.org/officeDocument/2006/relationships/image" Target="../media/image9.png"/><Relationship Id="rId22" Type="http://schemas.openxmlformats.org/officeDocument/2006/relationships/image" Target="../media/image13.png"/><Relationship Id="rId27" Type="http://schemas.openxmlformats.org/officeDocument/2006/relationships/hyperlink" Target="https://app.powerbi.com/view?r=eyJrIjoiNGYxMzU5MzAtZmY4OC00OTBiLTkwNzYtMDg4ODc4YmM2MWI4IiwidCI6IjMwOTE4NjllLTFiNWMtNDlhNy1iZWQwLTA1ODJiMjBlYzg0NSIsImMiOjJ9" TargetMode="External"/><Relationship Id="rId30" Type="http://schemas.openxmlformats.org/officeDocument/2006/relationships/image" Target="../media/image17.png"/><Relationship Id="rId8"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image" Target="../media/image161.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image" Target="../media/image163.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26.png"/></Relationships>
</file>

<file path=ppt/slides/_rels/slide105.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65.png"/><Relationship Id="rId1" Type="http://schemas.openxmlformats.org/officeDocument/2006/relationships/slideLayout" Target="../slideLayouts/slideLayout2.xml"/><Relationship Id="rId4" Type="http://schemas.openxmlformats.org/officeDocument/2006/relationships/image" Target="../media/image126.png"/></Relationships>
</file>

<file path=ppt/slides/_rels/slide106.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66.png"/><Relationship Id="rId1" Type="http://schemas.openxmlformats.org/officeDocument/2006/relationships/slideLayout" Target="../slideLayouts/slideLayout2.xml"/><Relationship Id="rId4" Type="http://schemas.openxmlformats.org/officeDocument/2006/relationships/image" Target="../media/image125.png"/></Relationships>
</file>

<file path=ppt/slides/_rels/slide107.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67.png"/><Relationship Id="rId4" Type="http://schemas.openxmlformats.org/officeDocument/2006/relationships/image" Target="../media/image126.png"/></Relationships>
</file>

<file path=ppt/slides/_rels/slide108.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6.tmp"/><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178.gif"/><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80.png"/></Relationships>
</file>

<file path=ppt/slides/_rels/slide1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182.tmp"/><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184.tmp"/><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image" Target="../media/image185.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186.gif"/><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2" Type="http://schemas.openxmlformats.org/officeDocument/2006/relationships/image" Target="../media/image187.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188.pn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2" Type="http://schemas.openxmlformats.org/officeDocument/2006/relationships/image" Target="../media/image189.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image" Target="../media/image192.tmp"/><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194.tmp"/><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image" Target="../media/image195.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image" Target="../media/image19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image" Target="../media/image202.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image" Target="../media/image203.pn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image" Target="../media/image204.pn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image" Target="../media/image205.pn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8" Type="http://schemas.openxmlformats.org/officeDocument/2006/relationships/image" Target="../media/image207.jpeg"/><Relationship Id="rId3" Type="http://schemas.openxmlformats.org/officeDocument/2006/relationships/video" Target="https://www.youtube.com/embed/O_yCnTJm-_A?feature=oembed" TargetMode="External"/><Relationship Id="rId7" Type="http://schemas.openxmlformats.org/officeDocument/2006/relationships/image" Target="../media/image3.png"/><Relationship Id="rId2" Type="http://schemas.openxmlformats.org/officeDocument/2006/relationships/video" Target="https://www.youtube.com/embed/dQfO4mkUwL8?start=10&amp;feature=oembed" TargetMode="External"/><Relationship Id="rId1" Type="http://schemas.openxmlformats.org/officeDocument/2006/relationships/video" Target="https://www.youtube.com/embed/ETa8VwZsEao?feature=oembed" TargetMode="External"/><Relationship Id="rId6" Type="http://schemas.openxmlformats.org/officeDocument/2006/relationships/image" Target="../media/image4.png"/><Relationship Id="rId5" Type="http://schemas.openxmlformats.org/officeDocument/2006/relationships/image" Target="../media/image206.png"/><Relationship Id="rId10" Type="http://schemas.openxmlformats.org/officeDocument/2006/relationships/image" Target="../media/image209.jpeg"/><Relationship Id="rId4" Type="http://schemas.openxmlformats.org/officeDocument/2006/relationships/slideLayout" Target="../slideLayouts/slideLayout2.xml"/><Relationship Id="rId9" Type="http://schemas.openxmlformats.org/officeDocument/2006/relationships/image" Target="../media/image208.jpeg"/></Relationships>
</file>

<file path=ppt/slides/_rels/slide1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hyperlink" Target="https://www.infojobs.net/ofertas-trabajo/administracion-bases-datos-sql-server" TargetMode="Externa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16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06.png"/><Relationship Id="rId1" Type="http://schemas.openxmlformats.org/officeDocument/2006/relationships/slideLayout" Target="../slideLayouts/slideLayout2.xml"/><Relationship Id="rId6" Type="http://schemas.openxmlformats.org/officeDocument/2006/relationships/image" Target="../media/image210.png"/><Relationship Id="rId5" Type="http://schemas.openxmlformats.org/officeDocument/2006/relationships/hyperlink" Target="https://advisertecnology.com/index.php/2023/05/05/modelado-de-datos-para-el-negocio-de-ventas-de-vehiculos-un-enfoque-practico-para-aprender-sql-server/" TargetMode="External"/><Relationship Id="rId4" Type="http://schemas.openxmlformats.org/officeDocument/2006/relationships/image" Target="../media/image3.png"/></Relationships>
</file>

<file path=ppt/slides/_rels/slide161.xml.rels><?xml version="1.0" encoding="UTF-8" standalone="yes"?>
<Relationships xmlns="http://schemas.openxmlformats.org/package/2006/relationships"><Relationship Id="rId2" Type="http://schemas.openxmlformats.org/officeDocument/2006/relationships/image" Target="../media/image211.jpe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3" Type="http://schemas.openxmlformats.org/officeDocument/2006/relationships/image" Target="../media/image212.jp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214.jpg"/><Relationship Id="rId4" Type="http://schemas.openxmlformats.org/officeDocument/2006/relationships/image" Target="../media/image213.jpg"/></Relationships>
</file>

<file path=ppt/slides/_rels/slide1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55.png"/></Relationships>
</file>

<file path=ppt/slides/_rels/slide1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www.payscale.com/research/US/Job=SQL_Developer/Salary" TargetMode="External"/><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https://www.youtube.com/embed/yMv8ks9rvRo?start=3387&amp;feature=oembed" TargetMode="External"/><Relationship Id="rId1" Type="http://schemas.openxmlformats.org/officeDocument/2006/relationships/video" Target="https://www.youtube.com/embed/DhxNFmjGD9U?start=869&amp;feature=oembed" TargetMode="External"/><Relationship Id="rId6" Type="http://schemas.openxmlformats.org/officeDocument/2006/relationships/image" Target="../media/image22.jpeg"/><Relationship Id="rId5" Type="http://schemas.openxmlformats.org/officeDocument/2006/relationships/image" Target="../media/image21.jpeg"/><Relationship Id="rId4" Type="http://schemas.openxmlformats.org/officeDocument/2006/relationships/image" Target="../media/image20.tmp"/></Relationships>
</file>

<file path=ppt/slides/_rels/slide2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jpeg"/><Relationship Id="rId1" Type="http://schemas.openxmlformats.org/officeDocument/2006/relationships/slideLayout" Target="../slideLayouts/slideLayout2.xml"/><Relationship Id="rId4" Type="http://schemas.openxmlformats.org/officeDocument/2006/relationships/hyperlink" Target="https://www.payscale.com/research/US/Job=SQL_Developer/Salary"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2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67.tmp"/><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gi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image" Target="../media/image71.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76.gif"/><Relationship Id="rId2" Type="http://schemas.openxmlformats.org/officeDocument/2006/relationships/image" Target="../media/image75.jpeg"/><Relationship Id="rId1" Type="http://schemas.openxmlformats.org/officeDocument/2006/relationships/slideLayout" Target="../slideLayouts/slideLayout1.xml"/><Relationship Id="rId5" Type="http://schemas.openxmlformats.org/officeDocument/2006/relationships/image" Target="../media/image74.jpeg"/><Relationship Id="rId4" Type="http://schemas.openxmlformats.org/officeDocument/2006/relationships/image" Target="../media/image7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 Id="rId5" Type="http://schemas.openxmlformats.org/officeDocument/2006/relationships/image" Target="../media/image77.png"/><Relationship Id="rId4" Type="http://schemas.openxmlformats.org/officeDocument/2006/relationships/image" Target="../media/image74.jpeg"/></Relationships>
</file>

<file path=ppt/slides/_rels/slide3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50.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104.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105.tmp"/><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06.tmp"/><Relationship Id="rId2" Type="http://schemas.openxmlformats.org/officeDocument/2006/relationships/image" Target="../media/image105.tmp"/><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107.tmp"/><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jpe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2.xml"/><Relationship Id="rId4" Type="http://schemas.openxmlformats.org/officeDocument/2006/relationships/image" Target="../media/image111.tmp"/></Relationships>
</file>

<file path=ppt/slides/_rels/slide65.xml.rels><?xml version="1.0" encoding="UTF-8" standalone="yes"?>
<Relationships xmlns="http://schemas.openxmlformats.org/package/2006/relationships"><Relationship Id="rId2" Type="http://schemas.openxmlformats.org/officeDocument/2006/relationships/image" Target="../media/image112.tmp"/><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113.tmp"/><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105.tmp"/><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118.tmp"/><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2.xml"/><Relationship Id="rId4" Type="http://schemas.openxmlformats.org/officeDocument/2006/relationships/image" Target="../media/image126.png"/></Relationships>
</file>

<file path=ppt/slides/_rels/slide77.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5.png"/><Relationship Id="rId1" Type="http://schemas.openxmlformats.org/officeDocument/2006/relationships/slideLayout" Target="../slideLayouts/slideLayout2.xml"/><Relationship Id="rId5" Type="http://schemas.openxmlformats.org/officeDocument/2006/relationships/image" Target="../media/image129.png"/><Relationship Id="rId4" Type="http://schemas.openxmlformats.org/officeDocument/2006/relationships/image" Target="../media/image128.png"/></Relationships>
</file>

<file path=ppt/slides/_rels/slide78.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5.png"/><Relationship Id="rId1" Type="http://schemas.openxmlformats.org/officeDocument/2006/relationships/slideLayout" Target="../slideLayouts/slideLayout2.xml"/><Relationship Id="rId5" Type="http://schemas.openxmlformats.org/officeDocument/2006/relationships/image" Target="../media/image132.png"/><Relationship Id="rId4" Type="http://schemas.openxmlformats.org/officeDocument/2006/relationships/image" Target="../media/image131.png"/></Relationships>
</file>

<file path=ppt/slides/_rels/slide79.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33.png"/><Relationship Id="rId1" Type="http://schemas.openxmlformats.org/officeDocument/2006/relationships/slideLayout" Target="../slideLayouts/slideLayout2.xml"/><Relationship Id="rId5" Type="http://schemas.openxmlformats.org/officeDocument/2006/relationships/image" Target="../media/image134.png"/><Relationship Id="rId4" Type="http://schemas.openxmlformats.org/officeDocument/2006/relationships/image" Target="../media/image130.png"/></Relationships>
</file>

<file path=ppt/slides/_rels/slide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35.png"/><Relationship Id="rId1" Type="http://schemas.openxmlformats.org/officeDocument/2006/relationships/slideLayout" Target="../slideLayouts/slideLayout2.xml"/><Relationship Id="rId5" Type="http://schemas.openxmlformats.org/officeDocument/2006/relationships/image" Target="../media/image137.png"/><Relationship Id="rId4" Type="http://schemas.openxmlformats.org/officeDocument/2006/relationships/image" Target="../media/image136.png"/></Relationships>
</file>

<file path=ppt/slides/_rels/slide81.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42.png"/><Relationship Id="rId1" Type="http://schemas.openxmlformats.org/officeDocument/2006/relationships/slideLayout" Target="../slideLayouts/slideLayout2.xml"/><Relationship Id="rId4" Type="http://schemas.openxmlformats.org/officeDocument/2006/relationships/image" Target="../media/image126.png"/></Relationships>
</file>

<file path=ppt/slides/_rels/slide85.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2.xml"/><Relationship Id="rId5" Type="http://schemas.openxmlformats.org/officeDocument/2006/relationships/image" Target="../media/image126.png"/><Relationship Id="rId4" Type="http://schemas.openxmlformats.org/officeDocument/2006/relationships/image" Target="../media/image125.png"/></Relationships>
</file>

<file path=ppt/slides/_rels/slide86.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47.png"/><Relationship Id="rId1" Type="http://schemas.openxmlformats.org/officeDocument/2006/relationships/slideLayout" Target="../slideLayouts/slideLayout2.xml"/><Relationship Id="rId4" Type="http://schemas.openxmlformats.org/officeDocument/2006/relationships/image" Target="../media/image127.png"/></Relationships>
</file>

<file path=ppt/slides/_rels/slide88.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48.png"/><Relationship Id="rId1" Type="http://schemas.openxmlformats.org/officeDocument/2006/relationships/slideLayout" Target="../slideLayouts/slideLayout2.xml"/><Relationship Id="rId4" Type="http://schemas.openxmlformats.org/officeDocument/2006/relationships/image" Target="../media/image127.png"/></Relationships>
</file>

<file path=ppt/slides/_rels/slide89.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49.png"/><Relationship Id="rId1" Type="http://schemas.openxmlformats.org/officeDocument/2006/relationships/slideLayout" Target="../slideLayouts/slideLayout2.xml"/><Relationship Id="rId4" Type="http://schemas.openxmlformats.org/officeDocument/2006/relationships/image" Target="../media/image130.png"/></Relationships>
</file>

<file path=ppt/slides/_rels/slide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50.png"/><Relationship Id="rId1" Type="http://schemas.openxmlformats.org/officeDocument/2006/relationships/slideLayout" Target="../slideLayouts/slideLayout2.xml"/><Relationship Id="rId4" Type="http://schemas.openxmlformats.org/officeDocument/2006/relationships/image" Target="../media/image130.png"/></Relationships>
</file>

<file path=ppt/slides/_rels/slide91.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51.png"/><Relationship Id="rId1" Type="http://schemas.openxmlformats.org/officeDocument/2006/relationships/slideLayout" Target="../slideLayouts/slideLayout2.xml"/><Relationship Id="rId4" Type="http://schemas.openxmlformats.org/officeDocument/2006/relationships/image" Target="../media/image130.png"/></Relationships>
</file>

<file path=ppt/slides/_rels/slide92.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52.png"/><Relationship Id="rId1" Type="http://schemas.openxmlformats.org/officeDocument/2006/relationships/slideLayout" Target="../slideLayouts/slideLayout2.xml"/><Relationship Id="rId4" Type="http://schemas.openxmlformats.org/officeDocument/2006/relationships/image" Target="../media/image125.png"/></Relationships>
</file>

<file path=ppt/slides/_rels/slide93.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153.png"/><Relationship Id="rId1" Type="http://schemas.openxmlformats.org/officeDocument/2006/relationships/slideLayout" Target="../slideLayouts/slideLayout2.xml"/><Relationship Id="rId5" Type="http://schemas.openxmlformats.org/officeDocument/2006/relationships/image" Target="../media/image125.png"/><Relationship Id="rId4" Type="http://schemas.openxmlformats.org/officeDocument/2006/relationships/image" Target="../media/image135.png"/></Relationships>
</file>

<file path=ppt/slides/_rels/slide94.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55.png"/><Relationship Id="rId1" Type="http://schemas.openxmlformats.org/officeDocument/2006/relationships/slideLayout" Target="../slideLayouts/slideLayout2.xml"/><Relationship Id="rId4" Type="http://schemas.openxmlformats.org/officeDocument/2006/relationships/image" Target="../media/image125.png"/></Relationships>
</file>

<file path=ppt/slides/_rels/slide95.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156.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imagen de fondo para pagina web">
            <a:extLst>
              <a:ext uri="{FF2B5EF4-FFF2-40B4-BE49-F238E27FC236}">
                <a16:creationId xmlns:a16="http://schemas.microsoft.com/office/drawing/2014/main" id="{11801B05-1B14-35B2-531D-3FACE1D91B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73" y="0"/>
            <a:ext cx="12320598"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descr="GitHub Basic Usage - Cybersecurity Memo">
            <a:hlinkClick r:id="rId3"/>
            <a:extLst>
              <a:ext uri="{FF2B5EF4-FFF2-40B4-BE49-F238E27FC236}">
                <a16:creationId xmlns:a16="http://schemas.microsoft.com/office/drawing/2014/main" id="{CC42D4EF-CF66-B11C-5F5C-06D593524640}"/>
              </a:ext>
            </a:extLst>
          </p:cNvPr>
          <p:cNvPicPr>
            <a:picLocks noChangeAspect="1" noChangeArrowheads="1"/>
          </p:cNvPicPr>
          <p:nvPr/>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603703" y="5818490"/>
            <a:ext cx="691948" cy="692444"/>
          </a:xfrm>
          <a:prstGeom prst="rect">
            <a:avLst/>
          </a:prstGeom>
          <a:noFill/>
          <a:extLst>
            <a:ext uri="{909E8E84-426E-40DD-AFC4-6F175D3DCCD1}">
              <a14:hiddenFill xmlns:a14="http://schemas.microsoft.com/office/drawing/2010/main">
                <a:solidFill>
                  <a:srgbClr val="FFFFFF"/>
                </a:solidFill>
              </a14:hiddenFill>
            </a:ext>
          </a:extLst>
        </p:spPr>
      </p:pic>
      <p:pic>
        <p:nvPicPr>
          <p:cNvPr id="22" name="Imagen 21" descr="Texto&#10;&#10;Descripción generada automáticamente con confianza baja">
            <a:extLst>
              <a:ext uri="{FF2B5EF4-FFF2-40B4-BE49-F238E27FC236}">
                <a16:creationId xmlns:a16="http://schemas.microsoft.com/office/drawing/2014/main" id="{AA2D2EB1-E046-5257-009B-CCBB424CE1F6}"/>
              </a:ext>
            </a:extLst>
          </p:cNvPr>
          <p:cNvPicPr>
            <a:picLocks noChangeAspect="1"/>
          </p:cNvPicPr>
          <p:nvPr/>
        </p:nvPicPr>
        <p:blipFill rotWithShape="1">
          <a:blip r:embed="rId5">
            <a:extLst>
              <a:ext uri="{28A0092B-C50C-407E-A947-70E740481C1C}">
                <a14:useLocalDpi xmlns:a14="http://schemas.microsoft.com/office/drawing/2010/main" val="0"/>
              </a:ext>
            </a:extLst>
          </a:blip>
          <a:srcRect t="25297" b="29412"/>
          <a:stretch/>
        </p:blipFill>
        <p:spPr>
          <a:xfrm>
            <a:off x="721270" y="2906052"/>
            <a:ext cx="4410848" cy="710913"/>
          </a:xfrm>
          <a:prstGeom prst="rect">
            <a:avLst/>
          </a:prstGeom>
        </p:spPr>
      </p:pic>
      <p:sp>
        <p:nvSpPr>
          <p:cNvPr id="24" name="CuadroTexto 23">
            <a:extLst>
              <a:ext uri="{FF2B5EF4-FFF2-40B4-BE49-F238E27FC236}">
                <a16:creationId xmlns:a16="http://schemas.microsoft.com/office/drawing/2014/main" id="{25B53528-25CF-4F21-0CF6-29137AA1EF9A}"/>
              </a:ext>
            </a:extLst>
          </p:cNvPr>
          <p:cNvSpPr txBox="1"/>
          <p:nvPr/>
        </p:nvSpPr>
        <p:spPr>
          <a:xfrm>
            <a:off x="8251153" y="2416636"/>
            <a:ext cx="2942005" cy="1015663"/>
          </a:xfrm>
          <a:prstGeom prst="rect">
            <a:avLst/>
          </a:prstGeom>
          <a:noFill/>
        </p:spPr>
        <p:txBody>
          <a:bodyPr wrap="square">
            <a:spAutoFit/>
          </a:bodyPr>
          <a:lstStyle/>
          <a:p>
            <a:pPr algn="ctr"/>
            <a:r>
              <a:rPr lang="es-ES" sz="2000" b="1" i="0" dirty="0">
                <a:solidFill>
                  <a:srgbClr val="D1D5DB"/>
                </a:solidFill>
                <a:effectLst>
                  <a:outerShdw blurRad="38100" dist="38100" dir="2700000" algn="tl">
                    <a:srgbClr val="000000">
                      <a:alpha val="43137"/>
                    </a:srgbClr>
                  </a:outerShdw>
                </a:effectLst>
                <a:latin typeface="+mj-lt"/>
              </a:rPr>
              <a:t>El </a:t>
            </a:r>
            <a:r>
              <a:rPr lang="es-ES" sz="1800" b="1" i="0" dirty="0">
                <a:solidFill>
                  <a:srgbClr val="D1D5DB"/>
                </a:solidFill>
                <a:effectLst>
                  <a:outerShdw blurRad="38100" dist="38100" dir="2700000" algn="tl">
                    <a:srgbClr val="000000">
                      <a:alpha val="43137"/>
                    </a:srgbClr>
                  </a:outerShdw>
                </a:effectLst>
                <a:latin typeface="+mj-lt"/>
              </a:rPr>
              <a:t>éxito</a:t>
            </a:r>
            <a:r>
              <a:rPr lang="es-ES" sz="2000" b="1" i="0" dirty="0">
                <a:solidFill>
                  <a:srgbClr val="D1D5DB"/>
                </a:solidFill>
                <a:effectLst>
                  <a:outerShdw blurRad="38100" dist="38100" dir="2700000" algn="tl">
                    <a:srgbClr val="000000">
                      <a:alpha val="43137"/>
                    </a:srgbClr>
                  </a:outerShdw>
                </a:effectLst>
                <a:latin typeface="+mj-lt"/>
              </a:rPr>
              <a:t> es la suma de pequeños esfuerzos repetidos día tras día</a:t>
            </a:r>
            <a:endParaRPr lang="es-DO" sz="2000" b="1" dirty="0">
              <a:effectLst>
                <a:outerShdw blurRad="38100" dist="38100" dir="2700000" algn="tl">
                  <a:srgbClr val="000000">
                    <a:alpha val="43137"/>
                  </a:srgbClr>
                </a:outerShdw>
              </a:effectLst>
              <a:latin typeface="+mj-lt"/>
            </a:endParaRPr>
          </a:p>
        </p:txBody>
      </p:sp>
      <p:sp>
        <p:nvSpPr>
          <p:cNvPr id="5" name="TextBox 3">
            <a:extLst>
              <a:ext uri="{FF2B5EF4-FFF2-40B4-BE49-F238E27FC236}">
                <a16:creationId xmlns:a16="http://schemas.microsoft.com/office/drawing/2014/main" id="{59A85C56-B080-2C2D-BA39-F675872B0193}"/>
              </a:ext>
            </a:extLst>
          </p:cNvPr>
          <p:cNvSpPr txBox="1"/>
          <p:nvPr/>
        </p:nvSpPr>
        <p:spPr>
          <a:xfrm>
            <a:off x="260324" y="3789682"/>
            <a:ext cx="11776104" cy="1446550"/>
          </a:xfrm>
          <a:prstGeom prst="rect">
            <a:avLst/>
          </a:prstGeom>
          <a:noFill/>
        </p:spPr>
        <p:txBody>
          <a:bodyPr wrap="square" rtlCol="0">
            <a:spAutoFit/>
          </a:bodyPr>
          <a:lstStyle/>
          <a:p>
            <a:pPr marL="0" marR="0" lvl="0" indent="0" algn="ctr" rtl="0">
              <a:spcBef>
                <a:spcPts val="0"/>
              </a:spcBef>
              <a:spcAft>
                <a:spcPts val="0"/>
              </a:spcAft>
              <a:buNone/>
            </a:pPr>
            <a:r>
              <a:rPr lang="es-ES" sz="4000" b="1" i="0" u="none" strike="noStrike" cap="none" dirty="0">
                <a:solidFill>
                  <a:schemeClr val="lt1"/>
                </a:solidFill>
                <a:latin typeface="+mj-lt"/>
                <a:ea typeface="Calibri"/>
                <a:cs typeface="Times New Roman" panose="02020603050405020304" pitchFamily="18" charset="0"/>
                <a:sym typeface="Calibri"/>
              </a:rPr>
              <a:t>Ejercicios y Consultas  Básicas  a SQL Server. </a:t>
            </a:r>
          </a:p>
          <a:p>
            <a:pPr marL="0" marR="0" lvl="0" indent="0" algn="ctr" rtl="0">
              <a:spcBef>
                <a:spcPts val="0"/>
              </a:spcBef>
              <a:spcAft>
                <a:spcPts val="0"/>
              </a:spcAft>
              <a:buNone/>
            </a:pPr>
            <a:r>
              <a:rPr lang="es-ES" sz="4800" b="1" i="0" u="none" strike="noStrike" cap="none" dirty="0">
                <a:solidFill>
                  <a:srgbClr val="FFFF00"/>
                </a:solidFill>
                <a:latin typeface="+mj-lt"/>
                <a:ea typeface="Calibri"/>
                <a:cs typeface="Times New Roman" panose="02020603050405020304" pitchFamily="18" charset="0"/>
                <a:sym typeface="Calibri"/>
              </a:rPr>
              <a:t>Modelo: Agenda de Contactos 3 Tablas</a:t>
            </a:r>
            <a:endParaRPr lang="es-ES" sz="1100" dirty="0">
              <a:solidFill>
                <a:srgbClr val="FFFF00"/>
              </a:solidFill>
              <a:latin typeface="+mj-lt"/>
              <a:cs typeface="Times New Roman" panose="02020603050405020304" pitchFamily="18" charset="0"/>
            </a:endParaRPr>
          </a:p>
        </p:txBody>
      </p:sp>
      <p:pic>
        <p:nvPicPr>
          <p:cNvPr id="9" name="Picture 5" descr="A person in a suit&#10;&#10;Description automatically generated with medium confidence">
            <a:extLst>
              <a:ext uri="{FF2B5EF4-FFF2-40B4-BE49-F238E27FC236}">
                <a16:creationId xmlns:a16="http://schemas.microsoft.com/office/drawing/2014/main" id="{A635C480-F42B-6927-04D9-167C5A31723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92476" y="1497030"/>
            <a:ext cx="2048804" cy="2042194"/>
          </a:xfrm>
          <a:prstGeom prst="flowChartConnector">
            <a:avLst/>
          </a:prstGeom>
          <a:solidFill>
            <a:srgbClr val="F1F0F0"/>
          </a:solidFill>
          <a:ln w="76200">
            <a:solidFill>
              <a:srgbClr val="FF0000"/>
            </a:solidFill>
          </a:ln>
          <a:effectLst>
            <a:glow rad="63500">
              <a:schemeClr val="accent4">
                <a:satMod val="175000"/>
                <a:alpha val="40000"/>
              </a:schemeClr>
            </a:glow>
          </a:effectLst>
        </p:spPr>
      </p:pic>
      <p:pic>
        <p:nvPicPr>
          <p:cNvPr id="17" name="Picture 6" descr="Cómo añadir o quitar una interfaz de red en SQL Server - Blog de Linube">
            <a:extLst>
              <a:ext uri="{FF2B5EF4-FFF2-40B4-BE49-F238E27FC236}">
                <a16:creationId xmlns:a16="http://schemas.microsoft.com/office/drawing/2014/main" id="{79588F04-6330-424D-A2ED-F7978DAC291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18938" y="262911"/>
            <a:ext cx="2438400" cy="243840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8" descr="Free Vector Sql Server PNG Transparent Background, Free Download #11348 -  FreeIconsPNG">
            <a:extLst>
              <a:ext uri="{FF2B5EF4-FFF2-40B4-BE49-F238E27FC236}">
                <a16:creationId xmlns:a16="http://schemas.microsoft.com/office/drawing/2014/main" id="{65009E73-E6E4-4DD7-D853-9608BD5E65A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557095" y="345293"/>
            <a:ext cx="1862049" cy="1862049"/>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8" descr="linkedin, social network Icon">
            <a:hlinkClick r:id="rId9"/>
            <a:extLst>
              <a:ext uri="{FF2B5EF4-FFF2-40B4-BE49-F238E27FC236}">
                <a16:creationId xmlns:a16="http://schemas.microsoft.com/office/drawing/2014/main" id="{2CC89A80-C921-7DC5-6A57-49799D2A4BA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29792" y="5843323"/>
            <a:ext cx="589734" cy="617859"/>
          </a:xfrm>
          <a:prstGeom prst="rect">
            <a:avLst/>
          </a:prstGeom>
          <a:noFill/>
          <a:effectLst>
            <a:outerShdw blurRad="50800" dist="38100" dir="8100000" algn="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4" name="Imagen 124" descr="http://jpvtutoriales.com/wp-content/uploads/2018/12/logo.png">
            <a:hlinkClick r:id="rId11"/>
            <a:extLst>
              <a:ext uri="{FF2B5EF4-FFF2-40B4-BE49-F238E27FC236}">
                <a16:creationId xmlns:a16="http://schemas.microsoft.com/office/drawing/2014/main" id="{03548BF5-945F-C44F-DB0F-ADE90FD2A604}"/>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132118" y="5890350"/>
            <a:ext cx="679366" cy="640288"/>
          </a:xfrm>
          <a:prstGeom prst="rect">
            <a:avLst/>
          </a:prstGeom>
          <a:noFill/>
          <a:effectLst>
            <a:outerShdw blurRad="50800" dist="38100" dir="8100000" algn="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6" name="Imagen 4" descr="Resultado de imagen para ICON YOUTUBE\">
            <a:hlinkClick r:id="rId13"/>
            <a:extLst>
              <a:ext uri="{FF2B5EF4-FFF2-40B4-BE49-F238E27FC236}">
                <a16:creationId xmlns:a16="http://schemas.microsoft.com/office/drawing/2014/main" id="{056FBA34-BB7D-D01D-0336-C89E11F7BE15}"/>
              </a:ext>
            </a:extLst>
          </p:cNvPr>
          <p:cNvPicPr>
            <a:picLocks noChangeAspect="1" noChangeArrowheads="1"/>
          </p:cNvPicPr>
          <p:nvPr/>
        </p:nvPicPr>
        <p:blipFill>
          <a:blip r:embed="rId14" cstate="hqprint">
            <a:extLst>
              <a:ext uri="{28A0092B-C50C-407E-A947-70E740481C1C}">
                <a14:useLocalDpi xmlns:a14="http://schemas.microsoft.com/office/drawing/2010/main" val="0"/>
              </a:ext>
            </a:extLst>
          </a:blip>
          <a:srcRect/>
          <a:stretch>
            <a:fillRect/>
          </a:stretch>
        </p:blipFill>
        <p:spPr bwMode="auto">
          <a:xfrm>
            <a:off x="1718938" y="5864476"/>
            <a:ext cx="692445" cy="666162"/>
          </a:xfrm>
          <a:prstGeom prst="rect">
            <a:avLst/>
          </a:prstGeom>
          <a:noFill/>
          <a:effectLst>
            <a:outerShdw blurRad="50800" dist="38100" dir="8100000" algn="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8" name="Picture 24" descr="Home - Reporting/Analytics Made easy with FourMoo and Power BI">
            <a:hlinkClick r:id="rId15"/>
            <a:extLst>
              <a:ext uri="{FF2B5EF4-FFF2-40B4-BE49-F238E27FC236}">
                <a16:creationId xmlns:a16="http://schemas.microsoft.com/office/drawing/2014/main" id="{721EE39B-F246-3F35-F126-A3E826EFE957}"/>
              </a:ext>
            </a:extLst>
          </p:cNvPr>
          <p:cNvPicPr>
            <a:picLocks noChangeAspect="1" noChangeArrowheads="1"/>
          </p:cNvPicPr>
          <p:nvPr/>
        </p:nvPicPr>
        <p:blipFill>
          <a:blip r:embed="rId16" cstate="hqprint">
            <a:duotone>
              <a:prstClr val="black"/>
              <a:schemeClr val="accent6">
                <a:tint val="45000"/>
                <a:satMod val="400000"/>
              </a:schemeClr>
            </a:duotone>
            <a:extLst>
              <a:ext uri="{28A0092B-C50C-407E-A947-70E740481C1C}">
                <a14:useLocalDpi xmlns:a14="http://schemas.microsoft.com/office/drawing/2010/main" val="0"/>
              </a:ext>
            </a:extLst>
          </a:blip>
          <a:srcRect/>
          <a:stretch>
            <a:fillRect/>
          </a:stretch>
        </p:blipFill>
        <p:spPr bwMode="auto">
          <a:xfrm>
            <a:off x="6875604" y="5820717"/>
            <a:ext cx="698659" cy="647399"/>
          </a:xfrm>
          <a:prstGeom prst="rect">
            <a:avLst/>
          </a:prstGeom>
          <a:noFill/>
          <a:effectLst>
            <a:outerShdw blurRad="50800" dist="38100" dir="8100000" algn="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3" name="Picture 2" descr="facebook Icon">
            <a:hlinkClick r:id="rId17"/>
            <a:extLst>
              <a:ext uri="{FF2B5EF4-FFF2-40B4-BE49-F238E27FC236}">
                <a16:creationId xmlns:a16="http://schemas.microsoft.com/office/drawing/2014/main" id="{EC79C5D8-D0F1-2BF2-E80C-8F21C8000AC7}"/>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323161" y="5857284"/>
            <a:ext cx="692445" cy="691143"/>
          </a:xfrm>
          <a:prstGeom prst="rect">
            <a:avLst/>
          </a:prstGeom>
          <a:noFill/>
          <a:effectLst>
            <a:outerShdw blurRad="50800" dist="38100" dir="8100000" algn="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8" name="Picture 4" descr="whatsapp Icon">
            <a:hlinkClick r:id="rId19"/>
            <a:extLst>
              <a:ext uri="{FF2B5EF4-FFF2-40B4-BE49-F238E27FC236}">
                <a16:creationId xmlns:a16="http://schemas.microsoft.com/office/drawing/2014/main" id="{D59C1130-3543-56C4-A7E9-8DAECCAF5F97}"/>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78746" y="5820717"/>
            <a:ext cx="669641" cy="663384"/>
          </a:xfrm>
          <a:prstGeom prst="rect">
            <a:avLst/>
          </a:prstGeom>
          <a:noFill/>
          <a:effectLst>
            <a:outerShdw blurRad="50800" dist="38100" dir="8100000" algn="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20" name="Picture 10" descr="Association for Adults with Developmental Disabilities">
            <a:hlinkClick r:id="rId21" tooltip="Ver Reporte Web"/>
            <a:extLst>
              <a:ext uri="{FF2B5EF4-FFF2-40B4-BE49-F238E27FC236}">
                <a16:creationId xmlns:a16="http://schemas.microsoft.com/office/drawing/2014/main" id="{5A5BB407-6876-A689-D00E-78E4AA5071C3}"/>
              </a:ext>
            </a:extLst>
          </p:cNvPr>
          <p:cNvPicPr>
            <a:picLocks noChangeAspect="1" noChangeArrowheads="1"/>
          </p:cNvPicPr>
          <p:nvPr/>
        </p:nvPicPr>
        <p:blipFill rotWithShape="1">
          <a:blip r:embed="rId22">
            <a:extLst>
              <a:ext uri="{28A0092B-C50C-407E-A947-70E740481C1C}">
                <a14:useLocalDpi xmlns:a14="http://schemas.microsoft.com/office/drawing/2010/main" val="0"/>
              </a:ext>
            </a:extLst>
          </a:blip>
          <a:srcRect t="24359" b="23792"/>
          <a:stretch/>
        </p:blipFill>
        <p:spPr bwMode="auto">
          <a:xfrm>
            <a:off x="11011286" y="5944129"/>
            <a:ext cx="1017756" cy="527693"/>
          </a:xfrm>
          <a:prstGeom prst="rect">
            <a:avLst/>
          </a:prstGeom>
          <a:noFill/>
          <a:effectLst>
            <a:outerShdw blurRad="50800" dist="38100" dir="8100000" algn="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21" name="Picture 12" descr="Para qué sirve la Meta del Sprint?">
            <a:hlinkClick r:id="rId23" tooltip="Ver Reporte Web"/>
            <a:extLst>
              <a:ext uri="{FF2B5EF4-FFF2-40B4-BE49-F238E27FC236}">
                <a16:creationId xmlns:a16="http://schemas.microsoft.com/office/drawing/2014/main" id="{F77FB720-F101-CD3F-5EB3-C1E29508F466}"/>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10294891" y="5808708"/>
            <a:ext cx="662714" cy="662714"/>
          </a:xfrm>
          <a:prstGeom prst="rect">
            <a:avLst/>
          </a:prstGeom>
          <a:noFill/>
          <a:effectLst>
            <a:outerShdw blurRad="50800" dist="38100" dir="8100000" algn="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25" name="Picture 14" descr="19 Cierres de Venta y 21 Técnicas Comerciales - Gustavo Escobar">
            <a:hlinkClick r:id="rId25" tooltip="Ver Reporte Web"/>
            <a:extLst>
              <a:ext uri="{FF2B5EF4-FFF2-40B4-BE49-F238E27FC236}">
                <a16:creationId xmlns:a16="http://schemas.microsoft.com/office/drawing/2014/main" id="{33707972-7C5A-1A6C-6A9C-A24A7E58D061}"/>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8366723" y="5793071"/>
            <a:ext cx="653405" cy="653405"/>
          </a:xfrm>
          <a:prstGeom prst="rect">
            <a:avLst/>
          </a:prstGeom>
          <a:noFill/>
          <a:effectLst>
            <a:outerShdw blurRad="50800" dist="38100" dir="8100000" algn="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26" name="Picture 16" descr="Servicios - Jemextlan">
            <a:hlinkClick r:id="rId27" tooltip="Ver Reporte Web"/>
            <a:extLst>
              <a:ext uri="{FF2B5EF4-FFF2-40B4-BE49-F238E27FC236}">
                <a16:creationId xmlns:a16="http://schemas.microsoft.com/office/drawing/2014/main" id="{25BF5A7B-A1BB-08B6-8262-E0095BAC1FD6}"/>
              </a:ext>
            </a:extLst>
          </p:cNvPr>
          <p:cNvPicPr>
            <a:picLocks noChangeAspect="1" noChangeArrowheads="1"/>
          </p:cNvPicPr>
          <p:nvPr/>
        </p:nvPicPr>
        <p:blipFill>
          <a:blip r:embed="rId28">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242377" y="5735553"/>
            <a:ext cx="812874" cy="812874"/>
          </a:xfrm>
          <a:prstGeom prst="rect">
            <a:avLst/>
          </a:prstGeom>
          <a:noFill/>
          <a:effectLst>
            <a:outerShdw blurRad="50800" dist="38100" dir="8100000" algn="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27" name="Picture 2" descr="Icono sociales, medios de comunicación, twitter, círculo">
            <a:hlinkClick r:id="rId29"/>
            <a:extLst>
              <a:ext uri="{FF2B5EF4-FFF2-40B4-BE49-F238E27FC236}">
                <a16:creationId xmlns:a16="http://schemas.microsoft.com/office/drawing/2014/main" id="{D8D3580C-661D-0A08-9D3B-864931FD0380}"/>
              </a:ext>
            </a:extLst>
          </p:cNvPr>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2544945" y="5864476"/>
            <a:ext cx="654496" cy="654496"/>
          </a:xfrm>
          <a:prstGeom prst="rect">
            <a:avLst/>
          </a:prstGeom>
          <a:noFill/>
          <a:effectLst>
            <a:outerShdw blurRad="50800" dist="38100" dir="8100000" algn="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28" name="Picture 4" descr="Icono Bolsa, empresas, maletín">
            <a:hlinkClick r:id="rId15"/>
            <a:extLst>
              <a:ext uri="{FF2B5EF4-FFF2-40B4-BE49-F238E27FC236}">
                <a16:creationId xmlns:a16="http://schemas.microsoft.com/office/drawing/2014/main" id="{989BA4A2-7841-5F51-1334-EAED14163752}"/>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5981982" y="5778828"/>
            <a:ext cx="771768" cy="771768"/>
          </a:xfrm>
          <a:prstGeom prst="rect">
            <a:avLst/>
          </a:prstGeom>
          <a:noFill/>
          <a:effectLst>
            <a:outerShdw blurRad="50800" dist="38100" dir="8100000" algn="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29" name="Picture 6" descr="Icono instagram, nuevo logo">
            <a:hlinkClick r:id="rId32"/>
            <a:extLst>
              <a:ext uri="{FF2B5EF4-FFF2-40B4-BE49-F238E27FC236}">
                <a16:creationId xmlns:a16="http://schemas.microsoft.com/office/drawing/2014/main" id="{963E0FF9-021C-13CE-5F3A-BF5AEFE16A4F}"/>
              </a:ext>
            </a:extLst>
          </p:cNvPr>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4240223" y="5940504"/>
            <a:ext cx="576336" cy="576336"/>
          </a:xfrm>
          <a:prstGeom prst="rect">
            <a:avLst/>
          </a:prstGeom>
          <a:noFill/>
          <a:effectLst>
            <a:outerShdw blurRad="50800" dist="38100" dir="8100000" algn="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63700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DE4F79CB-D502-058F-8F06-3E5751B1C883}"/>
              </a:ext>
            </a:extLst>
          </p:cNvPr>
          <p:cNvSpPr txBox="1"/>
          <p:nvPr/>
        </p:nvSpPr>
        <p:spPr>
          <a:xfrm>
            <a:off x="214312" y="251207"/>
            <a:ext cx="11763375" cy="6355586"/>
          </a:xfrm>
          <a:prstGeom prst="rect">
            <a:avLst/>
          </a:prstGeom>
          <a:noFill/>
        </p:spPr>
        <p:txBody>
          <a:bodyPr wrap="square">
            <a:spAutoFit/>
          </a:bodyPr>
          <a:lstStyle/>
          <a:p>
            <a:pPr algn="just"/>
            <a:r>
              <a:rPr lang="es-ES" sz="2000" dirty="0"/>
              <a:t>En SQL, cada columna de una tabla tiene un tipo de dato específico. A continuación, te indico algunos de los tipos de datos más comunes en SQL:</a:t>
            </a:r>
          </a:p>
          <a:p>
            <a:pPr algn="just"/>
            <a:endParaRPr lang="es-ES" sz="1600" dirty="0"/>
          </a:p>
          <a:p>
            <a:pPr marL="342900" indent="-342900" algn="just">
              <a:lnSpc>
                <a:spcPct val="150000"/>
              </a:lnSpc>
              <a:buFont typeface="+mj-lt"/>
              <a:buAutoNum type="arabicParenR"/>
            </a:pPr>
            <a:r>
              <a:rPr lang="es-ES" sz="1800" b="1" dirty="0">
                <a:highlight>
                  <a:srgbClr val="FFFF00"/>
                </a:highlight>
              </a:rPr>
              <a:t>INTEGER: </a:t>
            </a:r>
            <a:r>
              <a:rPr lang="es-ES" sz="1800" dirty="0"/>
              <a:t>Es un número entero sin decimales. Por ejemplo, 1, 200, -10 son todos enteros.</a:t>
            </a:r>
          </a:p>
          <a:p>
            <a:pPr marL="342900" indent="-342900" algn="just">
              <a:lnSpc>
                <a:spcPct val="150000"/>
              </a:lnSpc>
              <a:buFont typeface="+mj-lt"/>
              <a:buAutoNum type="arabicParenR"/>
            </a:pPr>
            <a:r>
              <a:rPr lang="es-ES" sz="1800" b="1" dirty="0">
                <a:highlight>
                  <a:srgbClr val="FFFF00"/>
                </a:highlight>
              </a:rPr>
              <a:t>FLOAT: </a:t>
            </a:r>
            <a:r>
              <a:rPr lang="es-ES" sz="1800" dirty="0"/>
              <a:t>Es un número con decimales. Por ejemplo, 1.23, 3.14, -0.01 son todos números flotantes.</a:t>
            </a:r>
          </a:p>
          <a:p>
            <a:pPr marL="342900" indent="-342900" algn="just">
              <a:lnSpc>
                <a:spcPct val="150000"/>
              </a:lnSpc>
              <a:buFont typeface="+mj-lt"/>
              <a:buAutoNum type="arabicParenR"/>
            </a:pPr>
            <a:r>
              <a:rPr lang="es-ES" sz="1800" b="1" dirty="0">
                <a:highlight>
                  <a:srgbClr val="FFFF00"/>
                </a:highlight>
              </a:rPr>
              <a:t>VARCHAR(n): </a:t>
            </a:r>
            <a:r>
              <a:rPr lang="es-ES" sz="1800" dirty="0"/>
              <a:t>Es una cadena de caracteres con una longitud máxima de ‘n’. Por ejemplo, </a:t>
            </a:r>
            <a:r>
              <a:rPr lang="es-ES" sz="1800" b="1" dirty="0">
                <a:highlight>
                  <a:srgbClr val="FFFF00"/>
                </a:highlight>
              </a:rPr>
              <a:t>VARCHAR(5) </a:t>
            </a:r>
            <a:r>
              <a:rPr lang="es-ES" sz="1800" dirty="0"/>
              <a:t>puede almacenar hasta 5 caracteres.</a:t>
            </a:r>
          </a:p>
          <a:p>
            <a:pPr marL="342900" indent="-342900" algn="just">
              <a:lnSpc>
                <a:spcPct val="150000"/>
              </a:lnSpc>
              <a:buFont typeface="+mj-lt"/>
              <a:buAutoNum type="arabicParenR"/>
            </a:pPr>
            <a:r>
              <a:rPr lang="es-ES" sz="1800" b="1" dirty="0">
                <a:highlight>
                  <a:srgbClr val="FFFF00"/>
                </a:highlight>
              </a:rPr>
              <a:t>TEXT: </a:t>
            </a:r>
            <a:r>
              <a:rPr lang="es-ES" sz="1800" dirty="0"/>
              <a:t>Es una cadena de caracteres de longitud ilimitada. Es útil cuando no sabes cuán largo será el texto.</a:t>
            </a:r>
          </a:p>
          <a:p>
            <a:pPr marL="342900" indent="-342900" algn="just">
              <a:lnSpc>
                <a:spcPct val="150000"/>
              </a:lnSpc>
              <a:buFont typeface="+mj-lt"/>
              <a:buAutoNum type="arabicParenR"/>
            </a:pPr>
            <a:r>
              <a:rPr lang="es-ES" sz="1800" b="1" dirty="0">
                <a:highlight>
                  <a:srgbClr val="FFFF00"/>
                </a:highlight>
              </a:rPr>
              <a:t>DATE: </a:t>
            </a:r>
            <a:r>
              <a:rPr lang="es-ES" sz="1800" dirty="0"/>
              <a:t>Almacena una fecha en el formato ‘YYYY-MM-DD’. Por ejemplo, ‘2024-06-23’ es una fecha.</a:t>
            </a:r>
          </a:p>
          <a:p>
            <a:pPr marL="342900" indent="-342900" algn="just">
              <a:lnSpc>
                <a:spcPct val="150000"/>
              </a:lnSpc>
              <a:buFont typeface="+mj-lt"/>
              <a:buAutoNum type="arabicParenR"/>
            </a:pPr>
            <a:r>
              <a:rPr lang="es-ES" sz="1800" b="1" dirty="0">
                <a:highlight>
                  <a:srgbClr val="FFFF00"/>
                </a:highlight>
              </a:rPr>
              <a:t>BOOLEAN: </a:t>
            </a:r>
            <a:r>
              <a:rPr lang="es-ES" sz="1800" dirty="0"/>
              <a:t>Almacena un valor verdadero o falso. En muchos sistemas de bases de datos SQL, estos se representan como 1 (para verdadero) y 0 (para falso).</a:t>
            </a:r>
          </a:p>
          <a:p>
            <a:pPr marL="342900" indent="-342900" algn="just">
              <a:lnSpc>
                <a:spcPct val="150000"/>
              </a:lnSpc>
              <a:buFont typeface="+mj-lt"/>
              <a:buAutoNum type="arabicParenR"/>
            </a:pPr>
            <a:r>
              <a:rPr lang="es-ES" sz="1800" b="1" dirty="0">
                <a:highlight>
                  <a:srgbClr val="FFFF00"/>
                </a:highlight>
              </a:rPr>
              <a:t>BLOB: </a:t>
            </a:r>
            <a:r>
              <a:rPr lang="es-ES" sz="1800" dirty="0"/>
              <a:t>Se utiliza para almacenar datos binarios, como imágenes o archivos.</a:t>
            </a:r>
          </a:p>
          <a:p>
            <a:pPr marL="342900" indent="-342900" algn="just">
              <a:lnSpc>
                <a:spcPct val="150000"/>
              </a:lnSpc>
              <a:buFont typeface="+mj-lt"/>
              <a:buAutoNum type="arabicParenR"/>
            </a:pPr>
            <a:r>
              <a:rPr lang="es-ES" sz="1800" b="1" dirty="0">
                <a:highlight>
                  <a:srgbClr val="FFFF00"/>
                </a:highlight>
              </a:rPr>
              <a:t>NULL: </a:t>
            </a:r>
            <a:r>
              <a:rPr lang="es-ES" sz="1800" dirty="0"/>
              <a:t>No es exactamente un tipo de datos, pero es un valor especial que puedes usar en cualquier tipo de datos. Representa la ausencia de un valor.</a:t>
            </a:r>
          </a:p>
          <a:p>
            <a:pPr algn="just"/>
            <a:endParaRPr lang="es-ES" sz="1800" dirty="0"/>
          </a:p>
          <a:p>
            <a:pPr algn="just"/>
            <a:r>
              <a:rPr lang="es-ES" sz="1800" dirty="0"/>
              <a:t>Es importante recordar que diferentes sistemas de bases de datos SQL pueden tener diferentes tipos de datos o manejarlos de manera ligeramente diferente, y SQL server tiene una gran cantidad de ellos para todos los fines.</a:t>
            </a:r>
            <a:endParaRPr lang="en-US" sz="1800" dirty="0"/>
          </a:p>
        </p:txBody>
      </p:sp>
    </p:spTree>
    <p:extLst>
      <p:ext uri="{BB962C8B-B14F-4D97-AF65-F5344CB8AC3E}">
        <p14:creationId xmlns:p14="http://schemas.microsoft.com/office/powerpoint/2010/main" val="412488684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16"/>
          <p:cNvSpPr/>
          <p:nvPr/>
        </p:nvSpPr>
        <p:spPr>
          <a:xfrm>
            <a:off x="110169" y="186390"/>
            <a:ext cx="5588000" cy="3119835"/>
          </a:xfrm>
          <a:prstGeom prst="rect">
            <a:avLst/>
          </a:prstGeom>
          <a:noFill/>
          <a:ln>
            <a:noFill/>
          </a:ln>
        </p:spPr>
        <p:txBody>
          <a:bodyPr spcFirstLastPara="1" wrap="square" lIns="91425" tIns="45700" rIns="91425" bIns="45700" anchor="t" anchorCtr="0">
            <a:noAutofit/>
          </a:bodyPr>
          <a:lstStyle/>
          <a:p>
            <a:pPr marL="0" marR="0" lvl="0" indent="0" algn="just" rtl="0">
              <a:spcBef>
                <a:spcPts val="0"/>
              </a:spcBef>
              <a:spcAft>
                <a:spcPts val="0"/>
              </a:spcAft>
              <a:buNone/>
            </a:pPr>
            <a:r>
              <a:rPr lang="es-ES" sz="2000" b="1" dirty="0">
                <a:solidFill>
                  <a:srgbClr val="273C75"/>
                </a:solidFill>
                <a:latin typeface="Times New Roman" panose="02020603050405020304" pitchFamily="18" charset="0"/>
                <a:ea typeface="Open Sans" panose="020B0606030504020204" pitchFamily="34" charset="0"/>
                <a:cs typeface="Times New Roman" panose="02020603050405020304" pitchFamily="18" charset="0"/>
                <a:sym typeface="Nunito"/>
              </a:rPr>
              <a:t>Una clave primaria (PK): </a:t>
            </a:r>
            <a:r>
              <a:rPr lang="es-ES" sz="2000" dirty="0">
                <a:solidFill>
                  <a:schemeClr val="tx1"/>
                </a:solidFill>
                <a:latin typeface="Times New Roman" panose="02020603050405020304" pitchFamily="18" charset="0"/>
                <a:ea typeface="Open Sans" panose="020B0606030504020204" pitchFamily="34" charset="0"/>
                <a:cs typeface="Times New Roman" panose="02020603050405020304" pitchFamily="18" charset="0"/>
                <a:sym typeface="Nunito"/>
              </a:rPr>
              <a:t>es un campo único e irrepetible que identifica de manera única cada registro en una tabla. Las claves primarias también se utilizan para establecer relaciones entre tablas en una base de datos relacional, lo que permite definir </a:t>
            </a:r>
            <a:r>
              <a:rPr lang="es-ES" sz="2000" dirty="0">
                <a:solidFill>
                  <a:schemeClr val="tx1"/>
                </a:solidFill>
                <a:highlight>
                  <a:srgbClr val="00FF00"/>
                </a:highlight>
                <a:latin typeface="Times New Roman" panose="02020603050405020304" pitchFamily="18" charset="0"/>
                <a:ea typeface="Open Sans" panose="020B0606030504020204" pitchFamily="34" charset="0"/>
                <a:cs typeface="Times New Roman" panose="02020603050405020304" pitchFamily="18" charset="0"/>
                <a:sym typeface="Nunito"/>
              </a:rPr>
              <a:t>relaciones uno a uno, uno a muchos o muchos a muchos</a:t>
            </a:r>
            <a:r>
              <a:rPr lang="es-ES" sz="2000" dirty="0">
                <a:solidFill>
                  <a:schemeClr val="tx1"/>
                </a:solidFill>
                <a:latin typeface="Times New Roman" panose="02020603050405020304" pitchFamily="18" charset="0"/>
                <a:ea typeface="Open Sans" panose="020B0606030504020204" pitchFamily="34" charset="0"/>
                <a:cs typeface="Times New Roman" panose="02020603050405020304" pitchFamily="18" charset="0"/>
                <a:sym typeface="Nunito"/>
              </a:rPr>
              <a:t>. Sin claves primarias, las bases de datos relacionales serían propensas a tener datos duplicados y carecerían de coherencia en la organización de la información.</a:t>
            </a:r>
            <a:endParaRPr lang="es-ES" sz="2000" dirty="0">
              <a:solidFill>
                <a:schemeClr val="tx1"/>
              </a:solidFill>
              <a:latin typeface="Times New Roman" panose="02020603050405020304" pitchFamily="18" charset="0"/>
              <a:ea typeface="Open Sans" panose="020B0606030504020204" pitchFamily="34" charset="0"/>
              <a:cs typeface="Times New Roman" panose="02020603050405020304" pitchFamily="18" charset="0"/>
              <a:sym typeface="Calibri"/>
            </a:endParaRPr>
          </a:p>
        </p:txBody>
      </p:sp>
      <p:sp>
        <p:nvSpPr>
          <p:cNvPr id="111" name="Google Shape;111;p16"/>
          <p:cNvSpPr/>
          <p:nvPr/>
        </p:nvSpPr>
        <p:spPr>
          <a:xfrm>
            <a:off x="5902325" y="316754"/>
            <a:ext cx="6096000" cy="2061718"/>
          </a:xfrm>
          <a:prstGeom prst="rect">
            <a:avLst/>
          </a:prstGeom>
          <a:noFill/>
          <a:ln>
            <a:noFill/>
          </a:ln>
        </p:spPr>
        <p:txBody>
          <a:bodyPr spcFirstLastPara="1" wrap="square" lIns="91425" tIns="45700" rIns="91425" bIns="45700" anchor="t" anchorCtr="0">
            <a:noAutofit/>
          </a:bodyPr>
          <a:lstStyle/>
          <a:p>
            <a:pPr marL="0" marR="0" lvl="0" indent="0" algn="just" rtl="0">
              <a:spcBef>
                <a:spcPts val="0"/>
              </a:spcBef>
              <a:spcAft>
                <a:spcPts val="0"/>
              </a:spcAft>
              <a:buNone/>
            </a:pPr>
            <a:r>
              <a:rPr lang="es-ES" sz="2133" b="1" dirty="0">
                <a:solidFill>
                  <a:srgbClr val="273C75"/>
                </a:solidFill>
                <a:latin typeface="Times New Roman" panose="02020603050405020304" pitchFamily="18" charset="0"/>
                <a:ea typeface="Nunito"/>
                <a:cs typeface="Times New Roman" panose="02020603050405020304" pitchFamily="18" charset="0"/>
                <a:sym typeface="Nunito"/>
              </a:rPr>
              <a:t>Una clave foránea (FK): </a:t>
            </a:r>
            <a:r>
              <a:rPr lang="es-ES" sz="2133" dirty="0">
                <a:solidFill>
                  <a:schemeClr val="tx1"/>
                </a:solidFill>
                <a:latin typeface="Times New Roman" panose="02020603050405020304" pitchFamily="18" charset="0"/>
                <a:ea typeface="Nunito"/>
                <a:cs typeface="Times New Roman" panose="02020603050405020304" pitchFamily="18" charset="0"/>
                <a:sym typeface="Nunito"/>
              </a:rPr>
              <a:t>es un conjunto de una o más columnas en una tabla que hacen referencia a la clave primaria de otra tabla. No requiere de un código especial, configuración o definición de tabla para establecer oficialmente una clave foránea</a:t>
            </a:r>
            <a:endParaRPr sz="2133" dirty="0">
              <a:solidFill>
                <a:schemeClr val="tx1"/>
              </a:solidFill>
              <a:latin typeface="Times New Roman" panose="02020603050405020304" pitchFamily="18" charset="0"/>
              <a:ea typeface="Calibri"/>
              <a:cs typeface="Times New Roman" panose="02020603050405020304" pitchFamily="18" charset="0"/>
              <a:sym typeface="Calibri"/>
            </a:endParaRPr>
          </a:p>
        </p:txBody>
      </p:sp>
      <p:pic>
        <p:nvPicPr>
          <p:cNvPr id="112" name="Google Shape;112;p16" descr="https://bloginspanish.files.wordpress.com/2015/06/primarykeyinobjectexplorer.png?w=584&amp;h=183"/>
          <p:cNvPicPr preferRelativeResize="0"/>
          <p:nvPr/>
        </p:nvPicPr>
        <p:blipFill rotWithShape="1">
          <a:blip r:embed="rId3">
            <a:alphaModFix/>
          </a:blip>
          <a:srcRect/>
          <a:stretch/>
        </p:blipFill>
        <p:spPr>
          <a:xfrm>
            <a:off x="1625600" y="3421411"/>
            <a:ext cx="9408391" cy="3119835"/>
          </a:xfrm>
          <a:prstGeom prst="rect">
            <a:avLst/>
          </a:prstGeom>
          <a:noFill/>
          <a:ln>
            <a:noFill/>
          </a:ln>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17"/>
          <p:cNvSpPr txBox="1"/>
          <p:nvPr/>
        </p:nvSpPr>
        <p:spPr>
          <a:xfrm>
            <a:off x="535674" y="58846"/>
            <a:ext cx="11392500" cy="67419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DO" sz="1800" dirty="0">
                <a:solidFill>
                  <a:srgbClr val="008000"/>
                </a:solidFill>
                <a:latin typeface="Consolas"/>
                <a:ea typeface="Consolas"/>
                <a:cs typeface="Consolas"/>
                <a:sym typeface="Consolas"/>
              </a:rPr>
              <a:t>--CREAR UNA TABLA LLAMADA GÉNERO:</a:t>
            </a:r>
            <a:endParaRPr sz="1800" dirty="0">
              <a:solidFill>
                <a:srgbClr val="000000"/>
              </a:solidFill>
              <a:latin typeface="Consolas"/>
              <a:ea typeface="Consolas"/>
              <a:cs typeface="Consolas"/>
              <a:sym typeface="Consolas"/>
            </a:endParaRPr>
          </a:p>
          <a:p>
            <a:pPr marL="0" marR="0" lvl="0" indent="0" algn="l" rtl="0">
              <a:spcBef>
                <a:spcPts val="0"/>
              </a:spcBef>
              <a:spcAft>
                <a:spcPts val="0"/>
              </a:spcAft>
              <a:buNone/>
            </a:pPr>
            <a:endParaRPr sz="1800" dirty="0">
              <a:solidFill>
                <a:srgbClr val="000000"/>
              </a:solidFill>
              <a:latin typeface="Consolas"/>
              <a:ea typeface="Consolas"/>
              <a:cs typeface="Consolas"/>
              <a:sym typeface="Consolas"/>
            </a:endParaRPr>
          </a:p>
          <a:p>
            <a:pPr marL="0" marR="0" lvl="0" indent="0" algn="l" rtl="0">
              <a:spcBef>
                <a:spcPts val="0"/>
              </a:spcBef>
              <a:spcAft>
                <a:spcPts val="0"/>
              </a:spcAft>
              <a:buNone/>
            </a:pPr>
            <a:r>
              <a:rPr lang="es-DO" sz="1800" dirty="0">
                <a:solidFill>
                  <a:srgbClr val="0000FF"/>
                </a:solidFill>
                <a:latin typeface="Consolas"/>
                <a:ea typeface="Consolas"/>
                <a:cs typeface="Consolas"/>
                <a:sym typeface="Consolas"/>
              </a:rPr>
              <a:t>CREATE</a:t>
            </a:r>
            <a:r>
              <a:rPr lang="es-DO" sz="1800" dirty="0">
                <a:solidFill>
                  <a:srgbClr val="000000"/>
                </a:solidFill>
                <a:latin typeface="Consolas"/>
                <a:ea typeface="Consolas"/>
                <a:cs typeface="Consolas"/>
                <a:sym typeface="Consolas"/>
              </a:rPr>
              <a:t> </a:t>
            </a:r>
            <a:r>
              <a:rPr lang="es-DO" sz="1800" dirty="0">
                <a:solidFill>
                  <a:srgbClr val="0000FF"/>
                </a:solidFill>
                <a:latin typeface="Consolas"/>
                <a:ea typeface="Consolas"/>
                <a:cs typeface="Consolas"/>
                <a:sym typeface="Consolas"/>
              </a:rPr>
              <a:t>TABLE</a:t>
            </a:r>
            <a:r>
              <a:rPr lang="es-DO" sz="1800" dirty="0">
                <a:solidFill>
                  <a:srgbClr val="000000"/>
                </a:solidFill>
                <a:latin typeface="Consolas"/>
                <a:ea typeface="Consolas"/>
                <a:cs typeface="Consolas"/>
                <a:sym typeface="Consolas"/>
              </a:rPr>
              <a:t> GENERO</a:t>
            </a:r>
            <a:r>
              <a:rPr lang="es-DO" sz="1800" dirty="0">
                <a:solidFill>
                  <a:srgbClr val="808080"/>
                </a:solidFill>
                <a:latin typeface="Consolas"/>
                <a:ea typeface="Consolas"/>
                <a:cs typeface="Consolas"/>
                <a:sym typeface="Consolas"/>
              </a:rPr>
              <a:t>(</a:t>
            </a:r>
            <a:endParaRPr sz="1800" dirty="0">
              <a:solidFill>
                <a:srgbClr val="000000"/>
              </a:solidFill>
              <a:latin typeface="Consolas"/>
              <a:ea typeface="Consolas"/>
              <a:cs typeface="Consolas"/>
              <a:sym typeface="Consolas"/>
            </a:endParaRPr>
          </a:p>
          <a:p>
            <a:pPr marL="0" marR="0" lvl="0" indent="0" algn="l" rtl="0">
              <a:spcBef>
                <a:spcPts val="0"/>
              </a:spcBef>
              <a:spcAft>
                <a:spcPts val="0"/>
              </a:spcAft>
              <a:buNone/>
            </a:pPr>
            <a:r>
              <a:rPr lang="es-DO" sz="1800" dirty="0">
                <a:solidFill>
                  <a:srgbClr val="000000"/>
                </a:solidFill>
                <a:latin typeface="Consolas"/>
                <a:ea typeface="Consolas"/>
                <a:cs typeface="Consolas"/>
                <a:sym typeface="Consolas"/>
              </a:rPr>
              <a:t> id_genero </a:t>
            </a:r>
            <a:r>
              <a:rPr lang="es-DO" sz="1800" dirty="0">
                <a:solidFill>
                  <a:srgbClr val="0000FF"/>
                </a:solidFill>
                <a:latin typeface="Consolas"/>
                <a:ea typeface="Consolas"/>
                <a:cs typeface="Consolas"/>
                <a:sym typeface="Consolas"/>
              </a:rPr>
              <a:t>int</a:t>
            </a:r>
            <a:r>
              <a:rPr lang="es-DO" sz="1800" dirty="0">
                <a:solidFill>
                  <a:srgbClr val="000000"/>
                </a:solidFill>
                <a:latin typeface="Consolas"/>
                <a:ea typeface="Consolas"/>
                <a:cs typeface="Consolas"/>
                <a:sym typeface="Consolas"/>
              </a:rPr>
              <a:t> </a:t>
            </a:r>
            <a:r>
              <a:rPr lang="es-DO" sz="1800" dirty="0">
                <a:solidFill>
                  <a:srgbClr val="0000FF"/>
                </a:solidFill>
                <a:latin typeface="Consolas"/>
                <a:ea typeface="Consolas"/>
                <a:cs typeface="Consolas"/>
                <a:sym typeface="Consolas"/>
              </a:rPr>
              <a:t>Primary</a:t>
            </a:r>
            <a:r>
              <a:rPr lang="es-DO" sz="1800" dirty="0">
                <a:solidFill>
                  <a:srgbClr val="000000"/>
                </a:solidFill>
                <a:latin typeface="Consolas"/>
                <a:ea typeface="Consolas"/>
                <a:cs typeface="Consolas"/>
                <a:sym typeface="Consolas"/>
              </a:rPr>
              <a:t> </a:t>
            </a:r>
            <a:r>
              <a:rPr lang="es-DO" sz="1800" dirty="0">
                <a:solidFill>
                  <a:srgbClr val="0000FF"/>
                </a:solidFill>
                <a:latin typeface="Consolas"/>
                <a:ea typeface="Consolas"/>
                <a:cs typeface="Consolas"/>
                <a:sym typeface="Consolas"/>
              </a:rPr>
              <a:t>key</a:t>
            </a:r>
            <a:r>
              <a:rPr lang="es-DO" sz="1800" dirty="0">
                <a:solidFill>
                  <a:srgbClr val="808080"/>
                </a:solidFill>
                <a:latin typeface="Consolas"/>
                <a:ea typeface="Consolas"/>
                <a:cs typeface="Consolas"/>
                <a:sym typeface="Consolas"/>
              </a:rPr>
              <a:t>,</a:t>
            </a:r>
            <a:endParaRPr sz="1800" dirty="0">
              <a:solidFill>
                <a:srgbClr val="000000"/>
              </a:solidFill>
              <a:latin typeface="Consolas"/>
              <a:ea typeface="Consolas"/>
              <a:cs typeface="Consolas"/>
              <a:sym typeface="Consolas"/>
            </a:endParaRPr>
          </a:p>
          <a:p>
            <a:pPr marL="0" marR="0" lvl="0" indent="0" algn="l" rtl="0">
              <a:spcBef>
                <a:spcPts val="0"/>
              </a:spcBef>
              <a:spcAft>
                <a:spcPts val="0"/>
              </a:spcAft>
              <a:buNone/>
            </a:pPr>
            <a:r>
              <a:rPr lang="es-DO" sz="1800" dirty="0">
                <a:solidFill>
                  <a:srgbClr val="000000"/>
                </a:solidFill>
                <a:latin typeface="Consolas"/>
                <a:ea typeface="Consolas"/>
                <a:cs typeface="Consolas"/>
                <a:sym typeface="Consolas"/>
              </a:rPr>
              <a:t> genero </a:t>
            </a:r>
            <a:r>
              <a:rPr lang="es-DO" sz="1800" dirty="0">
                <a:solidFill>
                  <a:srgbClr val="0000FF"/>
                </a:solidFill>
                <a:latin typeface="Consolas"/>
                <a:ea typeface="Consolas"/>
                <a:cs typeface="Consolas"/>
                <a:sym typeface="Consolas"/>
              </a:rPr>
              <a:t>varchar</a:t>
            </a:r>
            <a:r>
              <a:rPr lang="es-DO" sz="1800" dirty="0">
                <a:solidFill>
                  <a:srgbClr val="808080"/>
                </a:solidFill>
                <a:latin typeface="Consolas"/>
                <a:ea typeface="Consolas"/>
                <a:cs typeface="Consolas"/>
                <a:sym typeface="Consolas"/>
              </a:rPr>
              <a:t>(</a:t>
            </a:r>
            <a:r>
              <a:rPr lang="es-DO" sz="1800" dirty="0">
                <a:solidFill>
                  <a:srgbClr val="000000"/>
                </a:solidFill>
                <a:latin typeface="Consolas"/>
                <a:ea typeface="Consolas"/>
                <a:cs typeface="Consolas"/>
                <a:sym typeface="Consolas"/>
              </a:rPr>
              <a:t>15</a:t>
            </a:r>
            <a:r>
              <a:rPr lang="es-DO" sz="1800" dirty="0">
                <a:solidFill>
                  <a:srgbClr val="808080"/>
                </a:solidFill>
                <a:latin typeface="Consolas"/>
                <a:ea typeface="Consolas"/>
                <a:cs typeface="Consolas"/>
                <a:sym typeface="Consolas"/>
              </a:rPr>
              <a:t>)</a:t>
            </a:r>
            <a:endParaRPr sz="1800" dirty="0">
              <a:solidFill>
                <a:srgbClr val="000000"/>
              </a:solidFill>
              <a:latin typeface="Consolas"/>
              <a:ea typeface="Consolas"/>
              <a:cs typeface="Consolas"/>
              <a:sym typeface="Consolas"/>
            </a:endParaRPr>
          </a:p>
          <a:p>
            <a:pPr marL="0" marR="0" lvl="0" indent="0" algn="l" rtl="0">
              <a:spcBef>
                <a:spcPts val="0"/>
              </a:spcBef>
              <a:spcAft>
                <a:spcPts val="0"/>
              </a:spcAft>
              <a:buNone/>
            </a:pPr>
            <a:r>
              <a:rPr lang="es-DO" sz="1800" dirty="0">
                <a:solidFill>
                  <a:srgbClr val="808080"/>
                </a:solidFill>
                <a:latin typeface="Consolas"/>
                <a:ea typeface="Consolas"/>
                <a:cs typeface="Consolas"/>
                <a:sym typeface="Consolas"/>
              </a:rPr>
              <a:t>);</a:t>
            </a:r>
            <a:endParaRPr sz="1800" dirty="0">
              <a:solidFill>
                <a:srgbClr val="000000"/>
              </a:solidFill>
              <a:latin typeface="Consolas"/>
              <a:ea typeface="Consolas"/>
              <a:cs typeface="Consolas"/>
              <a:sym typeface="Consolas"/>
            </a:endParaRPr>
          </a:p>
          <a:p>
            <a:pPr marL="0" marR="0" lvl="0" indent="0" algn="l" rtl="0">
              <a:spcBef>
                <a:spcPts val="0"/>
              </a:spcBef>
              <a:spcAft>
                <a:spcPts val="0"/>
              </a:spcAft>
              <a:buNone/>
            </a:pPr>
            <a:r>
              <a:rPr lang="es-DO" sz="1800" dirty="0">
                <a:solidFill>
                  <a:srgbClr val="0000FF"/>
                </a:solidFill>
                <a:latin typeface="Consolas"/>
                <a:ea typeface="Consolas"/>
                <a:cs typeface="Consolas"/>
                <a:sym typeface="Consolas"/>
              </a:rPr>
              <a:t>go</a:t>
            </a:r>
            <a:endParaRPr sz="1800" dirty="0">
              <a:solidFill>
                <a:srgbClr val="000000"/>
              </a:solidFill>
              <a:latin typeface="Consolas"/>
              <a:ea typeface="Consolas"/>
              <a:cs typeface="Consolas"/>
              <a:sym typeface="Consolas"/>
            </a:endParaRPr>
          </a:p>
          <a:p>
            <a:pPr marL="0" marR="0" lvl="0" indent="0" algn="l" rtl="0">
              <a:spcBef>
                <a:spcPts val="0"/>
              </a:spcBef>
              <a:spcAft>
                <a:spcPts val="0"/>
              </a:spcAft>
              <a:buNone/>
            </a:pPr>
            <a:endParaRPr sz="1800" dirty="0">
              <a:solidFill>
                <a:srgbClr val="000000"/>
              </a:solidFill>
              <a:latin typeface="Consolas"/>
              <a:ea typeface="Consolas"/>
              <a:cs typeface="Consolas"/>
              <a:sym typeface="Consolas"/>
            </a:endParaRPr>
          </a:p>
          <a:p>
            <a:pPr marL="0" marR="0" lvl="0" indent="0" algn="l" rtl="0">
              <a:spcBef>
                <a:spcPts val="0"/>
              </a:spcBef>
              <a:spcAft>
                <a:spcPts val="0"/>
              </a:spcAft>
              <a:buNone/>
            </a:pPr>
            <a:r>
              <a:rPr lang="es-DO" sz="1800" dirty="0">
                <a:solidFill>
                  <a:srgbClr val="008000"/>
                </a:solidFill>
                <a:latin typeface="Consolas"/>
                <a:ea typeface="Consolas"/>
                <a:cs typeface="Consolas"/>
                <a:sym typeface="Consolas"/>
              </a:rPr>
              <a:t>--VAMOS A CREAR LA TABLA CONTACTOS LA CUAL CONTIENE TODOS LOS DATOS:</a:t>
            </a:r>
            <a:endParaRPr sz="1800" dirty="0">
              <a:solidFill>
                <a:srgbClr val="000000"/>
              </a:solidFill>
              <a:latin typeface="Consolas"/>
              <a:ea typeface="Consolas"/>
              <a:cs typeface="Consolas"/>
              <a:sym typeface="Consolas"/>
            </a:endParaRPr>
          </a:p>
          <a:p>
            <a:pPr marL="0" marR="0" lvl="0" indent="0" algn="l" rtl="0">
              <a:spcBef>
                <a:spcPts val="0"/>
              </a:spcBef>
              <a:spcAft>
                <a:spcPts val="0"/>
              </a:spcAft>
              <a:buNone/>
            </a:pPr>
            <a:endParaRPr sz="1800" dirty="0">
              <a:solidFill>
                <a:srgbClr val="000000"/>
              </a:solidFill>
              <a:latin typeface="Consolas"/>
              <a:ea typeface="Consolas"/>
              <a:cs typeface="Consolas"/>
              <a:sym typeface="Consolas"/>
            </a:endParaRPr>
          </a:p>
          <a:p>
            <a:pPr marL="0" marR="0" lvl="0" indent="0" algn="l" rtl="0">
              <a:spcBef>
                <a:spcPts val="0"/>
              </a:spcBef>
              <a:spcAft>
                <a:spcPts val="0"/>
              </a:spcAft>
              <a:buNone/>
            </a:pPr>
            <a:r>
              <a:rPr lang="es-DO" sz="1800" dirty="0">
                <a:solidFill>
                  <a:srgbClr val="0000FF"/>
                </a:solidFill>
                <a:latin typeface="Consolas"/>
                <a:ea typeface="Consolas"/>
                <a:cs typeface="Consolas"/>
                <a:sym typeface="Consolas"/>
              </a:rPr>
              <a:t>CREATE</a:t>
            </a:r>
            <a:r>
              <a:rPr lang="es-DO" sz="1800" dirty="0">
                <a:solidFill>
                  <a:srgbClr val="000000"/>
                </a:solidFill>
                <a:latin typeface="Consolas"/>
                <a:ea typeface="Consolas"/>
                <a:cs typeface="Consolas"/>
                <a:sym typeface="Consolas"/>
              </a:rPr>
              <a:t> </a:t>
            </a:r>
            <a:r>
              <a:rPr lang="es-DO" sz="1800" dirty="0">
                <a:solidFill>
                  <a:srgbClr val="0000FF"/>
                </a:solidFill>
                <a:latin typeface="Consolas"/>
                <a:ea typeface="Consolas"/>
                <a:cs typeface="Consolas"/>
                <a:sym typeface="Consolas"/>
              </a:rPr>
              <a:t>TABLE</a:t>
            </a:r>
            <a:r>
              <a:rPr lang="es-DO" sz="1800" dirty="0">
                <a:solidFill>
                  <a:srgbClr val="000000"/>
                </a:solidFill>
                <a:latin typeface="Consolas"/>
                <a:ea typeface="Consolas"/>
                <a:cs typeface="Consolas"/>
                <a:sym typeface="Consolas"/>
              </a:rPr>
              <a:t> CONTACTOS</a:t>
            </a:r>
            <a:r>
              <a:rPr lang="es-DO" sz="1800" dirty="0">
                <a:solidFill>
                  <a:srgbClr val="808080"/>
                </a:solidFill>
                <a:latin typeface="Consolas"/>
                <a:ea typeface="Consolas"/>
                <a:cs typeface="Consolas"/>
                <a:sym typeface="Consolas"/>
              </a:rPr>
              <a:t>(</a:t>
            </a:r>
            <a:endParaRPr sz="1800" dirty="0">
              <a:solidFill>
                <a:srgbClr val="000000"/>
              </a:solidFill>
              <a:latin typeface="Consolas"/>
              <a:ea typeface="Consolas"/>
              <a:cs typeface="Consolas"/>
              <a:sym typeface="Consolas"/>
            </a:endParaRPr>
          </a:p>
          <a:p>
            <a:pPr marL="0" marR="0" lvl="0" indent="0" algn="l" rtl="0">
              <a:spcBef>
                <a:spcPts val="0"/>
              </a:spcBef>
              <a:spcAft>
                <a:spcPts val="0"/>
              </a:spcAft>
              <a:buNone/>
            </a:pPr>
            <a:r>
              <a:rPr lang="es-DO" sz="1800" dirty="0">
                <a:solidFill>
                  <a:srgbClr val="000000"/>
                </a:solidFill>
                <a:latin typeface="Consolas"/>
                <a:ea typeface="Consolas"/>
                <a:cs typeface="Consolas"/>
                <a:sym typeface="Consolas"/>
              </a:rPr>
              <a:t>id_contacto </a:t>
            </a:r>
            <a:r>
              <a:rPr lang="es-DO" sz="1800" dirty="0">
                <a:solidFill>
                  <a:srgbClr val="0000FF"/>
                </a:solidFill>
                <a:latin typeface="Consolas"/>
                <a:ea typeface="Consolas"/>
                <a:cs typeface="Consolas"/>
                <a:sym typeface="Consolas"/>
              </a:rPr>
              <a:t>int</a:t>
            </a:r>
            <a:r>
              <a:rPr lang="es-DO" sz="1800" dirty="0">
                <a:solidFill>
                  <a:srgbClr val="000000"/>
                </a:solidFill>
                <a:latin typeface="Consolas"/>
                <a:ea typeface="Consolas"/>
                <a:cs typeface="Consolas"/>
                <a:sym typeface="Consolas"/>
              </a:rPr>
              <a:t> </a:t>
            </a:r>
            <a:r>
              <a:rPr lang="es-DO" sz="1800" dirty="0">
                <a:solidFill>
                  <a:srgbClr val="0000FF"/>
                </a:solidFill>
                <a:latin typeface="Consolas"/>
                <a:ea typeface="Consolas"/>
                <a:cs typeface="Consolas"/>
                <a:sym typeface="Consolas"/>
              </a:rPr>
              <a:t>primary</a:t>
            </a:r>
            <a:r>
              <a:rPr lang="es-DO" sz="1800" dirty="0">
                <a:solidFill>
                  <a:srgbClr val="000000"/>
                </a:solidFill>
                <a:latin typeface="Consolas"/>
                <a:ea typeface="Consolas"/>
                <a:cs typeface="Consolas"/>
                <a:sym typeface="Consolas"/>
              </a:rPr>
              <a:t> </a:t>
            </a:r>
            <a:r>
              <a:rPr lang="es-DO" sz="1800" dirty="0">
                <a:solidFill>
                  <a:srgbClr val="0000FF"/>
                </a:solidFill>
                <a:latin typeface="Consolas"/>
                <a:ea typeface="Consolas"/>
                <a:cs typeface="Consolas"/>
                <a:sym typeface="Consolas"/>
              </a:rPr>
              <a:t>key</a:t>
            </a:r>
            <a:r>
              <a:rPr lang="es-DO" sz="1800" dirty="0">
                <a:solidFill>
                  <a:srgbClr val="000000"/>
                </a:solidFill>
                <a:latin typeface="Consolas"/>
                <a:ea typeface="Consolas"/>
                <a:cs typeface="Consolas"/>
                <a:sym typeface="Consolas"/>
              </a:rPr>
              <a:t> </a:t>
            </a:r>
            <a:r>
              <a:rPr lang="es-DO" sz="1800" dirty="0">
                <a:solidFill>
                  <a:srgbClr val="0000FF"/>
                </a:solidFill>
                <a:latin typeface="Consolas"/>
                <a:ea typeface="Consolas"/>
                <a:cs typeface="Consolas"/>
                <a:sym typeface="Consolas"/>
              </a:rPr>
              <a:t>identity</a:t>
            </a:r>
            <a:r>
              <a:rPr lang="es-DO" sz="1800" dirty="0">
                <a:solidFill>
                  <a:srgbClr val="808080"/>
                </a:solidFill>
                <a:latin typeface="Consolas"/>
                <a:ea typeface="Consolas"/>
                <a:cs typeface="Consolas"/>
                <a:sym typeface="Consolas"/>
              </a:rPr>
              <a:t>(</a:t>
            </a:r>
            <a:r>
              <a:rPr lang="es-DO" sz="1800" dirty="0">
                <a:solidFill>
                  <a:srgbClr val="000000"/>
                </a:solidFill>
                <a:latin typeface="Consolas"/>
                <a:ea typeface="Consolas"/>
                <a:cs typeface="Consolas"/>
                <a:sym typeface="Consolas"/>
              </a:rPr>
              <a:t>1</a:t>
            </a:r>
            <a:r>
              <a:rPr lang="es-DO" sz="1800" dirty="0">
                <a:solidFill>
                  <a:srgbClr val="808080"/>
                </a:solidFill>
                <a:latin typeface="Consolas"/>
                <a:ea typeface="Consolas"/>
                <a:cs typeface="Consolas"/>
                <a:sym typeface="Consolas"/>
              </a:rPr>
              <a:t>,</a:t>
            </a:r>
            <a:r>
              <a:rPr lang="es-DO" sz="1800" dirty="0">
                <a:solidFill>
                  <a:srgbClr val="000000"/>
                </a:solidFill>
                <a:latin typeface="Consolas"/>
                <a:ea typeface="Consolas"/>
                <a:cs typeface="Consolas"/>
                <a:sym typeface="Consolas"/>
              </a:rPr>
              <a:t>1</a:t>
            </a:r>
            <a:r>
              <a:rPr lang="es-DO" sz="1800" dirty="0">
                <a:solidFill>
                  <a:srgbClr val="808080"/>
                </a:solidFill>
                <a:latin typeface="Consolas"/>
                <a:ea typeface="Consolas"/>
                <a:cs typeface="Consolas"/>
                <a:sym typeface="Consolas"/>
              </a:rPr>
              <a:t>)</a:t>
            </a:r>
            <a:r>
              <a:rPr lang="es-DO" sz="1800" dirty="0">
                <a:solidFill>
                  <a:srgbClr val="000000"/>
                </a:solidFill>
                <a:latin typeface="Consolas"/>
                <a:ea typeface="Consolas"/>
                <a:cs typeface="Consolas"/>
                <a:sym typeface="Consolas"/>
              </a:rPr>
              <a:t> </a:t>
            </a:r>
            <a:r>
              <a:rPr lang="es-DO" sz="1800" dirty="0">
                <a:solidFill>
                  <a:srgbClr val="808080"/>
                </a:solidFill>
                <a:latin typeface="Consolas"/>
                <a:ea typeface="Consolas"/>
                <a:cs typeface="Consolas"/>
                <a:sym typeface="Consolas"/>
              </a:rPr>
              <a:t>not</a:t>
            </a:r>
            <a:r>
              <a:rPr lang="es-DO" sz="1800" dirty="0">
                <a:solidFill>
                  <a:srgbClr val="000000"/>
                </a:solidFill>
                <a:latin typeface="Consolas"/>
                <a:ea typeface="Consolas"/>
                <a:cs typeface="Consolas"/>
                <a:sym typeface="Consolas"/>
              </a:rPr>
              <a:t> </a:t>
            </a:r>
            <a:r>
              <a:rPr lang="es-DO" sz="1800" dirty="0">
                <a:solidFill>
                  <a:srgbClr val="808080"/>
                </a:solidFill>
                <a:latin typeface="Consolas"/>
                <a:ea typeface="Consolas"/>
                <a:cs typeface="Consolas"/>
                <a:sym typeface="Consolas"/>
              </a:rPr>
              <a:t>null,</a:t>
            </a:r>
            <a:endParaRPr sz="1800" dirty="0">
              <a:solidFill>
                <a:srgbClr val="000000"/>
              </a:solidFill>
              <a:latin typeface="Consolas"/>
              <a:ea typeface="Consolas"/>
              <a:cs typeface="Consolas"/>
              <a:sym typeface="Consolas"/>
            </a:endParaRPr>
          </a:p>
          <a:p>
            <a:pPr marL="0" marR="0" lvl="0" indent="0" algn="l" rtl="0">
              <a:spcBef>
                <a:spcPts val="0"/>
              </a:spcBef>
              <a:spcAft>
                <a:spcPts val="0"/>
              </a:spcAft>
              <a:buNone/>
            </a:pPr>
            <a:r>
              <a:rPr lang="es-DO" sz="1800" dirty="0">
                <a:solidFill>
                  <a:srgbClr val="000000"/>
                </a:solidFill>
                <a:latin typeface="Consolas"/>
                <a:ea typeface="Consolas"/>
                <a:cs typeface="Consolas"/>
                <a:sym typeface="Consolas"/>
              </a:rPr>
              <a:t>nombre_contacto </a:t>
            </a:r>
            <a:r>
              <a:rPr lang="es-DO" sz="1800" dirty="0">
                <a:solidFill>
                  <a:srgbClr val="0000FF"/>
                </a:solidFill>
                <a:latin typeface="Consolas"/>
                <a:ea typeface="Consolas"/>
                <a:cs typeface="Consolas"/>
                <a:sym typeface="Consolas"/>
              </a:rPr>
              <a:t>varchar</a:t>
            </a:r>
            <a:r>
              <a:rPr lang="es-DO" sz="1800" dirty="0">
                <a:solidFill>
                  <a:srgbClr val="808080"/>
                </a:solidFill>
                <a:latin typeface="Consolas"/>
                <a:ea typeface="Consolas"/>
                <a:cs typeface="Consolas"/>
                <a:sym typeface="Consolas"/>
              </a:rPr>
              <a:t>(</a:t>
            </a:r>
            <a:r>
              <a:rPr lang="es-DO" sz="1800" dirty="0">
                <a:solidFill>
                  <a:srgbClr val="000000"/>
                </a:solidFill>
                <a:latin typeface="Consolas"/>
                <a:ea typeface="Consolas"/>
                <a:cs typeface="Consolas"/>
                <a:sym typeface="Consolas"/>
              </a:rPr>
              <a:t>30</a:t>
            </a:r>
            <a:r>
              <a:rPr lang="es-DO" sz="1800" dirty="0">
                <a:solidFill>
                  <a:srgbClr val="808080"/>
                </a:solidFill>
                <a:latin typeface="Consolas"/>
                <a:ea typeface="Consolas"/>
                <a:cs typeface="Consolas"/>
                <a:sym typeface="Consolas"/>
              </a:rPr>
              <a:t>)not</a:t>
            </a:r>
            <a:r>
              <a:rPr lang="es-DO" sz="1800" dirty="0">
                <a:solidFill>
                  <a:srgbClr val="000000"/>
                </a:solidFill>
                <a:latin typeface="Consolas"/>
                <a:ea typeface="Consolas"/>
                <a:cs typeface="Consolas"/>
                <a:sym typeface="Consolas"/>
              </a:rPr>
              <a:t> </a:t>
            </a:r>
            <a:r>
              <a:rPr lang="es-DO" sz="1800" dirty="0">
                <a:solidFill>
                  <a:srgbClr val="808080"/>
                </a:solidFill>
                <a:latin typeface="Consolas"/>
                <a:ea typeface="Consolas"/>
                <a:cs typeface="Consolas"/>
                <a:sym typeface="Consolas"/>
              </a:rPr>
              <a:t>null,</a:t>
            </a:r>
            <a:endParaRPr sz="1800" dirty="0">
              <a:solidFill>
                <a:srgbClr val="000000"/>
              </a:solidFill>
              <a:latin typeface="Consolas"/>
              <a:ea typeface="Consolas"/>
              <a:cs typeface="Consolas"/>
              <a:sym typeface="Consolas"/>
            </a:endParaRPr>
          </a:p>
          <a:p>
            <a:pPr marL="0" marR="0" lvl="0" indent="0" algn="l" rtl="0">
              <a:spcBef>
                <a:spcPts val="0"/>
              </a:spcBef>
              <a:spcAft>
                <a:spcPts val="0"/>
              </a:spcAft>
              <a:buNone/>
            </a:pPr>
            <a:r>
              <a:rPr lang="es-DO" sz="1800" dirty="0">
                <a:solidFill>
                  <a:srgbClr val="000000"/>
                </a:solidFill>
                <a:latin typeface="Consolas"/>
                <a:ea typeface="Consolas"/>
                <a:cs typeface="Consolas"/>
                <a:sym typeface="Consolas"/>
              </a:rPr>
              <a:t>apellido_contacto </a:t>
            </a:r>
            <a:r>
              <a:rPr lang="es-DO" sz="1800" dirty="0">
                <a:solidFill>
                  <a:srgbClr val="0000FF"/>
                </a:solidFill>
                <a:latin typeface="Consolas"/>
                <a:ea typeface="Consolas"/>
                <a:cs typeface="Consolas"/>
                <a:sym typeface="Consolas"/>
              </a:rPr>
              <a:t>varchar</a:t>
            </a:r>
            <a:r>
              <a:rPr lang="es-DO" sz="1800" dirty="0">
                <a:solidFill>
                  <a:srgbClr val="808080"/>
                </a:solidFill>
                <a:latin typeface="Consolas"/>
                <a:ea typeface="Consolas"/>
                <a:cs typeface="Consolas"/>
                <a:sym typeface="Consolas"/>
              </a:rPr>
              <a:t>(</a:t>
            </a:r>
            <a:r>
              <a:rPr lang="es-DO" sz="1800" dirty="0">
                <a:solidFill>
                  <a:srgbClr val="000000"/>
                </a:solidFill>
                <a:latin typeface="Consolas"/>
                <a:ea typeface="Consolas"/>
                <a:cs typeface="Consolas"/>
                <a:sym typeface="Consolas"/>
              </a:rPr>
              <a:t>30</a:t>
            </a:r>
            <a:r>
              <a:rPr lang="es-DO" sz="1800" dirty="0">
                <a:solidFill>
                  <a:srgbClr val="808080"/>
                </a:solidFill>
                <a:latin typeface="Consolas"/>
                <a:ea typeface="Consolas"/>
                <a:cs typeface="Consolas"/>
                <a:sym typeface="Consolas"/>
              </a:rPr>
              <a:t>)</a:t>
            </a:r>
            <a:r>
              <a:rPr lang="es-DO" sz="1800" dirty="0">
                <a:solidFill>
                  <a:srgbClr val="000000"/>
                </a:solidFill>
                <a:latin typeface="Consolas"/>
                <a:ea typeface="Consolas"/>
                <a:cs typeface="Consolas"/>
                <a:sym typeface="Consolas"/>
              </a:rPr>
              <a:t> </a:t>
            </a:r>
            <a:r>
              <a:rPr lang="es-DO" sz="1800" dirty="0">
                <a:solidFill>
                  <a:srgbClr val="808080"/>
                </a:solidFill>
                <a:latin typeface="Consolas"/>
                <a:ea typeface="Consolas"/>
                <a:cs typeface="Consolas"/>
                <a:sym typeface="Consolas"/>
              </a:rPr>
              <a:t>not</a:t>
            </a:r>
            <a:r>
              <a:rPr lang="es-DO" sz="1800" dirty="0">
                <a:solidFill>
                  <a:srgbClr val="000000"/>
                </a:solidFill>
                <a:latin typeface="Consolas"/>
                <a:ea typeface="Consolas"/>
                <a:cs typeface="Consolas"/>
                <a:sym typeface="Consolas"/>
              </a:rPr>
              <a:t> </a:t>
            </a:r>
            <a:r>
              <a:rPr lang="es-DO" sz="1800" dirty="0">
                <a:solidFill>
                  <a:srgbClr val="808080"/>
                </a:solidFill>
                <a:latin typeface="Consolas"/>
                <a:ea typeface="Consolas"/>
                <a:cs typeface="Consolas"/>
                <a:sym typeface="Consolas"/>
              </a:rPr>
              <a:t>null,</a:t>
            </a:r>
            <a:endParaRPr sz="1800" dirty="0">
              <a:solidFill>
                <a:srgbClr val="000000"/>
              </a:solidFill>
              <a:latin typeface="Consolas"/>
              <a:ea typeface="Consolas"/>
              <a:cs typeface="Consolas"/>
              <a:sym typeface="Consolas"/>
            </a:endParaRPr>
          </a:p>
          <a:p>
            <a:pPr marL="0" marR="0" lvl="0" indent="0" algn="l" rtl="0">
              <a:spcBef>
                <a:spcPts val="0"/>
              </a:spcBef>
              <a:spcAft>
                <a:spcPts val="0"/>
              </a:spcAft>
              <a:buNone/>
            </a:pPr>
            <a:r>
              <a:rPr lang="es-DO" sz="1800" dirty="0">
                <a:solidFill>
                  <a:srgbClr val="000000"/>
                </a:solidFill>
                <a:latin typeface="Consolas"/>
                <a:ea typeface="Consolas"/>
                <a:cs typeface="Consolas"/>
                <a:sym typeface="Consolas"/>
              </a:rPr>
              <a:t>fecha_nacimiento </a:t>
            </a:r>
            <a:r>
              <a:rPr lang="es-DO" sz="1800" dirty="0">
                <a:solidFill>
                  <a:srgbClr val="0000FF"/>
                </a:solidFill>
                <a:latin typeface="Consolas"/>
                <a:ea typeface="Consolas"/>
                <a:cs typeface="Consolas"/>
                <a:sym typeface="Consolas"/>
              </a:rPr>
              <a:t>date</a:t>
            </a:r>
            <a:r>
              <a:rPr lang="es-DO" sz="1800" dirty="0">
                <a:solidFill>
                  <a:srgbClr val="000000"/>
                </a:solidFill>
                <a:latin typeface="Consolas"/>
                <a:ea typeface="Consolas"/>
                <a:cs typeface="Consolas"/>
                <a:sym typeface="Consolas"/>
              </a:rPr>
              <a:t> </a:t>
            </a:r>
            <a:r>
              <a:rPr lang="es-DO" sz="1800" dirty="0">
                <a:solidFill>
                  <a:srgbClr val="808080"/>
                </a:solidFill>
                <a:latin typeface="Consolas"/>
                <a:ea typeface="Consolas"/>
                <a:cs typeface="Consolas"/>
                <a:sym typeface="Consolas"/>
              </a:rPr>
              <a:t>not</a:t>
            </a:r>
            <a:r>
              <a:rPr lang="es-DO" sz="1800" dirty="0">
                <a:solidFill>
                  <a:srgbClr val="000000"/>
                </a:solidFill>
                <a:latin typeface="Consolas"/>
                <a:ea typeface="Consolas"/>
                <a:cs typeface="Consolas"/>
                <a:sym typeface="Consolas"/>
              </a:rPr>
              <a:t> </a:t>
            </a:r>
            <a:r>
              <a:rPr lang="es-DO" sz="1800" dirty="0">
                <a:solidFill>
                  <a:srgbClr val="808080"/>
                </a:solidFill>
                <a:latin typeface="Consolas"/>
                <a:ea typeface="Consolas"/>
                <a:cs typeface="Consolas"/>
                <a:sym typeface="Consolas"/>
              </a:rPr>
              <a:t>null,</a:t>
            </a:r>
            <a:endParaRPr sz="1800" dirty="0">
              <a:solidFill>
                <a:srgbClr val="000000"/>
              </a:solidFill>
              <a:latin typeface="Consolas"/>
              <a:ea typeface="Consolas"/>
              <a:cs typeface="Consolas"/>
              <a:sym typeface="Consolas"/>
            </a:endParaRPr>
          </a:p>
          <a:p>
            <a:pPr marL="0" marR="0" lvl="0" indent="0" algn="l" rtl="0">
              <a:spcBef>
                <a:spcPts val="0"/>
              </a:spcBef>
              <a:spcAft>
                <a:spcPts val="0"/>
              </a:spcAft>
              <a:buNone/>
            </a:pPr>
            <a:r>
              <a:rPr lang="es-DO" sz="1800" dirty="0">
                <a:solidFill>
                  <a:srgbClr val="000000"/>
                </a:solidFill>
                <a:latin typeface="Consolas"/>
                <a:ea typeface="Consolas"/>
                <a:cs typeface="Consolas"/>
                <a:sym typeface="Consolas"/>
              </a:rPr>
              <a:t>id_genero </a:t>
            </a:r>
            <a:r>
              <a:rPr lang="es-DO" sz="1800" dirty="0">
                <a:solidFill>
                  <a:srgbClr val="0000FF"/>
                </a:solidFill>
                <a:latin typeface="Consolas"/>
                <a:ea typeface="Consolas"/>
                <a:cs typeface="Consolas"/>
                <a:sym typeface="Consolas"/>
              </a:rPr>
              <a:t>int</a:t>
            </a:r>
            <a:r>
              <a:rPr lang="es-DO" sz="1800" dirty="0">
                <a:solidFill>
                  <a:srgbClr val="000000"/>
                </a:solidFill>
                <a:latin typeface="Consolas"/>
                <a:ea typeface="Consolas"/>
                <a:cs typeface="Consolas"/>
                <a:sym typeface="Consolas"/>
              </a:rPr>
              <a:t> </a:t>
            </a:r>
            <a:r>
              <a:rPr lang="es-DO" sz="1800" dirty="0">
                <a:solidFill>
                  <a:srgbClr val="808080"/>
                </a:solidFill>
                <a:latin typeface="Consolas"/>
                <a:ea typeface="Consolas"/>
                <a:cs typeface="Consolas"/>
                <a:sym typeface="Consolas"/>
              </a:rPr>
              <a:t>not</a:t>
            </a:r>
            <a:r>
              <a:rPr lang="es-DO" sz="1800" dirty="0">
                <a:solidFill>
                  <a:srgbClr val="000000"/>
                </a:solidFill>
                <a:latin typeface="Consolas"/>
                <a:ea typeface="Consolas"/>
                <a:cs typeface="Consolas"/>
                <a:sym typeface="Consolas"/>
              </a:rPr>
              <a:t> </a:t>
            </a:r>
            <a:r>
              <a:rPr lang="es-DO" sz="1800" dirty="0">
                <a:solidFill>
                  <a:srgbClr val="808080"/>
                </a:solidFill>
                <a:latin typeface="Consolas"/>
                <a:ea typeface="Consolas"/>
                <a:cs typeface="Consolas"/>
                <a:sym typeface="Consolas"/>
              </a:rPr>
              <a:t>null,</a:t>
            </a:r>
            <a:endParaRPr sz="1800" dirty="0">
              <a:solidFill>
                <a:srgbClr val="000000"/>
              </a:solidFill>
              <a:latin typeface="Consolas"/>
              <a:ea typeface="Consolas"/>
              <a:cs typeface="Consolas"/>
              <a:sym typeface="Consolas"/>
            </a:endParaRPr>
          </a:p>
          <a:p>
            <a:pPr marL="0" marR="0" lvl="0" indent="0" algn="l" rtl="0">
              <a:spcBef>
                <a:spcPts val="0"/>
              </a:spcBef>
              <a:spcAft>
                <a:spcPts val="0"/>
              </a:spcAft>
              <a:buNone/>
            </a:pPr>
            <a:r>
              <a:rPr lang="es-DO" sz="1800" dirty="0">
                <a:solidFill>
                  <a:srgbClr val="000000"/>
                </a:solidFill>
                <a:latin typeface="Consolas"/>
                <a:ea typeface="Consolas"/>
                <a:cs typeface="Consolas"/>
                <a:sym typeface="Consolas"/>
              </a:rPr>
              <a:t>telefono </a:t>
            </a:r>
            <a:r>
              <a:rPr lang="es-DO" sz="1800" dirty="0">
                <a:solidFill>
                  <a:srgbClr val="0000FF"/>
                </a:solidFill>
                <a:latin typeface="Consolas"/>
                <a:ea typeface="Consolas"/>
                <a:cs typeface="Consolas"/>
                <a:sym typeface="Consolas"/>
              </a:rPr>
              <a:t>varchar</a:t>
            </a:r>
            <a:r>
              <a:rPr lang="es-DO" sz="1800" dirty="0">
                <a:solidFill>
                  <a:srgbClr val="808080"/>
                </a:solidFill>
                <a:latin typeface="Consolas"/>
                <a:ea typeface="Consolas"/>
                <a:cs typeface="Consolas"/>
                <a:sym typeface="Consolas"/>
              </a:rPr>
              <a:t>(</a:t>
            </a:r>
            <a:r>
              <a:rPr lang="es-DO" sz="1800" dirty="0">
                <a:solidFill>
                  <a:srgbClr val="000000"/>
                </a:solidFill>
                <a:latin typeface="Consolas"/>
                <a:ea typeface="Consolas"/>
                <a:cs typeface="Consolas"/>
                <a:sym typeface="Consolas"/>
              </a:rPr>
              <a:t>15</a:t>
            </a:r>
            <a:r>
              <a:rPr lang="es-DO" sz="1800" dirty="0">
                <a:solidFill>
                  <a:srgbClr val="808080"/>
                </a:solidFill>
                <a:latin typeface="Consolas"/>
                <a:ea typeface="Consolas"/>
                <a:cs typeface="Consolas"/>
                <a:sym typeface="Consolas"/>
              </a:rPr>
              <a:t>)</a:t>
            </a:r>
            <a:r>
              <a:rPr lang="es-DO" sz="1800" dirty="0">
                <a:solidFill>
                  <a:srgbClr val="000000"/>
                </a:solidFill>
                <a:latin typeface="Consolas"/>
                <a:ea typeface="Consolas"/>
                <a:cs typeface="Consolas"/>
                <a:sym typeface="Consolas"/>
              </a:rPr>
              <a:t> </a:t>
            </a:r>
            <a:r>
              <a:rPr lang="es-DO" sz="1800" dirty="0">
                <a:solidFill>
                  <a:srgbClr val="808080"/>
                </a:solidFill>
                <a:latin typeface="Consolas"/>
                <a:ea typeface="Consolas"/>
                <a:cs typeface="Consolas"/>
                <a:sym typeface="Consolas"/>
              </a:rPr>
              <a:t>not</a:t>
            </a:r>
            <a:r>
              <a:rPr lang="es-DO" sz="1800" dirty="0">
                <a:solidFill>
                  <a:srgbClr val="000000"/>
                </a:solidFill>
                <a:latin typeface="Consolas"/>
                <a:ea typeface="Consolas"/>
                <a:cs typeface="Consolas"/>
                <a:sym typeface="Consolas"/>
              </a:rPr>
              <a:t> </a:t>
            </a:r>
            <a:r>
              <a:rPr lang="es-DO" sz="1800" dirty="0">
                <a:solidFill>
                  <a:srgbClr val="808080"/>
                </a:solidFill>
                <a:latin typeface="Consolas"/>
                <a:ea typeface="Consolas"/>
                <a:cs typeface="Consolas"/>
                <a:sym typeface="Consolas"/>
              </a:rPr>
              <a:t>null,</a:t>
            </a:r>
            <a:r>
              <a:rPr lang="es-DO" sz="1800" dirty="0">
                <a:solidFill>
                  <a:srgbClr val="000000"/>
                </a:solidFill>
                <a:latin typeface="Consolas"/>
                <a:ea typeface="Consolas"/>
                <a:cs typeface="Consolas"/>
                <a:sym typeface="Consolas"/>
              </a:rPr>
              <a:t> </a:t>
            </a:r>
            <a:endParaRPr dirty="0"/>
          </a:p>
          <a:p>
            <a:pPr marL="0" marR="0" lvl="0" indent="0" algn="l" rtl="0">
              <a:spcBef>
                <a:spcPts val="0"/>
              </a:spcBef>
              <a:spcAft>
                <a:spcPts val="0"/>
              </a:spcAft>
              <a:buNone/>
            </a:pPr>
            <a:r>
              <a:rPr lang="es-DO" sz="1800" dirty="0">
                <a:solidFill>
                  <a:srgbClr val="000000"/>
                </a:solidFill>
                <a:latin typeface="Consolas"/>
                <a:ea typeface="Consolas"/>
                <a:cs typeface="Consolas"/>
                <a:sym typeface="Consolas"/>
              </a:rPr>
              <a:t>email </a:t>
            </a:r>
            <a:r>
              <a:rPr lang="es-DO" sz="1800" dirty="0">
                <a:solidFill>
                  <a:srgbClr val="0000FF"/>
                </a:solidFill>
                <a:latin typeface="Consolas"/>
                <a:ea typeface="Consolas"/>
                <a:cs typeface="Consolas"/>
                <a:sym typeface="Consolas"/>
              </a:rPr>
              <a:t>varchar</a:t>
            </a:r>
            <a:r>
              <a:rPr lang="es-DO" sz="1800" dirty="0">
                <a:solidFill>
                  <a:srgbClr val="808080"/>
                </a:solidFill>
                <a:latin typeface="Consolas"/>
                <a:ea typeface="Consolas"/>
                <a:cs typeface="Consolas"/>
                <a:sym typeface="Consolas"/>
              </a:rPr>
              <a:t>(</a:t>
            </a:r>
            <a:r>
              <a:rPr lang="es-DO" sz="1800" dirty="0">
                <a:solidFill>
                  <a:srgbClr val="000000"/>
                </a:solidFill>
                <a:latin typeface="Consolas"/>
                <a:ea typeface="Consolas"/>
                <a:cs typeface="Consolas"/>
                <a:sym typeface="Consolas"/>
              </a:rPr>
              <a:t>30</a:t>
            </a:r>
            <a:r>
              <a:rPr lang="es-DO" sz="1800" dirty="0">
                <a:solidFill>
                  <a:srgbClr val="808080"/>
                </a:solidFill>
                <a:latin typeface="Consolas"/>
                <a:ea typeface="Consolas"/>
                <a:cs typeface="Consolas"/>
                <a:sym typeface="Consolas"/>
              </a:rPr>
              <a:t>)</a:t>
            </a:r>
            <a:r>
              <a:rPr lang="es-DO" sz="1800" dirty="0">
                <a:solidFill>
                  <a:srgbClr val="000000"/>
                </a:solidFill>
                <a:latin typeface="Consolas"/>
                <a:ea typeface="Consolas"/>
                <a:cs typeface="Consolas"/>
                <a:sym typeface="Consolas"/>
              </a:rPr>
              <a:t> </a:t>
            </a:r>
            <a:r>
              <a:rPr lang="es-DO" sz="1800" dirty="0">
                <a:solidFill>
                  <a:srgbClr val="808080"/>
                </a:solidFill>
                <a:latin typeface="Consolas"/>
                <a:ea typeface="Consolas"/>
                <a:cs typeface="Consolas"/>
                <a:sym typeface="Consolas"/>
              </a:rPr>
              <a:t>not</a:t>
            </a:r>
            <a:r>
              <a:rPr lang="es-DO" sz="1800" dirty="0">
                <a:solidFill>
                  <a:srgbClr val="000000"/>
                </a:solidFill>
                <a:latin typeface="Consolas"/>
                <a:ea typeface="Consolas"/>
                <a:cs typeface="Consolas"/>
                <a:sym typeface="Consolas"/>
              </a:rPr>
              <a:t> </a:t>
            </a:r>
            <a:r>
              <a:rPr lang="es-DO" sz="1800" dirty="0">
                <a:solidFill>
                  <a:srgbClr val="808080"/>
                </a:solidFill>
                <a:latin typeface="Consolas"/>
                <a:ea typeface="Consolas"/>
                <a:cs typeface="Consolas"/>
                <a:sym typeface="Consolas"/>
              </a:rPr>
              <a:t>null,</a:t>
            </a:r>
            <a:endParaRPr sz="1800" dirty="0">
              <a:solidFill>
                <a:srgbClr val="000000"/>
              </a:solidFill>
              <a:latin typeface="Consolas"/>
              <a:ea typeface="Consolas"/>
              <a:cs typeface="Consolas"/>
              <a:sym typeface="Consolas"/>
            </a:endParaRPr>
          </a:p>
          <a:p>
            <a:pPr marL="0" marR="0" lvl="0" indent="0" algn="l" rtl="0">
              <a:spcBef>
                <a:spcPts val="0"/>
              </a:spcBef>
              <a:spcAft>
                <a:spcPts val="0"/>
              </a:spcAft>
              <a:buNone/>
            </a:pPr>
            <a:r>
              <a:rPr lang="es-DO" sz="1800" dirty="0">
                <a:solidFill>
                  <a:srgbClr val="000000"/>
                </a:solidFill>
                <a:latin typeface="Consolas"/>
                <a:ea typeface="Consolas"/>
                <a:cs typeface="Consolas"/>
                <a:sym typeface="Consolas"/>
              </a:rPr>
              <a:t>direccion </a:t>
            </a:r>
            <a:r>
              <a:rPr lang="es-DO" sz="1800" dirty="0">
                <a:solidFill>
                  <a:srgbClr val="0000FF"/>
                </a:solidFill>
                <a:latin typeface="Consolas"/>
                <a:ea typeface="Consolas"/>
                <a:cs typeface="Consolas"/>
                <a:sym typeface="Consolas"/>
              </a:rPr>
              <a:t>varchar</a:t>
            </a:r>
            <a:r>
              <a:rPr lang="es-DO" sz="1800" dirty="0">
                <a:solidFill>
                  <a:srgbClr val="808080"/>
                </a:solidFill>
                <a:latin typeface="Consolas"/>
                <a:ea typeface="Consolas"/>
                <a:cs typeface="Consolas"/>
                <a:sym typeface="Consolas"/>
              </a:rPr>
              <a:t>(</a:t>
            </a:r>
            <a:r>
              <a:rPr lang="es-DO" sz="1800" dirty="0">
                <a:solidFill>
                  <a:srgbClr val="000000"/>
                </a:solidFill>
                <a:latin typeface="Consolas"/>
                <a:ea typeface="Consolas"/>
                <a:cs typeface="Consolas"/>
                <a:sym typeface="Consolas"/>
              </a:rPr>
              <a:t>100</a:t>
            </a:r>
            <a:r>
              <a:rPr lang="es-DO" sz="1800" dirty="0">
                <a:solidFill>
                  <a:srgbClr val="808080"/>
                </a:solidFill>
                <a:latin typeface="Consolas"/>
                <a:ea typeface="Consolas"/>
                <a:cs typeface="Consolas"/>
                <a:sym typeface="Consolas"/>
              </a:rPr>
              <a:t>)</a:t>
            </a:r>
            <a:r>
              <a:rPr lang="es-DO" sz="1800" dirty="0">
                <a:solidFill>
                  <a:srgbClr val="000000"/>
                </a:solidFill>
                <a:latin typeface="Consolas"/>
                <a:ea typeface="Consolas"/>
                <a:cs typeface="Consolas"/>
                <a:sym typeface="Consolas"/>
              </a:rPr>
              <a:t> </a:t>
            </a:r>
            <a:r>
              <a:rPr lang="es-DO" sz="1800" dirty="0">
                <a:solidFill>
                  <a:srgbClr val="808080"/>
                </a:solidFill>
                <a:latin typeface="Consolas"/>
                <a:ea typeface="Consolas"/>
                <a:cs typeface="Consolas"/>
                <a:sym typeface="Consolas"/>
              </a:rPr>
              <a:t>not</a:t>
            </a:r>
            <a:r>
              <a:rPr lang="es-DO" sz="1800" dirty="0">
                <a:solidFill>
                  <a:srgbClr val="000000"/>
                </a:solidFill>
                <a:latin typeface="Consolas"/>
                <a:ea typeface="Consolas"/>
                <a:cs typeface="Consolas"/>
                <a:sym typeface="Consolas"/>
              </a:rPr>
              <a:t> </a:t>
            </a:r>
            <a:r>
              <a:rPr lang="es-DO" sz="1800" dirty="0">
                <a:solidFill>
                  <a:srgbClr val="808080"/>
                </a:solidFill>
                <a:latin typeface="Consolas"/>
                <a:ea typeface="Consolas"/>
                <a:cs typeface="Consolas"/>
                <a:sym typeface="Consolas"/>
              </a:rPr>
              <a:t>null,</a:t>
            </a:r>
            <a:endParaRPr sz="1800" dirty="0">
              <a:solidFill>
                <a:srgbClr val="000000"/>
              </a:solidFill>
              <a:latin typeface="Consolas"/>
              <a:ea typeface="Consolas"/>
              <a:cs typeface="Consolas"/>
              <a:sym typeface="Consolas"/>
            </a:endParaRPr>
          </a:p>
          <a:p>
            <a:pPr marL="0" marR="0" lvl="0" indent="0" algn="l" rtl="0">
              <a:spcBef>
                <a:spcPts val="0"/>
              </a:spcBef>
              <a:spcAft>
                <a:spcPts val="0"/>
              </a:spcAft>
              <a:buNone/>
            </a:pPr>
            <a:r>
              <a:rPr lang="es-DO" sz="1800" dirty="0">
                <a:solidFill>
                  <a:srgbClr val="000000"/>
                </a:solidFill>
                <a:latin typeface="Consolas"/>
                <a:ea typeface="Consolas"/>
                <a:cs typeface="Consolas"/>
                <a:sym typeface="Consolas"/>
              </a:rPr>
              <a:t>id_categoria </a:t>
            </a:r>
            <a:r>
              <a:rPr lang="es-DO" sz="1800" dirty="0">
                <a:solidFill>
                  <a:srgbClr val="0000FF"/>
                </a:solidFill>
                <a:latin typeface="Consolas"/>
                <a:ea typeface="Consolas"/>
                <a:cs typeface="Consolas"/>
                <a:sym typeface="Consolas"/>
              </a:rPr>
              <a:t>int</a:t>
            </a:r>
            <a:r>
              <a:rPr lang="es-DO" sz="1800" dirty="0">
                <a:solidFill>
                  <a:srgbClr val="000000"/>
                </a:solidFill>
                <a:latin typeface="Consolas"/>
                <a:ea typeface="Consolas"/>
                <a:cs typeface="Consolas"/>
                <a:sym typeface="Consolas"/>
              </a:rPr>
              <a:t> </a:t>
            </a:r>
            <a:r>
              <a:rPr lang="es-DO" sz="1800" dirty="0">
                <a:solidFill>
                  <a:srgbClr val="808080"/>
                </a:solidFill>
                <a:latin typeface="Consolas"/>
                <a:ea typeface="Consolas"/>
                <a:cs typeface="Consolas"/>
                <a:sym typeface="Consolas"/>
              </a:rPr>
              <a:t>not</a:t>
            </a:r>
            <a:r>
              <a:rPr lang="es-DO" sz="1800" dirty="0">
                <a:solidFill>
                  <a:srgbClr val="000000"/>
                </a:solidFill>
                <a:latin typeface="Consolas"/>
                <a:ea typeface="Consolas"/>
                <a:cs typeface="Consolas"/>
                <a:sym typeface="Consolas"/>
              </a:rPr>
              <a:t> </a:t>
            </a:r>
            <a:r>
              <a:rPr lang="es-DO" sz="1800" dirty="0">
                <a:solidFill>
                  <a:srgbClr val="808080"/>
                </a:solidFill>
                <a:latin typeface="Consolas"/>
                <a:ea typeface="Consolas"/>
                <a:cs typeface="Consolas"/>
                <a:sym typeface="Consolas"/>
              </a:rPr>
              <a:t>null,</a:t>
            </a:r>
            <a:r>
              <a:rPr lang="es-DO" sz="1800" dirty="0">
                <a:solidFill>
                  <a:srgbClr val="000000"/>
                </a:solidFill>
                <a:latin typeface="Consolas"/>
                <a:ea typeface="Consolas"/>
                <a:cs typeface="Consolas"/>
                <a:sym typeface="Consolas"/>
              </a:rPr>
              <a:t> </a:t>
            </a:r>
            <a:endParaRPr dirty="0"/>
          </a:p>
          <a:p>
            <a:pPr marL="0" marR="0" lvl="0" indent="0" algn="l" rtl="0">
              <a:spcBef>
                <a:spcPts val="0"/>
              </a:spcBef>
              <a:spcAft>
                <a:spcPts val="0"/>
              </a:spcAft>
              <a:buNone/>
            </a:pPr>
            <a:r>
              <a:rPr lang="es-DO" sz="1800" dirty="0">
                <a:solidFill>
                  <a:srgbClr val="0000FF"/>
                </a:solidFill>
                <a:latin typeface="Consolas"/>
                <a:ea typeface="Consolas"/>
                <a:cs typeface="Consolas"/>
                <a:sym typeface="Consolas"/>
              </a:rPr>
              <a:t>FOREIGN</a:t>
            </a:r>
            <a:r>
              <a:rPr lang="es-DO" sz="1800" dirty="0">
                <a:solidFill>
                  <a:srgbClr val="000000"/>
                </a:solidFill>
                <a:latin typeface="Consolas"/>
                <a:ea typeface="Consolas"/>
                <a:cs typeface="Consolas"/>
                <a:sym typeface="Consolas"/>
              </a:rPr>
              <a:t> </a:t>
            </a:r>
            <a:r>
              <a:rPr lang="es-DO" sz="1800" dirty="0">
                <a:solidFill>
                  <a:srgbClr val="0000FF"/>
                </a:solidFill>
                <a:latin typeface="Consolas"/>
                <a:ea typeface="Consolas"/>
                <a:cs typeface="Consolas"/>
                <a:sym typeface="Consolas"/>
              </a:rPr>
              <a:t>KEY </a:t>
            </a:r>
            <a:r>
              <a:rPr lang="es-DO" sz="1800" dirty="0">
                <a:solidFill>
                  <a:srgbClr val="808080"/>
                </a:solidFill>
                <a:latin typeface="Consolas"/>
                <a:ea typeface="Consolas"/>
                <a:cs typeface="Consolas"/>
                <a:sym typeface="Consolas"/>
              </a:rPr>
              <a:t>(</a:t>
            </a:r>
            <a:r>
              <a:rPr lang="es-DO" sz="1800" dirty="0">
                <a:solidFill>
                  <a:srgbClr val="000000"/>
                </a:solidFill>
                <a:latin typeface="Consolas"/>
                <a:ea typeface="Consolas"/>
                <a:cs typeface="Consolas"/>
                <a:sym typeface="Consolas"/>
              </a:rPr>
              <a:t>id_categoria</a:t>
            </a:r>
            <a:r>
              <a:rPr lang="es-DO" sz="1800" dirty="0">
                <a:solidFill>
                  <a:srgbClr val="808080"/>
                </a:solidFill>
                <a:latin typeface="Consolas"/>
                <a:ea typeface="Consolas"/>
                <a:cs typeface="Consolas"/>
                <a:sym typeface="Consolas"/>
              </a:rPr>
              <a:t>)</a:t>
            </a:r>
            <a:r>
              <a:rPr lang="es-DO" sz="1800" dirty="0">
                <a:solidFill>
                  <a:srgbClr val="000000"/>
                </a:solidFill>
                <a:latin typeface="Consolas"/>
                <a:ea typeface="Consolas"/>
                <a:cs typeface="Consolas"/>
                <a:sym typeface="Consolas"/>
              </a:rPr>
              <a:t> </a:t>
            </a:r>
            <a:r>
              <a:rPr lang="es-DO" sz="1800" dirty="0">
                <a:solidFill>
                  <a:srgbClr val="0000FF"/>
                </a:solidFill>
                <a:latin typeface="Consolas"/>
                <a:ea typeface="Consolas"/>
                <a:cs typeface="Consolas"/>
                <a:sym typeface="Consolas"/>
              </a:rPr>
              <a:t>REFERENCES</a:t>
            </a:r>
            <a:r>
              <a:rPr lang="es-DO" sz="1800" dirty="0">
                <a:solidFill>
                  <a:srgbClr val="000000"/>
                </a:solidFill>
                <a:latin typeface="Consolas"/>
                <a:ea typeface="Consolas"/>
                <a:cs typeface="Consolas"/>
                <a:sym typeface="Consolas"/>
              </a:rPr>
              <a:t> CATEGORIA_CONTACTOS</a:t>
            </a:r>
            <a:r>
              <a:rPr lang="es-DO" sz="1800" dirty="0">
                <a:solidFill>
                  <a:srgbClr val="0000FF"/>
                </a:solidFill>
                <a:latin typeface="Consolas"/>
                <a:ea typeface="Consolas"/>
                <a:cs typeface="Consolas"/>
                <a:sym typeface="Consolas"/>
              </a:rPr>
              <a:t> </a:t>
            </a:r>
            <a:r>
              <a:rPr lang="es-DO" sz="1800" dirty="0">
                <a:solidFill>
                  <a:srgbClr val="808080"/>
                </a:solidFill>
                <a:latin typeface="Consolas"/>
                <a:ea typeface="Consolas"/>
                <a:cs typeface="Consolas"/>
                <a:sym typeface="Consolas"/>
              </a:rPr>
              <a:t>(</a:t>
            </a:r>
            <a:r>
              <a:rPr lang="es-DO" sz="1800" dirty="0">
                <a:solidFill>
                  <a:srgbClr val="000000"/>
                </a:solidFill>
                <a:latin typeface="Consolas"/>
                <a:ea typeface="Consolas"/>
                <a:cs typeface="Consolas"/>
                <a:sym typeface="Consolas"/>
              </a:rPr>
              <a:t>id_categoria</a:t>
            </a:r>
            <a:r>
              <a:rPr lang="es-DO" sz="1800" dirty="0">
                <a:solidFill>
                  <a:srgbClr val="808080"/>
                </a:solidFill>
                <a:latin typeface="Consolas"/>
                <a:ea typeface="Consolas"/>
                <a:cs typeface="Consolas"/>
                <a:sym typeface="Consolas"/>
              </a:rPr>
              <a:t>),</a:t>
            </a:r>
            <a:endParaRPr sz="1800" dirty="0">
              <a:solidFill>
                <a:srgbClr val="000000"/>
              </a:solidFill>
              <a:latin typeface="Consolas"/>
              <a:ea typeface="Consolas"/>
              <a:cs typeface="Consolas"/>
              <a:sym typeface="Consolas"/>
            </a:endParaRPr>
          </a:p>
          <a:p>
            <a:pPr marL="0" marR="0" lvl="0" indent="0" algn="l" rtl="0">
              <a:spcBef>
                <a:spcPts val="0"/>
              </a:spcBef>
              <a:spcAft>
                <a:spcPts val="0"/>
              </a:spcAft>
              <a:buNone/>
            </a:pPr>
            <a:r>
              <a:rPr lang="es-DO" sz="1800" dirty="0">
                <a:solidFill>
                  <a:srgbClr val="0000FF"/>
                </a:solidFill>
                <a:latin typeface="Consolas"/>
                <a:ea typeface="Consolas"/>
                <a:cs typeface="Consolas"/>
                <a:sym typeface="Consolas"/>
              </a:rPr>
              <a:t>FOREIGN</a:t>
            </a:r>
            <a:r>
              <a:rPr lang="es-DO" sz="1800" dirty="0">
                <a:solidFill>
                  <a:srgbClr val="000000"/>
                </a:solidFill>
                <a:latin typeface="Consolas"/>
                <a:ea typeface="Consolas"/>
                <a:cs typeface="Consolas"/>
                <a:sym typeface="Consolas"/>
              </a:rPr>
              <a:t> </a:t>
            </a:r>
            <a:r>
              <a:rPr lang="es-DO" sz="1800" dirty="0">
                <a:solidFill>
                  <a:srgbClr val="0000FF"/>
                </a:solidFill>
                <a:latin typeface="Consolas"/>
                <a:ea typeface="Consolas"/>
                <a:cs typeface="Consolas"/>
                <a:sym typeface="Consolas"/>
              </a:rPr>
              <a:t>KEY </a:t>
            </a:r>
            <a:r>
              <a:rPr lang="es-DO" sz="1800" dirty="0">
                <a:solidFill>
                  <a:srgbClr val="808080"/>
                </a:solidFill>
                <a:latin typeface="Consolas"/>
                <a:ea typeface="Consolas"/>
                <a:cs typeface="Consolas"/>
                <a:sym typeface="Consolas"/>
              </a:rPr>
              <a:t>(</a:t>
            </a:r>
            <a:r>
              <a:rPr lang="es-DO" sz="1800" dirty="0">
                <a:solidFill>
                  <a:srgbClr val="000000"/>
                </a:solidFill>
                <a:latin typeface="Consolas"/>
                <a:ea typeface="Consolas"/>
                <a:cs typeface="Consolas"/>
                <a:sym typeface="Consolas"/>
              </a:rPr>
              <a:t>id_genero</a:t>
            </a:r>
            <a:r>
              <a:rPr lang="es-DO" sz="1800" dirty="0">
                <a:solidFill>
                  <a:srgbClr val="808080"/>
                </a:solidFill>
                <a:latin typeface="Consolas"/>
                <a:ea typeface="Consolas"/>
                <a:cs typeface="Consolas"/>
                <a:sym typeface="Consolas"/>
              </a:rPr>
              <a:t>)</a:t>
            </a:r>
            <a:r>
              <a:rPr lang="es-DO" sz="1800" dirty="0">
                <a:solidFill>
                  <a:srgbClr val="000000"/>
                </a:solidFill>
                <a:latin typeface="Consolas"/>
                <a:ea typeface="Consolas"/>
                <a:cs typeface="Consolas"/>
                <a:sym typeface="Consolas"/>
              </a:rPr>
              <a:t> </a:t>
            </a:r>
            <a:r>
              <a:rPr lang="es-DO" sz="1800" dirty="0">
                <a:solidFill>
                  <a:srgbClr val="0000FF"/>
                </a:solidFill>
                <a:latin typeface="Consolas"/>
                <a:ea typeface="Consolas"/>
                <a:cs typeface="Consolas"/>
                <a:sym typeface="Consolas"/>
              </a:rPr>
              <a:t>REFERENCES</a:t>
            </a:r>
            <a:r>
              <a:rPr lang="es-DO" sz="1800" dirty="0">
                <a:solidFill>
                  <a:srgbClr val="000000"/>
                </a:solidFill>
                <a:latin typeface="Consolas"/>
                <a:ea typeface="Consolas"/>
                <a:cs typeface="Consolas"/>
                <a:sym typeface="Consolas"/>
              </a:rPr>
              <a:t> genero</a:t>
            </a:r>
            <a:r>
              <a:rPr lang="es-DO" sz="1800" dirty="0">
                <a:solidFill>
                  <a:srgbClr val="0000FF"/>
                </a:solidFill>
                <a:latin typeface="Consolas"/>
                <a:ea typeface="Consolas"/>
                <a:cs typeface="Consolas"/>
                <a:sym typeface="Consolas"/>
              </a:rPr>
              <a:t> </a:t>
            </a:r>
            <a:r>
              <a:rPr lang="es-DO" sz="1800" dirty="0">
                <a:solidFill>
                  <a:srgbClr val="808080"/>
                </a:solidFill>
                <a:latin typeface="Consolas"/>
                <a:ea typeface="Consolas"/>
                <a:cs typeface="Consolas"/>
                <a:sym typeface="Consolas"/>
              </a:rPr>
              <a:t>(</a:t>
            </a:r>
            <a:r>
              <a:rPr lang="es-DO" sz="1800" dirty="0">
                <a:solidFill>
                  <a:srgbClr val="000000"/>
                </a:solidFill>
                <a:latin typeface="Consolas"/>
                <a:ea typeface="Consolas"/>
                <a:cs typeface="Consolas"/>
                <a:sym typeface="Consolas"/>
              </a:rPr>
              <a:t>id_genero</a:t>
            </a:r>
            <a:r>
              <a:rPr lang="es-DO" sz="1800" dirty="0">
                <a:solidFill>
                  <a:srgbClr val="808080"/>
                </a:solidFill>
                <a:latin typeface="Consolas"/>
                <a:ea typeface="Consolas"/>
                <a:cs typeface="Consolas"/>
                <a:sym typeface="Consolas"/>
              </a:rPr>
              <a:t>),</a:t>
            </a:r>
            <a:endParaRPr sz="1800" dirty="0">
              <a:solidFill>
                <a:srgbClr val="000000"/>
              </a:solidFill>
              <a:latin typeface="Consolas"/>
              <a:ea typeface="Consolas"/>
              <a:cs typeface="Consolas"/>
              <a:sym typeface="Consolas"/>
            </a:endParaRPr>
          </a:p>
          <a:p>
            <a:pPr marL="0" marR="0" lvl="0" indent="0" algn="l" rtl="0">
              <a:spcBef>
                <a:spcPts val="0"/>
              </a:spcBef>
              <a:spcAft>
                <a:spcPts val="0"/>
              </a:spcAft>
              <a:buNone/>
            </a:pPr>
            <a:r>
              <a:rPr lang="es-DO" sz="1800" dirty="0">
                <a:solidFill>
                  <a:srgbClr val="808080"/>
                </a:solidFill>
                <a:latin typeface="Consolas"/>
                <a:ea typeface="Consolas"/>
                <a:cs typeface="Consolas"/>
                <a:sym typeface="Consolas"/>
              </a:rPr>
              <a:t>);</a:t>
            </a:r>
            <a:endParaRPr sz="1800" dirty="0">
              <a:solidFill>
                <a:srgbClr val="000000"/>
              </a:solidFill>
              <a:latin typeface="Consolas"/>
              <a:ea typeface="Consolas"/>
              <a:cs typeface="Consolas"/>
              <a:sym typeface="Consolas"/>
            </a:endParaRPr>
          </a:p>
          <a:p>
            <a:pPr marL="0" marR="0" lvl="0" indent="0" algn="l" rtl="0">
              <a:spcBef>
                <a:spcPts val="0"/>
              </a:spcBef>
              <a:spcAft>
                <a:spcPts val="0"/>
              </a:spcAft>
              <a:buNone/>
            </a:pPr>
            <a:r>
              <a:rPr lang="es-DO" sz="1800" dirty="0">
                <a:solidFill>
                  <a:srgbClr val="0000FF"/>
                </a:solidFill>
                <a:latin typeface="Consolas"/>
                <a:ea typeface="Consolas"/>
                <a:cs typeface="Consolas"/>
                <a:sym typeface="Consolas"/>
              </a:rPr>
              <a:t>GO</a:t>
            </a:r>
            <a:endParaRPr sz="1800" dirty="0">
              <a:solidFill>
                <a:schemeClr val="dk1"/>
              </a:solidFill>
              <a:latin typeface="Calibri"/>
              <a:ea typeface="Calibri"/>
              <a:cs typeface="Calibri"/>
              <a:sym typeface="Calibri"/>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8C9CED5B-C3F7-68C3-F0C9-82520AD2B2F0}"/>
              </a:ext>
            </a:extLst>
          </p:cNvPr>
          <p:cNvPicPr>
            <a:picLocks noChangeAspect="1"/>
          </p:cNvPicPr>
          <p:nvPr/>
        </p:nvPicPr>
        <p:blipFill>
          <a:blip r:embed="rId2"/>
          <a:stretch>
            <a:fillRect/>
          </a:stretch>
        </p:blipFill>
        <p:spPr>
          <a:xfrm>
            <a:off x="461963" y="1857477"/>
            <a:ext cx="5634037" cy="3143045"/>
          </a:xfrm>
          <a:prstGeom prst="rect">
            <a:avLst/>
          </a:prstGeom>
        </p:spPr>
      </p:pic>
      <p:pic>
        <p:nvPicPr>
          <p:cNvPr id="5" name="Imagen 4">
            <a:extLst>
              <a:ext uri="{FF2B5EF4-FFF2-40B4-BE49-F238E27FC236}">
                <a16:creationId xmlns:a16="http://schemas.microsoft.com/office/drawing/2014/main" id="{F80EB036-7BB0-0CB3-BE70-47C16124D8F3}"/>
              </a:ext>
            </a:extLst>
          </p:cNvPr>
          <p:cNvPicPr>
            <a:picLocks noChangeAspect="1"/>
          </p:cNvPicPr>
          <p:nvPr/>
        </p:nvPicPr>
        <p:blipFill>
          <a:blip r:embed="rId3"/>
          <a:stretch>
            <a:fillRect/>
          </a:stretch>
        </p:blipFill>
        <p:spPr>
          <a:xfrm>
            <a:off x="5966090" y="1666875"/>
            <a:ext cx="5763947" cy="3910012"/>
          </a:xfrm>
          <a:prstGeom prst="rect">
            <a:avLst/>
          </a:prstGeom>
        </p:spPr>
      </p:pic>
      <p:sp>
        <p:nvSpPr>
          <p:cNvPr id="6" name="CuadroTexto 5">
            <a:extLst>
              <a:ext uri="{FF2B5EF4-FFF2-40B4-BE49-F238E27FC236}">
                <a16:creationId xmlns:a16="http://schemas.microsoft.com/office/drawing/2014/main" id="{EE1FFBFE-711A-2B84-97A0-352761BCA6FD}"/>
              </a:ext>
            </a:extLst>
          </p:cNvPr>
          <p:cNvSpPr txBox="1"/>
          <p:nvPr/>
        </p:nvSpPr>
        <p:spPr>
          <a:xfrm>
            <a:off x="209551" y="438150"/>
            <a:ext cx="11520486" cy="461665"/>
          </a:xfrm>
          <a:prstGeom prst="rect">
            <a:avLst/>
          </a:prstGeom>
          <a:noFill/>
        </p:spPr>
        <p:txBody>
          <a:bodyPr wrap="square" rtlCol="0">
            <a:spAutoFit/>
          </a:bodyPr>
          <a:lstStyle/>
          <a:p>
            <a:pPr algn="ctr"/>
            <a:r>
              <a:rPr lang="en-GB" sz="2400" b="1" dirty="0">
                <a:highlight>
                  <a:srgbClr val="00FF00"/>
                </a:highlight>
              </a:rPr>
              <a:t>Con esto podemos ver como se han ejecutado correctamente ambas tablas.</a:t>
            </a:r>
            <a:endParaRPr lang="en-US" sz="2400" b="1" dirty="0">
              <a:highlight>
                <a:srgbClr val="00FF00"/>
              </a:highlight>
            </a:endParaRPr>
          </a:p>
        </p:txBody>
      </p:sp>
    </p:spTree>
    <p:extLst>
      <p:ext uri="{BB962C8B-B14F-4D97-AF65-F5344CB8AC3E}">
        <p14:creationId xmlns:p14="http://schemas.microsoft.com/office/powerpoint/2010/main" val="15396134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1B6E4AB5-3873-5146-1997-B6BF94A0946F}"/>
              </a:ext>
            </a:extLst>
          </p:cNvPr>
          <p:cNvPicPr>
            <a:picLocks noChangeAspect="1"/>
          </p:cNvPicPr>
          <p:nvPr/>
        </p:nvPicPr>
        <p:blipFill>
          <a:blip r:embed="rId2"/>
          <a:stretch>
            <a:fillRect/>
          </a:stretch>
        </p:blipFill>
        <p:spPr>
          <a:xfrm>
            <a:off x="365084" y="1287482"/>
            <a:ext cx="3730665" cy="5280496"/>
          </a:xfrm>
          <a:prstGeom prst="rect">
            <a:avLst/>
          </a:prstGeom>
        </p:spPr>
      </p:pic>
      <p:sp>
        <p:nvSpPr>
          <p:cNvPr id="4" name="CuadroTexto 3">
            <a:extLst>
              <a:ext uri="{FF2B5EF4-FFF2-40B4-BE49-F238E27FC236}">
                <a16:creationId xmlns:a16="http://schemas.microsoft.com/office/drawing/2014/main" id="{C878027F-37D3-265B-093E-93635B4210C2}"/>
              </a:ext>
            </a:extLst>
          </p:cNvPr>
          <p:cNvSpPr txBox="1"/>
          <p:nvPr/>
        </p:nvSpPr>
        <p:spPr>
          <a:xfrm>
            <a:off x="123825" y="161925"/>
            <a:ext cx="11830050" cy="830997"/>
          </a:xfrm>
          <a:prstGeom prst="rect">
            <a:avLst/>
          </a:prstGeom>
          <a:noFill/>
        </p:spPr>
        <p:txBody>
          <a:bodyPr wrap="square" rtlCol="0">
            <a:spAutoFit/>
          </a:bodyPr>
          <a:lstStyle/>
          <a:p>
            <a:pPr algn="ctr"/>
            <a:r>
              <a:rPr lang="en-GB" sz="2400" dirty="0"/>
              <a:t>Si vamos a nuestro servidor, veremos la base de datos, si no esta le damos refrescar, y debe aparecer, buscamos en la tabla vemos tambien sus 3 tablas.</a:t>
            </a:r>
            <a:endParaRPr lang="en-US" sz="2400" dirty="0"/>
          </a:p>
        </p:txBody>
      </p:sp>
      <p:pic>
        <p:nvPicPr>
          <p:cNvPr id="6" name="Imagen 5">
            <a:extLst>
              <a:ext uri="{FF2B5EF4-FFF2-40B4-BE49-F238E27FC236}">
                <a16:creationId xmlns:a16="http://schemas.microsoft.com/office/drawing/2014/main" id="{16F952D4-A5D2-4A0A-1144-B63AF0C667C0}"/>
              </a:ext>
            </a:extLst>
          </p:cNvPr>
          <p:cNvPicPr>
            <a:picLocks noChangeAspect="1"/>
          </p:cNvPicPr>
          <p:nvPr/>
        </p:nvPicPr>
        <p:blipFill>
          <a:blip r:embed="rId3"/>
          <a:stretch>
            <a:fillRect/>
          </a:stretch>
        </p:blipFill>
        <p:spPr>
          <a:xfrm>
            <a:off x="4181474" y="1952407"/>
            <a:ext cx="7429500" cy="4229317"/>
          </a:xfrm>
          <a:prstGeom prst="rect">
            <a:avLst/>
          </a:prstGeom>
        </p:spPr>
      </p:pic>
    </p:spTree>
    <p:extLst>
      <p:ext uri="{BB962C8B-B14F-4D97-AF65-F5344CB8AC3E}">
        <p14:creationId xmlns:p14="http://schemas.microsoft.com/office/powerpoint/2010/main" val="62585347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18"/>
          <p:cNvSpPr txBox="1"/>
          <p:nvPr/>
        </p:nvSpPr>
        <p:spPr>
          <a:xfrm>
            <a:off x="410854" y="1329097"/>
            <a:ext cx="8637896" cy="507827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800" dirty="0">
              <a:solidFill>
                <a:srgbClr val="000000"/>
              </a:solidFill>
              <a:latin typeface="Consolas"/>
              <a:ea typeface="Consolas"/>
              <a:cs typeface="Consolas"/>
              <a:sym typeface="Consolas"/>
            </a:endParaRPr>
          </a:p>
          <a:p>
            <a:pPr marL="0" marR="0" lvl="0" indent="0" algn="l" rtl="0">
              <a:spcBef>
                <a:spcPts val="0"/>
              </a:spcBef>
              <a:spcAft>
                <a:spcPts val="0"/>
              </a:spcAft>
              <a:buNone/>
            </a:pPr>
            <a:r>
              <a:rPr lang="es-DO" sz="1800" dirty="0">
                <a:solidFill>
                  <a:srgbClr val="008000"/>
                </a:solidFill>
                <a:latin typeface="Consolas"/>
                <a:ea typeface="Consolas"/>
                <a:cs typeface="Consolas"/>
                <a:sym typeface="Consolas"/>
              </a:rPr>
              <a:t>--HACEMOS UN SELECT A LAS DOS TABLAS</a:t>
            </a:r>
            <a:endParaRPr sz="1800" dirty="0">
              <a:solidFill>
                <a:srgbClr val="000000"/>
              </a:solidFill>
              <a:latin typeface="Consolas"/>
              <a:ea typeface="Consolas"/>
              <a:cs typeface="Consolas"/>
              <a:sym typeface="Consolas"/>
            </a:endParaRPr>
          </a:p>
          <a:p>
            <a:pPr marL="0" marR="0" lvl="0" indent="0" algn="l" rtl="0">
              <a:spcBef>
                <a:spcPts val="0"/>
              </a:spcBef>
              <a:spcAft>
                <a:spcPts val="0"/>
              </a:spcAft>
              <a:buNone/>
            </a:pPr>
            <a:r>
              <a:rPr lang="es-DO" sz="1800" dirty="0">
                <a:solidFill>
                  <a:srgbClr val="0000FF"/>
                </a:solidFill>
                <a:latin typeface="Consolas"/>
                <a:ea typeface="Consolas"/>
                <a:cs typeface="Consolas"/>
                <a:sym typeface="Consolas"/>
              </a:rPr>
              <a:t>SELECT</a:t>
            </a:r>
            <a:r>
              <a:rPr lang="es-DO" sz="1800" dirty="0">
                <a:solidFill>
                  <a:srgbClr val="000000"/>
                </a:solidFill>
                <a:latin typeface="Consolas"/>
                <a:ea typeface="Consolas"/>
                <a:cs typeface="Consolas"/>
                <a:sym typeface="Consolas"/>
              </a:rPr>
              <a:t> </a:t>
            </a:r>
            <a:r>
              <a:rPr lang="es-DO" sz="1800" dirty="0">
                <a:solidFill>
                  <a:srgbClr val="808080"/>
                </a:solidFill>
                <a:latin typeface="Consolas"/>
                <a:ea typeface="Consolas"/>
                <a:cs typeface="Consolas"/>
                <a:sym typeface="Consolas"/>
              </a:rPr>
              <a:t>*</a:t>
            </a:r>
            <a:r>
              <a:rPr lang="es-DO" sz="1800" dirty="0">
                <a:solidFill>
                  <a:srgbClr val="000000"/>
                </a:solidFill>
                <a:latin typeface="Consolas"/>
                <a:ea typeface="Consolas"/>
                <a:cs typeface="Consolas"/>
                <a:sym typeface="Consolas"/>
              </a:rPr>
              <a:t> </a:t>
            </a:r>
            <a:r>
              <a:rPr lang="es-DO" sz="1800" dirty="0">
                <a:solidFill>
                  <a:srgbClr val="0000FF"/>
                </a:solidFill>
                <a:latin typeface="Consolas"/>
                <a:ea typeface="Consolas"/>
                <a:cs typeface="Consolas"/>
                <a:sym typeface="Consolas"/>
              </a:rPr>
              <a:t>FROM</a:t>
            </a:r>
            <a:r>
              <a:rPr lang="es-DO" sz="1800" dirty="0">
                <a:solidFill>
                  <a:srgbClr val="000000"/>
                </a:solidFill>
                <a:latin typeface="Consolas"/>
                <a:ea typeface="Consolas"/>
                <a:cs typeface="Consolas"/>
                <a:sym typeface="Consolas"/>
              </a:rPr>
              <a:t> CATEGORIA_CONTACTOS</a:t>
            </a:r>
            <a:r>
              <a:rPr lang="es-DO" sz="1800" dirty="0">
                <a:solidFill>
                  <a:srgbClr val="808080"/>
                </a:solidFill>
                <a:latin typeface="Consolas"/>
                <a:ea typeface="Consolas"/>
                <a:cs typeface="Consolas"/>
                <a:sym typeface="Consolas"/>
              </a:rPr>
              <a:t>;</a:t>
            </a:r>
            <a:endParaRPr sz="1800" dirty="0">
              <a:solidFill>
                <a:srgbClr val="000000"/>
              </a:solidFill>
              <a:latin typeface="Consolas"/>
              <a:ea typeface="Consolas"/>
              <a:cs typeface="Consolas"/>
              <a:sym typeface="Consolas"/>
            </a:endParaRPr>
          </a:p>
          <a:p>
            <a:pPr marL="0" marR="0" lvl="0" indent="0" algn="l" rtl="0">
              <a:spcBef>
                <a:spcPts val="0"/>
              </a:spcBef>
              <a:spcAft>
                <a:spcPts val="0"/>
              </a:spcAft>
              <a:buNone/>
            </a:pPr>
            <a:r>
              <a:rPr lang="es-DO" sz="1800" dirty="0">
                <a:solidFill>
                  <a:srgbClr val="0000FF"/>
                </a:solidFill>
                <a:latin typeface="Consolas"/>
                <a:ea typeface="Consolas"/>
                <a:cs typeface="Consolas"/>
                <a:sym typeface="Consolas"/>
              </a:rPr>
              <a:t>SELECT</a:t>
            </a:r>
            <a:r>
              <a:rPr lang="es-DO" sz="1800" dirty="0">
                <a:solidFill>
                  <a:srgbClr val="000000"/>
                </a:solidFill>
                <a:latin typeface="Consolas"/>
                <a:ea typeface="Consolas"/>
                <a:cs typeface="Consolas"/>
                <a:sym typeface="Consolas"/>
              </a:rPr>
              <a:t> </a:t>
            </a:r>
            <a:r>
              <a:rPr lang="es-DO" sz="1800" dirty="0">
                <a:solidFill>
                  <a:srgbClr val="808080"/>
                </a:solidFill>
                <a:latin typeface="Consolas"/>
                <a:ea typeface="Consolas"/>
                <a:cs typeface="Consolas"/>
                <a:sym typeface="Consolas"/>
              </a:rPr>
              <a:t>*</a:t>
            </a:r>
            <a:r>
              <a:rPr lang="es-DO" sz="1800" dirty="0">
                <a:solidFill>
                  <a:srgbClr val="000000"/>
                </a:solidFill>
                <a:latin typeface="Consolas"/>
                <a:ea typeface="Consolas"/>
                <a:cs typeface="Consolas"/>
                <a:sym typeface="Consolas"/>
              </a:rPr>
              <a:t> </a:t>
            </a:r>
            <a:r>
              <a:rPr lang="es-DO" sz="1800" dirty="0">
                <a:solidFill>
                  <a:srgbClr val="0000FF"/>
                </a:solidFill>
                <a:latin typeface="Consolas"/>
                <a:ea typeface="Consolas"/>
                <a:cs typeface="Consolas"/>
                <a:sym typeface="Consolas"/>
              </a:rPr>
              <a:t>FROM</a:t>
            </a:r>
            <a:r>
              <a:rPr lang="es-DO" sz="1800" dirty="0">
                <a:solidFill>
                  <a:srgbClr val="000000"/>
                </a:solidFill>
                <a:latin typeface="Consolas"/>
                <a:ea typeface="Consolas"/>
                <a:cs typeface="Consolas"/>
                <a:sym typeface="Consolas"/>
              </a:rPr>
              <a:t> CONTACTOS</a:t>
            </a:r>
            <a:r>
              <a:rPr lang="es-DO" sz="1800" dirty="0">
                <a:solidFill>
                  <a:srgbClr val="808080"/>
                </a:solidFill>
                <a:latin typeface="Consolas"/>
                <a:ea typeface="Consolas"/>
                <a:cs typeface="Consolas"/>
                <a:sym typeface="Consolas"/>
              </a:rPr>
              <a:t>;</a:t>
            </a:r>
            <a:endParaRPr sz="1800" dirty="0">
              <a:solidFill>
                <a:srgbClr val="000000"/>
              </a:solidFill>
              <a:latin typeface="Consolas"/>
              <a:ea typeface="Consolas"/>
              <a:cs typeface="Consolas"/>
              <a:sym typeface="Consolas"/>
            </a:endParaRPr>
          </a:p>
          <a:p>
            <a:pPr marL="0" marR="0" lvl="0" indent="0" algn="l" rtl="0">
              <a:spcBef>
                <a:spcPts val="0"/>
              </a:spcBef>
              <a:spcAft>
                <a:spcPts val="0"/>
              </a:spcAft>
              <a:buNone/>
            </a:pPr>
            <a:r>
              <a:rPr lang="es-DO" sz="1800" dirty="0">
                <a:solidFill>
                  <a:srgbClr val="0000FF"/>
                </a:solidFill>
                <a:latin typeface="Consolas"/>
                <a:ea typeface="Consolas"/>
                <a:cs typeface="Consolas"/>
                <a:sym typeface="Consolas"/>
              </a:rPr>
              <a:t>SELECT</a:t>
            </a:r>
            <a:r>
              <a:rPr lang="es-DO" sz="1800" dirty="0">
                <a:solidFill>
                  <a:srgbClr val="000000"/>
                </a:solidFill>
                <a:latin typeface="Consolas"/>
                <a:ea typeface="Consolas"/>
                <a:cs typeface="Consolas"/>
                <a:sym typeface="Consolas"/>
              </a:rPr>
              <a:t> </a:t>
            </a:r>
            <a:r>
              <a:rPr lang="es-DO" sz="1800" dirty="0">
                <a:solidFill>
                  <a:srgbClr val="808080"/>
                </a:solidFill>
                <a:latin typeface="Consolas"/>
                <a:ea typeface="Consolas"/>
                <a:cs typeface="Consolas"/>
                <a:sym typeface="Consolas"/>
              </a:rPr>
              <a:t>*</a:t>
            </a:r>
            <a:r>
              <a:rPr lang="es-DO" sz="1800" dirty="0">
                <a:solidFill>
                  <a:srgbClr val="000000"/>
                </a:solidFill>
                <a:latin typeface="Consolas"/>
                <a:ea typeface="Consolas"/>
                <a:cs typeface="Consolas"/>
                <a:sym typeface="Consolas"/>
              </a:rPr>
              <a:t> </a:t>
            </a:r>
            <a:r>
              <a:rPr lang="es-DO" sz="1800" dirty="0">
                <a:solidFill>
                  <a:srgbClr val="0000FF"/>
                </a:solidFill>
                <a:latin typeface="Consolas"/>
                <a:ea typeface="Consolas"/>
                <a:cs typeface="Consolas"/>
                <a:sym typeface="Consolas"/>
              </a:rPr>
              <a:t>FROM</a:t>
            </a:r>
            <a:r>
              <a:rPr lang="es-DO" sz="1800" dirty="0">
                <a:solidFill>
                  <a:srgbClr val="000000"/>
                </a:solidFill>
                <a:latin typeface="Consolas"/>
                <a:ea typeface="Consolas"/>
                <a:cs typeface="Consolas"/>
                <a:sym typeface="Consolas"/>
              </a:rPr>
              <a:t> GENERO</a:t>
            </a:r>
            <a:endParaRPr dirty="0"/>
          </a:p>
          <a:p>
            <a:pPr marL="0" marR="0" lvl="0" indent="0" algn="l" rtl="0">
              <a:spcBef>
                <a:spcPts val="0"/>
              </a:spcBef>
              <a:spcAft>
                <a:spcPts val="0"/>
              </a:spcAft>
              <a:buNone/>
            </a:pPr>
            <a:endParaRPr sz="1800" dirty="0">
              <a:solidFill>
                <a:srgbClr val="000000"/>
              </a:solidFill>
              <a:latin typeface="Consolas"/>
              <a:ea typeface="Consolas"/>
              <a:cs typeface="Consolas"/>
              <a:sym typeface="Consolas"/>
            </a:endParaRPr>
          </a:p>
          <a:p>
            <a:pPr marL="0" marR="0" lvl="0" indent="0" algn="l" rtl="0">
              <a:spcBef>
                <a:spcPts val="0"/>
              </a:spcBef>
              <a:spcAft>
                <a:spcPts val="0"/>
              </a:spcAft>
              <a:buNone/>
            </a:pPr>
            <a:r>
              <a:rPr lang="es-DO" sz="1800" dirty="0">
                <a:solidFill>
                  <a:srgbClr val="008000"/>
                </a:solidFill>
                <a:latin typeface="Consolas"/>
                <a:ea typeface="Consolas"/>
                <a:cs typeface="Consolas"/>
                <a:sym typeface="Consolas"/>
              </a:rPr>
              <a:t>--HACEMOS INSERCIÓN DE LOS DATOS EN LA TABLA CATEGORIA_CONTACTOS:</a:t>
            </a:r>
            <a:endParaRPr sz="1800" dirty="0">
              <a:solidFill>
                <a:srgbClr val="000000"/>
              </a:solidFill>
              <a:latin typeface="Consolas"/>
              <a:ea typeface="Consolas"/>
              <a:cs typeface="Consolas"/>
              <a:sym typeface="Consolas"/>
            </a:endParaRPr>
          </a:p>
          <a:p>
            <a:pPr marL="0" marR="0" lvl="0" indent="0" algn="l" rtl="0">
              <a:spcBef>
                <a:spcPts val="0"/>
              </a:spcBef>
              <a:spcAft>
                <a:spcPts val="0"/>
              </a:spcAft>
              <a:buNone/>
            </a:pPr>
            <a:endParaRPr sz="1800" dirty="0">
              <a:solidFill>
                <a:srgbClr val="000000"/>
              </a:solidFill>
              <a:latin typeface="Consolas"/>
              <a:ea typeface="Consolas"/>
              <a:cs typeface="Consolas"/>
              <a:sym typeface="Consolas"/>
            </a:endParaRPr>
          </a:p>
          <a:p>
            <a:r>
              <a:rPr lang="es-ES" sz="1800" dirty="0">
                <a:solidFill>
                  <a:srgbClr val="0000FF"/>
                </a:solidFill>
                <a:latin typeface="Consolas" panose="020B0609020204030204" pitchFamily="49" charset="0"/>
              </a:rPr>
              <a:t>insert</a:t>
            </a:r>
            <a:r>
              <a:rPr lang="es-ES" sz="1800" dirty="0">
                <a:solidFill>
                  <a:srgbClr val="000000"/>
                </a:solidFill>
                <a:latin typeface="Consolas" panose="020B0609020204030204" pitchFamily="49" charset="0"/>
              </a:rPr>
              <a:t> </a:t>
            </a:r>
            <a:r>
              <a:rPr lang="es-ES" sz="1800" dirty="0">
                <a:solidFill>
                  <a:srgbClr val="0000FF"/>
                </a:solidFill>
                <a:latin typeface="Consolas" panose="020B0609020204030204" pitchFamily="49" charset="0"/>
              </a:rPr>
              <a:t>into</a:t>
            </a:r>
            <a:r>
              <a:rPr lang="es-ES" sz="1800" dirty="0">
                <a:solidFill>
                  <a:srgbClr val="000000"/>
                </a:solidFill>
                <a:latin typeface="Consolas" panose="020B0609020204030204" pitchFamily="49" charset="0"/>
              </a:rPr>
              <a:t> CATEGORIA_CONTACTOS </a:t>
            </a:r>
            <a:r>
              <a:rPr lang="es-ES" sz="1800" dirty="0">
                <a:solidFill>
                  <a:srgbClr val="0000FF"/>
                </a:solidFill>
                <a:latin typeface="Consolas" panose="020B0609020204030204" pitchFamily="49" charset="0"/>
              </a:rPr>
              <a:t>values</a:t>
            </a:r>
            <a:r>
              <a:rPr lang="es-ES" sz="1800" dirty="0">
                <a:solidFill>
                  <a:srgbClr val="808080"/>
                </a:solidFill>
                <a:latin typeface="Consolas" panose="020B0609020204030204" pitchFamily="49" charset="0"/>
              </a:rPr>
              <a:t>(</a:t>
            </a:r>
            <a:r>
              <a:rPr lang="es-ES" sz="1800" dirty="0">
                <a:solidFill>
                  <a:srgbClr val="FF0000"/>
                </a:solidFill>
                <a:latin typeface="Consolas" panose="020B0609020204030204" pitchFamily="49" charset="0"/>
              </a:rPr>
              <a:t>'Mis mejores Amigos'</a:t>
            </a:r>
            <a:r>
              <a:rPr lang="es-ES" sz="1800" dirty="0">
                <a:solidFill>
                  <a:srgbClr val="808080"/>
                </a:solidFill>
                <a:latin typeface="Consolas" panose="020B0609020204030204" pitchFamily="49" charset="0"/>
              </a:rPr>
              <a:t>);</a:t>
            </a:r>
            <a:endParaRPr lang="es-ES" sz="1800" dirty="0">
              <a:solidFill>
                <a:srgbClr val="000000"/>
              </a:solidFill>
              <a:latin typeface="Consolas" panose="020B0609020204030204" pitchFamily="49" charset="0"/>
            </a:endParaRPr>
          </a:p>
          <a:p>
            <a:r>
              <a:rPr lang="en-US" sz="1800" dirty="0">
                <a:solidFill>
                  <a:srgbClr val="0000FF"/>
                </a:solidFill>
                <a:latin typeface="Consolas" panose="020B0609020204030204" pitchFamily="49" charset="0"/>
              </a:rPr>
              <a:t>insert</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into</a:t>
            </a:r>
            <a:r>
              <a:rPr lang="en-US" sz="1800" dirty="0">
                <a:solidFill>
                  <a:srgbClr val="000000"/>
                </a:solidFill>
                <a:latin typeface="Consolas" panose="020B0609020204030204" pitchFamily="49" charset="0"/>
              </a:rPr>
              <a:t> CATEGORIA_CONTACTOS </a:t>
            </a:r>
            <a:r>
              <a:rPr lang="en-US" sz="1800" dirty="0">
                <a:solidFill>
                  <a:srgbClr val="0000FF"/>
                </a:solidFill>
                <a:latin typeface="Consolas" panose="020B0609020204030204" pitchFamily="49" charset="0"/>
              </a:rPr>
              <a:t>values</a:t>
            </a:r>
            <a:r>
              <a:rPr lang="en-US" sz="1800" dirty="0">
                <a:solidFill>
                  <a:srgbClr val="808080"/>
                </a:solidFill>
                <a:latin typeface="Consolas" panose="020B0609020204030204" pitchFamily="49" charset="0"/>
              </a:rPr>
              <a:t>(</a:t>
            </a:r>
            <a:r>
              <a:rPr lang="en-US" sz="1800" dirty="0">
                <a:solidFill>
                  <a:srgbClr val="FF0000"/>
                </a:solidFill>
                <a:latin typeface="Consolas" panose="020B0609020204030204" pitchFamily="49" charset="0"/>
              </a:rPr>
              <a:t>'MI Familia'</a:t>
            </a:r>
            <a:r>
              <a:rPr lang="en-US" sz="1800" dirty="0">
                <a:solidFill>
                  <a:srgbClr val="808080"/>
                </a:solidFill>
                <a:latin typeface="Consolas" panose="020B0609020204030204" pitchFamily="49" charset="0"/>
              </a:rPr>
              <a:t>);</a:t>
            </a:r>
            <a:endParaRPr lang="en-US" sz="1800" dirty="0">
              <a:solidFill>
                <a:srgbClr val="000000"/>
              </a:solidFill>
              <a:latin typeface="Consolas" panose="020B0609020204030204" pitchFamily="49" charset="0"/>
            </a:endParaRPr>
          </a:p>
          <a:p>
            <a:r>
              <a:rPr lang="en-US" sz="1800" dirty="0">
                <a:solidFill>
                  <a:srgbClr val="0000FF"/>
                </a:solidFill>
                <a:latin typeface="Consolas" panose="020B0609020204030204" pitchFamily="49" charset="0"/>
              </a:rPr>
              <a:t>insert</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into</a:t>
            </a:r>
            <a:r>
              <a:rPr lang="en-US" sz="1800" dirty="0">
                <a:solidFill>
                  <a:srgbClr val="000000"/>
                </a:solidFill>
                <a:latin typeface="Consolas" panose="020B0609020204030204" pitchFamily="49" charset="0"/>
              </a:rPr>
              <a:t> CATEGORIA_CONTACTOS </a:t>
            </a:r>
            <a:r>
              <a:rPr lang="en-US" sz="1800" dirty="0">
                <a:solidFill>
                  <a:srgbClr val="0000FF"/>
                </a:solidFill>
                <a:latin typeface="Consolas" panose="020B0609020204030204" pitchFamily="49" charset="0"/>
              </a:rPr>
              <a:t>values</a:t>
            </a:r>
            <a:r>
              <a:rPr lang="en-US" sz="1800" dirty="0">
                <a:solidFill>
                  <a:srgbClr val="808080"/>
                </a:solidFill>
                <a:latin typeface="Consolas" panose="020B0609020204030204" pitchFamily="49" charset="0"/>
              </a:rPr>
              <a:t>(</a:t>
            </a:r>
            <a:r>
              <a:rPr lang="en-US" sz="1800" dirty="0">
                <a:solidFill>
                  <a:srgbClr val="FF0000"/>
                </a:solidFill>
                <a:latin typeface="Consolas" panose="020B0609020204030204" pitchFamily="49" charset="0"/>
              </a:rPr>
              <a:t>'Compañeros de Estudio'</a:t>
            </a:r>
            <a:r>
              <a:rPr lang="en-US" sz="1800" dirty="0">
                <a:solidFill>
                  <a:srgbClr val="808080"/>
                </a:solidFill>
                <a:latin typeface="Consolas" panose="020B0609020204030204" pitchFamily="49" charset="0"/>
              </a:rPr>
              <a:t>);</a:t>
            </a:r>
            <a:endParaRPr lang="en-US" sz="1800" dirty="0">
              <a:solidFill>
                <a:srgbClr val="000000"/>
              </a:solidFill>
              <a:latin typeface="Consolas" panose="020B0609020204030204" pitchFamily="49" charset="0"/>
            </a:endParaRPr>
          </a:p>
          <a:p>
            <a:r>
              <a:rPr lang="en-US" sz="1800" dirty="0">
                <a:solidFill>
                  <a:srgbClr val="0000FF"/>
                </a:solidFill>
                <a:latin typeface="Consolas" panose="020B0609020204030204" pitchFamily="49" charset="0"/>
              </a:rPr>
              <a:t>insert</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into</a:t>
            </a:r>
            <a:r>
              <a:rPr lang="en-US" sz="1800" dirty="0">
                <a:solidFill>
                  <a:srgbClr val="000000"/>
                </a:solidFill>
                <a:latin typeface="Consolas" panose="020B0609020204030204" pitchFamily="49" charset="0"/>
              </a:rPr>
              <a:t> CATEGORIA_CONTACTOS </a:t>
            </a:r>
            <a:r>
              <a:rPr lang="en-US" sz="1800" dirty="0">
                <a:solidFill>
                  <a:srgbClr val="0000FF"/>
                </a:solidFill>
                <a:latin typeface="Consolas" panose="020B0609020204030204" pitchFamily="49" charset="0"/>
              </a:rPr>
              <a:t>values</a:t>
            </a:r>
            <a:r>
              <a:rPr lang="en-US" sz="1800" dirty="0">
                <a:solidFill>
                  <a:srgbClr val="808080"/>
                </a:solidFill>
                <a:latin typeface="Consolas" panose="020B0609020204030204" pitchFamily="49" charset="0"/>
              </a:rPr>
              <a:t>(</a:t>
            </a:r>
            <a:r>
              <a:rPr lang="en-US" sz="1800" dirty="0">
                <a:solidFill>
                  <a:srgbClr val="FF0000"/>
                </a:solidFill>
                <a:latin typeface="Consolas" panose="020B0609020204030204" pitchFamily="49" charset="0"/>
              </a:rPr>
              <a:t>'Compañeros de Trabajo'</a:t>
            </a:r>
            <a:r>
              <a:rPr lang="en-US" sz="1800" dirty="0">
                <a:solidFill>
                  <a:srgbClr val="808080"/>
                </a:solidFill>
                <a:latin typeface="Consolas" panose="020B0609020204030204" pitchFamily="49" charset="0"/>
              </a:rPr>
              <a:t>);</a:t>
            </a:r>
            <a:endParaRPr lang="en-US" sz="1800" dirty="0">
              <a:solidFill>
                <a:srgbClr val="000000"/>
              </a:solidFill>
              <a:latin typeface="Consolas" panose="020B0609020204030204" pitchFamily="49" charset="0"/>
            </a:endParaRPr>
          </a:p>
          <a:p>
            <a:r>
              <a:rPr lang="en-US" sz="1800" dirty="0">
                <a:solidFill>
                  <a:srgbClr val="0000FF"/>
                </a:solidFill>
                <a:latin typeface="Consolas" panose="020B0609020204030204" pitchFamily="49" charset="0"/>
              </a:rPr>
              <a:t>insert</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into</a:t>
            </a:r>
            <a:r>
              <a:rPr lang="en-US" sz="1800" dirty="0">
                <a:solidFill>
                  <a:srgbClr val="000000"/>
                </a:solidFill>
                <a:latin typeface="Consolas" panose="020B0609020204030204" pitchFamily="49" charset="0"/>
              </a:rPr>
              <a:t> CATEGORIA_CONTACTOS </a:t>
            </a:r>
            <a:r>
              <a:rPr lang="en-US" sz="1800" dirty="0">
                <a:solidFill>
                  <a:srgbClr val="0000FF"/>
                </a:solidFill>
                <a:latin typeface="Consolas" panose="020B0609020204030204" pitchFamily="49" charset="0"/>
              </a:rPr>
              <a:t>values</a:t>
            </a:r>
            <a:r>
              <a:rPr lang="en-US" sz="1800" dirty="0">
                <a:solidFill>
                  <a:srgbClr val="808080"/>
                </a:solidFill>
                <a:latin typeface="Consolas" panose="020B0609020204030204" pitchFamily="49" charset="0"/>
              </a:rPr>
              <a:t>(</a:t>
            </a:r>
            <a:r>
              <a:rPr lang="en-US" sz="1800" dirty="0">
                <a:solidFill>
                  <a:srgbClr val="FF0000"/>
                </a:solidFill>
                <a:latin typeface="Consolas" panose="020B0609020204030204" pitchFamily="49" charset="0"/>
              </a:rPr>
              <a:t>'Mis Estudiantes'</a:t>
            </a:r>
            <a:r>
              <a:rPr lang="en-US" sz="1800" dirty="0">
                <a:solidFill>
                  <a:srgbClr val="808080"/>
                </a:solidFill>
                <a:latin typeface="Consolas" panose="020B0609020204030204" pitchFamily="49" charset="0"/>
              </a:rPr>
              <a:t>);</a:t>
            </a:r>
            <a:endParaRPr lang="en-US" sz="1800" dirty="0">
              <a:solidFill>
                <a:srgbClr val="000000"/>
              </a:solidFill>
              <a:latin typeface="Consolas" panose="020B0609020204030204" pitchFamily="49" charset="0"/>
            </a:endParaRPr>
          </a:p>
          <a:p>
            <a:r>
              <a:rPr lang="en-US" sz="1800" dirty="0">
                <a:solidFill>
                  <a:srgbClr val="0000FF"/>
                </a:solidFill>
                <a:latin typeface="Consolas" panose="020B0609020204030204" pitchFamily="49" charset="0"/>
              </a:rPr>
              <a:t>insert</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into</a:t>
            </a:r>
            <a:r>
              <a:rPr lang="en-US" sz="1800" dirty="0">
                <a:solidFill>
                  <a:srgbClr val="000000"/>
                </a:solidFill>
                <a:latin typeface="Consolas" panose="020B0609020204030204" pitchFamily="49" charset="0"/>
              </a:rPr>
              <a:t> CATEGORIA_CONTACTOS </a:t>
            </a:r>
            <a:r>
              <a:rPr lang="en-US" sz="1800" dirty="0">
                <a:solidFill>
                  <a:srgbClr val="0000FF"/>
                </a:solidFill>
                <a:latin typeface="Consolas" panose="020B0609020204030204" pitchFamily="49" charset="0"/>
              </a:rPr>
              <a:t>values</a:t>
            </a:r>
            <a:r>
              <a:rPr lang="en-US" sz="1800" dirty="0">
                <a:solidFill>
                  <a:srgbClr val="808080"/>
                </a:solidFill>
                <a:latin typeface="Consolas" panose="020B0609020204030204" pitchFamily="49" charset="0"/>
              </a:rPr>
              <a:t>(</a:t>
            </a:r>
            <a:r>
              <a:rPr lang="en-US" sz="1800" dirty="0">
                <a:solidFill>
                  <a:srgbClr val="FF0000"/>
                </a:solidFill>
                <a:latin typeface="Consolas" panose="020B0609020204030204" pitchFamily="49" charset="0"/>
              </a:rPr>
              <a:t>'Amigos de Redes Sociales’</a:t>
            </a:r>
            <a:r>
              <a:rPr lang="en-US" sz="1800" dirty="0">
                <a:solidFill>
                  <a:srgbClr val="808080"/>
                </a:solidFill>
                <a:latin typeface="Consolas" panose="020B0609020204030204" pitchFamily="49" charset="0"/>
              </a:rPr>
              <a:t>);</a:t>
            </a:r>
          </a:p>
          <a:p>
            <a:endParaRPr sz="1800" dirty="0">
              <a:solidFill>
                <a:srgbClr val="000000"/>
              </a:solidFill>
              <a:latin typeface="Consolas"/>
              <a:ea typeface="Consolas"/>
              <a:cs typeface="Consolas"/>
              <a:sym typeface="Consolas"/>
            </a:endParaRPr>
          </a:p>
          <a:p>
            <a:pPr marL="0" marR="0" lvl="0" indent="0" algn="l" rtl="0">
              <a:spcBef>
                <a:spcPts val="0"/>
              </a:spcBef>
              <a:spcAft>
                <a:spcPts val="0"/>
              </a:spcAft>
              <a:buNone/>
            </a:pPr>
            <a:r>
              <a:rPr lang="es-DO" sz="1800" dirty="0">
                <a:solidFill>
                  <a:srgbClr val="008000"/>
                </a:solidFill>
                <a:latin typeface="Consolas"/>
                <a:ea typeface="Consolas"/>
                <a:cs typeface="Consolas"/>
                <a:sym typeface="Consolas"/>
              </a:rPr>
              <a:t>--HACEMOS UN SELECT PARA LOS GÉNEROS:</a:t>
            </a:r>
            <a:endParaRPr sz="1800" dirty="0">
              <a:solidFill>
                <a:srgbClr val="000000"/>
              </a:solidFill>
              <a:latin typeface="Consolas"/>
              <a:ea typeface="Consolas"/>
              <a:cs typeface="Consolas"/>
              <a:sym typeface="Consolas"/>
            </a:endParaRPr>
          </a:p>
          <a:p>
            <a:pPr marL="0" marR="0" lvl="0" indent="0" algn="l" rtl="0">
              <a:spcBef>
                <a:spcPts val="0"/>
              </a:spcBef>
              <a:spcAft>
                <a:spcPts val="0"/>
              </a:spcAft>
              <a:buNone/>
            </a:pPr>
            <a:endParaRPr sz="1800" dirty="0">
              <a:solidFill>
                <a:srgbClr val="000000"/>
              </a:solidFill>
              <a:latin typeface="Consolas"/>
              <a:ea typeface="Consolas"/>
              <a:cs typeface="Consolas"/>
              <a:sym typeface="Consolas"/>
            </a:endParaRPr>
          </a:p>
          <a:p>
            <a:pPr marL="0" marR="0" lvl="0" indent="0" algn="l" rtl="0">
              <a:spcBef>
                <a:spcPts val="0"/>
              </a:spcBef>
              <a:spcAft>
                <a:spcPts val="0"/>
              </a:spcAft>
              <a:buNone/>
            </a:pPr>
            <a:r>
              <a:rPr lang="es-DO" sz="1800" dirty="0">
                <a:solidFill>
                  <a:srgbClr val="0000FF"/>
                </a:solidFill>
                <a:latin typeface="Consolas"/>
                <a:ea typeface="Consolas"/>
                <a:cs typeface="Consolas"/>
                <a:sym typeface="Consolas"/>
              </a:rPr>
              <a:t>SELECT</a:t>
            </a:r>
            <a:r>
              <a:rPr lang="es-DO" sz="1800" dirty="0">
                <a:solidFill>
                  <a:srgbClr val="000000"/>
                </a:solidFill>
                <a:latin typeface="Consolas"/>
                <a:ea typeface="Consolas"/>
                <a:cs typeface="Consolas"/>
                <a:sym typeface="Consolas"/>
              </a:rPr>
              <a:t> </a:t>
            </a:r>
            <a:r>
              <a:rPr lang="es-DO" sz="1800" dirty="0">
                <a:solidFill>
                  <a:srgbClr val="808080"/>
                </a:solidFill>
                <a:latin typeface="Consolas"/>
                <a:ea typeface="Consolas"/>
                <a:cs typeface="Consolas"/>
                <a:sym typeface="Consolas"/>
              </a:rPr>
              <a:t>*</a:t>
            </a:r>
            <a:r>
              <a:rPr lang="es-DO" sz="1800" dirty="0">
                <a:solidFill>
                  <a:srgbClr val="000000"/>
                </a:solidFill>
                <a:latin typeface="Consolas"/>
                <a:ea typeface="Consolas"/>
                <a:cs typeface="Consolas"/>
                <a:sym typeface="Consolas"/>
              </a:rPr>
              <a:t> </a:t>
            </a:r>
            <a:r>
              <a:rPr lang="es-DO" sz="1800" dirty="0">
                <a:solidFill>
                  <a:srgbClr val="0000FF"/>
                </a:solidFill>
                <a:latin typeface="Consolas"/>
                <a:ea typeface="Consolas"/>
                <a:cs typeface="Consolas"/>
                <a:sym typeface="Consolas"/>
              </a:rPr>
              <a:t>FROM</a:t>
            </a:r>
            <a:r>
              <a:rPr lang="es-DO" sz="1800" dirty="0">
                <a:solidFill>
                  <a:srgbClr val="000000"/>
                </a:solidFill>
                <a:latin typeface="Consolas"/>
                <a:ea typeface="Consolas"/>
                <a:cs typeface="Consolas"/>
                <a:sym typeface="Consolas"/>
              </a:rPr>
              <a:t> CATEGORIA_CONTACTOS</a:t>
            </a:r>
            <a:endParaRPr sz="1800" dirty="0">
              <a:solidFill>
                <a:schemeClr val="dk1"/>
              </a:solidFill>
              <a:latin typeface="Calibri"/>
              <a:ea typeface="Calibri"/>
              <a:cs typeface="Calibri"/>
              <a:sym typeface="Calibri"/>
            </a:endParaRPr>
          </a:p>
        </p:txBody>
      </p:sp>
      <p:pic>
        <p:nvPicPr>
          <p:cNvPr id="2" name="Imagen 1">
            <a:extLst>
              <a:ext uri="{FF2B5EF4-FFF2-40B4-BE49-F238E27FC236}">
                <a16:creationId xmlns:a16="http://schemas.microsoft.com/office/drawing/2014/main" id="{FFE9AB39-0331-E7B7-879D-E2883CECF89E}"/>
              </a:ext>
            </a:extLst>
          </p:cNvPr>
          <p:cNvPicPr>
            <a:picLocks noChangeAspect="1"/>
          </p:cNvPicPr>
          <p:nvPr/>
        </p:nvPicPr>
        <p:blipFill>
          <a:blip r:embed="rId3"/>
          <a:stretch>
            <a:fillRect/>
          </a:stretch>
        </p:blipFill>
        <p:spPr>
          <a:xfrm>
            <a:off x="9550598" y="2513292"/>
            <a:ext cx="2097206" cy="2091109"/>
          </a:xfrm>
          <a:prstGeom prst="rect">
            <a:avLst/>
          </a:prstGeom>
        </p:spPr>
      </p:pic>
      <p:pic>
        <p:nvPicPr>
          <p:cNvPr id="3" name="Imagen 2">
            <a:extLst>
              <a:ext uri="{FF2B5EF4-FFF2-40B4-BE49-F238E27FC236}">
                <a16:creationId xmlns:a16="http://schemas.microsoft.com/office/drawing/2014/main" id="{176944B6-8454-DBAB-EDE6-F6D7A3F9BB82}"/>
              </a:ext>
            </a:extLst>
          </p:cNvPr>
          <p:cNvPicPr>
            <a:picLocks noChangeAspect="1"/>
          </p:cNvPicPr>
          <p:nvPr/>
        </p:nvPicPr>
        <p:blipFill>
          <a:blip r:embed="rId4"/>
          <a:stretch>
            <a:fillRect/>
          </a:stretch>
        </p:blipFill>
        <p:spPr>
          <a:xfrm>
            <a:off x="9941976" y="4645598"/>
            <a:ext cx="1314449" cy="1314449"/>
          </a:xfrm>
          <a:prstGeom prst="rect">
            <a:avLst/>
          </a:prstGeom>
        </p:spPr>
      </p:pic>
      <p:sp>
        <p:nvSpPr>
          <p:cNvPr id="5" name="CuadroTexto 4">
            <a:extLst>
              <a:ext uri="{FF2B5EF4-FFF2-40B4-BE49-F238E27FC236}">
                <a16:creationId xmlns:a16="http://schemas.microsoft.com/office/drawing/2014/main" id="{D7FA0F74-BBF7-AE2E-AE09-9A9509B151DE}"/>
              </a:ext>
            </a:extLst>
          </p:cNvPr>
          <p:cNvSpPr txBox="1"/>
          <p:nvPr/>
        </p:nvSpPr>
        <p:spPr>
          <a:xfrm>
            <a:off x="238125" y="331887"/>
            <a:ext cx="2657475" cy="769441"/>
          </a:xfrm>
          <a:prstGeom prst="rect">
            <a:avLst/>
          </a:prstGeom>
          <a:noFill/>
        </p:spPr>
        <p:txBody>
          <a:bodyPr wrap="square">
            <a:spAutoFit/>
          </a:bodyPr>
          <a:lstStyle/>
          <a:p>
            <a:r>
              <a:rPr lang="es-DO" sz="4400" b="1" dirty="0">
                <a:solidFill>
                  <a:srgbClr val="0000FF"/>
                </a:solidFill>
                <a:highlight>
                  <a:srgbClr val="00FFFF"/>
                </a:highlight>
                <a:latin typeface="Consolas"/>
                <a:ea typeface="Consolas"/>
                <a:cs typeface="Consolas"/>
                <a:sym typeface="Consolas"/>
              </a:rPr>
              <a:t>insert</a:t>
            </a:r>
            <a:endParaRPr lang="en-US" sz="4400" b="1" dirty="0">
              <a:highlight>
                <a:srgbClr val="00FFFF"/>
              </a:highlight>
            </a:endParaRPr>
          </a:p>
        </p:txBody>
      </p:sp>
      <p:sp>
        <p:nvSpPr>
          <p:cNvPr id="7" name="CuadroTexto 6">
            <a:extLst>
              <a:ext uri="{FF2B5EF4-FFF2-40B4-BE49-F238E27FC236}">
                <a16:creationId xmlns:a16="http://schemas.microsoft.com/office/drawing/2014/main" id="{3C756F7C-CFE9-168A-0B9F-0B9B2C62AECC}"/>
              </a:ext>
            </a:extLst>
          </p:cNvPr>
          <p:cNvSpPr txBox="1"/>
          <p:nvPr/>
        </p:nvSpPr>
        <p:spPr>
          <a:xfrm>
            <a:off x="2583656" y="254942"/>
            <a:ext cx="9370219" cy="923330"/>
          </a:xfrm>
          <a:prstGeom prst="rect">
            <a:avLst/>
          </a:prstGeom>
          <a:noFill/>
        </p:spPr>
        <p:txBody>
          <a:bodyPr wrap="square">
            <a:spAutoFit/>
          </a:bodyPr>
          <a:lstStyle/>
          <a:p>
            <a:pPr algn="just"/>
            <a:r>
              <a:rPr lang="es-ES" sz="1800" b="1" dirty="0"/>
              <a:t>INSERT</a:t>
            </a:r>
            <a:r>
              <a:rPr lang="es-ES" sz="1800" dirty="0"/>
              <a:t> en SQL es una instrucción utilizada para agregar nuevos registros a una tabla en una base de datos. Permite especificar los valores que se deben insertar en cada columna de la tabla para el nuevo registro.</a:t>
            </a:r>
            <a:endParaRPr lang="en-US" sz="1800" dirty="0"/>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3851D8B8-DB71-5422-BD91-70F85B20ADE7}"/>
              </a:ext>
            </a:extLst>
          </p:cNvPr>
          <p:cNvPicPr>
            <a:picLocks noChangeAspect="1"/>
          </p:cNvPicPr>
          <p:nvPr/>
        </p:nvPicPr>
        <p:blipFill>
          <a:blip r:embed="rId2"/>
          <a:stretch>
            <a:fillRect/>
          </a:stretch>
        </p:blipFill>
        <p:spPr>
          <a:xfrm>
            <a:off x="3000375" y="171450"/>
            <a:ext cx="9067800" cy="6515100"/>
          </a:xfrm>
          <a:prstGeom prst="rect">
            <a:avLst/>
          </a:prstGeom>
        </p:spPr>
      </p:pic>
      <p:pic>
        <p:nvPicPr>
          <p:cNvPr id="4" name="Imagen 3">
            <a:extLst>
              <a:ext uri="{FF2B5EF4-FFF2-40B4-BE49-F238E27FC236}">
                <a16:creationId xmlns:a16="http://schemas.microsoft.com/office/drawing/2014/main" id="{8C841612-C51B-5375-FABD-40B92C872BCD}"/>
              </a:ext>
            </a:extLst>
          </p:cNvPr>
          <p:cNvPicPr>
            <a:picLocks noChangeAspect="1"/>
          </p:cNvPicPr>
          <p:nvPr/>
        </p:nvPicPr>
        <p:blipFill>
          <a:blip r:embed="rId3"/>
          <a:stretch>
            <a:fillRect/>
          </a:stretch>
        </p:blipFill>
        <p:spPr>
          <a:xfrm>
            <a:off x="494447" y="1754795"/>
            <a:ext cx="2097206" cy="2091109"/>
          </a:xfrm>
          <a:prstGeom prst="rect">
            <a:avLst/>
          </a:prstGeom>
        </p:spPr>
      </p:pic>
      <p:pic>
        <p:nvPicPr>
          <p:cNvPr id="5" name="Imagen 4">
            <a:extLst>
              <a:ext uri="{FF2B5EF4-FFF2-40B4-BE49-F238E27FC236}">
                <a16:creationId xmlns:a16="http://schemas.microsoft.com/office/drawing/2014/main" id="{83AF0798-7433-14E7-FB11-753ED9B445C8}"/>
              </a:ext>
            </a:extLst>
          </p:cNvPr>
          <p:cNvPicPr>
            <a:picLocks noChangeAspect="1"/>
          </p:cNvPicPr>
          <p:nvPr/>
        </p:nvPicPr>
        <p:blipFill>
          <a:blip r:embed="rId4"/>
          <a:stretch>
            <a:fillRect/>
          </a:stretch>
        </p:blipFill>
        <p:spPr>
          <a:xfrm>
            <a:off x="885825" y="3975751"/>
            <a:ext cx="1314449" cy="1314449"/>
          </a:xfrm>
          <a:prstGeom prst="rect">
            <a:avLst/>
          </a:prstGeom>
        </p:spPr>
      </p:pic>
    </p:spTree>
    <p:extLst>
      <p:ext uri="{BB962C8B-B14F-4D97-AF65-F5344CB8AC3E}">
        <p14:creationId xmlns:p14="http://schemas.microsoft.com/office/powerpoint/2010/main" val="242936063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E721967D-4790-701A-43CC-CA1927E48F0C}"/>
              </a:ext>
            </a:extLst>
          </p:cNvPr>
          <p:cNvPicPr>
            <a:picLocks noChangeAspect="1"/>
          </p:cNvPicPr>
          <p:nvPr/>
        </p:nvPicPr>
        <p:blipFill>
          <a:blip r:embed="rId2"/>
          <a:stretch>
            <a:fillRect/>
          </a:stretch>
        </p:blipFill>
        <p:spPr>
          <a:xfrm>
            <a:off x="3733800" y="1576016"/>
            <a:ext cx="6915150" cy="4977832"/>
          </a:xfrm>
          <a:prstGeom prst="rect">
            <a:avLst/>
          </a:prstGeom>
        </p:spPr>
      </p:pic>
      <p:pic>
        <p:nvPicPr>
          <p:cNvPr id="4" name="Picture 2" descr="Choice, choose, done, feature, select, survey, tab icon - Download on  Iconfinder">
            <a:extLst>
              <a:ext uri="{FF2B5EF4-FFF2-40B4-BE49-F238E27FC236}">
                <a16:creationId xmlns:a16="http://schemas.microsoft.com/office/drawing/2014/main" id="{B6B3C9C4-1462-D54D-2FEC-1E259A355D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5929" y="3719883"/>
            <a:ext cx="1952625" cy="1952625"/>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n 4">
            <a:extLst>
              <a:ext uri="{FF2B5EF4-FFF2-40B4-BE49-F238E27FC236}">
                <a16:creationId xmlns:a16="http://schemas.microsoft.com/office/drawing/2014/main" id="{CA7B7A66-CECB-946B-F394-353486EBE8B6}"/>
              </a:ext>
            </a:extLst>
          </p:cNvPr>
          <p:cNvPicPr>
            <a:picLocks noChangeAspect="1"/>
          </p:cNvPicPr>
          <p:nvPr/>
        </p:nvPicPr>
        <p:blipFill>
          <a:blip r:embed="rId4"/>
          <a:stretch>
            <a:fillRect/>
          </a:stretch>
        </p:blipFill>
        <p:spPr>
          <a:xfrm>
            <a:off x="153164" y="1337891"/>
            <a:ext cx="2097206" cy="2091109"/>
          </a:xfrm>
          <a:prstGeom prst="rect">
            <a:avLst/>
          </a:prstGeom>
        </p:spPr>
      </p:pic>
      <p:sp>
        <p:nvSpPr>
          <p:cNvPr id="9" name="CuadroTexto 8">
            <a:extLst>
              <a:ext uri="{FF2B5EF4-FFF2-40B4-BE49-F238E27FC236}">
                <a16:creationId xmlns:a16="http://schemas.microsoft.com/office/drawing/2014/main" id="{BE19C8EC-A054-A0B8-0FB6-86249D45AED8}"/>
              </a:ext>
            </a:extLst>
          </p:cNvPr>
          <p:cNvSpPr txBox="1"/>
          <p:nvPr/>
        </p:nvSpPr>
        <p:spPr>
          <a:xfrm>
            <a:off x="3047999" y="208747"/>
            <a:ext cx="8772525" cy="954107"/>
          </a:xfrm>
          <a:prstGeom prst="rect">
            <a:avLst/>
          </a:prstGeom>
          <a:noFill/>
        </p:spPr>
        <p:txBody>
          <a:bodyPr wrap="square">
            <a:spAutoFit/>
          </a:bodyPr>
          <a:lstStyle/>
          <a:p>
            <a:pPr algn="just"/>
            <a:r>
              <a:rPr lang="es-ES" sz="1800" b="1" dirty="0"/>
              <a:t>SELECT</a:t>
            </a:r>
            <a:r>
              <a:rPr lang="es-ES" sz="1800" dirty="0"/>
              <a:t> en SQL es una instrucción para obtener datos de una base de datos. Permite seleccionar campos específicos de una tabla, filtrar los </a:t>
            </a:r>
            <a:r>
              <a:rPr lang="es-ES" sz="2000" dirty="0"/>
              <a:t>resultados</a:t>
            </a:r>
            <a:r>
              <a:rPr lang="es-ES" sz="1800" dirty="0"/>
              <a:t> y ordenarlos según sea necesario.</a:t>
            </a:r>
            <a:endParaRPr lang="en-US" sz="1800" dirty="0"/>
          </a:p>
        </p:txBody>
      </p:sp>
      <p:sp>
        <p:nvSpPr>
          <p:cNvPr id="11" name="CuadroTexto 10">
            <a:extLst>
              <a:ext uri="{FF2B5EF4-FFF2-40B4-BE49-F238E27FC236}">
                <a16:creationId xmlns:a16="http://schemas.microsoft.com/office/drawing/2014/main" id="{8C322240-3285-CE1D-CAE8-8CA30174B37D}"/>
              </a:ext>
            </a:extLst>
          </p:cNvPr>
          <p:cNvSpPr txBox="1"/>
          <p:nvPr/>
        </p:nvSpPr>
        <p:spPr>
          <a:xfrm>
            <a:off x="215929" y="234500"/>
            <a:ext cx="2251046" cy="646331"/>
          </a:xfrm>
          <a:prstGeom prst="rect">
            <a:avLst/>
          </a:prstGeom>
          <a:noFill/>
        </p:spPr>
        <p:txBody>
          <a:bodyPr wrap="square">
            <a:spAutoFit/>
          </a:bodyPr>
          <a:lstStyle/>
          <a:p>
            <a:r>
              <a:rPr lang="es-ES" sz="3600" b="1" dirty="0">
                <a:highlight>
                  <a:srgbClr val="00FF00"/>
                </a:highlight>
              </a:rPr>
              <a:t>SELECT </a:t>
            </a:r>
            <a:endParaRPr lang="en-US" sz="3600" b="1" dirty="0">
              <a:highlight>
                <a:srgbClr val="00FF00"/>
              </a:highlight>
            </a:endParaRPr>
          </a:p>
        </p:txBody>
      </p:sp>
    </p:spTree>
    <p:extLst>
      <p:ext uri="{BB962C8B-B14F-4D97-AF65-F5344CB8AC3E}">
        <p14:creationId xmlns:p14="http://schemas.microsoft.com/office/powerpoint/2010/main" val="126899905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19"/>
          <p:cNvSpPr txBox="1"/>
          <p:nvPr/>
        </p:nvSpPr>
        <p:spPr>
          <a:xfrm>
            <a:off x="221549" y="103045"/>
            <a:ext cx="10846500" cy="313928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800" dirty="0">
              <a:solidFill>
                <a:srgbClr val="000000"/>
              </a:solidFill>
              <a:latin typeface="Consolas"/>
              <a:ea typeface="Consolas"/>
              <a:cs typeface="Consolas"/>
              <a:sym typeface="Consolas"/>
            </a:endParaRPr>
          </a:p>
          <a:p>
            <a:pPr marL="0" marR="0" lvl="0" indent="0" algn="l" rtl="0">
              <a:spcBef>
                <a:spcPts val="0"/>
              </a:spcBef>
              <a:spcAft>
                <a:spcPts val="0"/>
              </a:spcAft>
              <a:buNone/>
            </a:pPr>
            <a:r>
              <a:rPr lang="es-DO" sz="1800" dirty="0">
                <a:solidFill>
                  <a:srgbClr val="008000"/>
                </a:solidFill>
                <a:latin typeface="Consolas"/>
                <a:ea typeface="Consolas"/>
                <a:cs typeface="Consolas"/>
                <a:sym typeface="Consolas"/>
              </a:rPr>
              <a:t>--insertaremos datos en la tabla genero</a:t>
            </a:r>
            <a:endParaRPr sz="1800" dirty="0">
              <a:solidFill>
                <a:srgbClr val="000000"/>
              </a:solidFill>
              <a:latin typeface="Consolas"/>
              <a:ea typeface="Consolas"/>
              <a:cs typeface="Consolas"/>
              <a:sym typeface="Consolas"/>
            </a:endParaRPr>
          </a:p>
          <a:p>
            <a:pPr marL="0" marR="0" lvl="0" indent="0" algn="l" rtl="0">
              <a:spcBef>
                <a:spcPts val="0"/>
              </a:spcBef>
              <a:spcAft>
                <a:spcPts val="0"/>
              </a:spcAft>
              <a:buNone/>
            </a:pPr>
            <a:endParaRPr sz="1800" dirty="0">
              <a:solidFill>
                <a:srgbClr val="000000"/>
              </a:solidFill>
              <a:latin typeface="Consolas"/>
              <a:ea typeface="Consolas"/>
              <a:cs typeface="Consolas"/>
              <a:sym typeface="Consolas"/>
            </a:endParaRPr>
          </a:p>
          <a:p>
            <a:r>
              <a:rPr lang="en-US" sz="1800" dirty="0">
                <a:solidFill>
                  <a:srgbClr val="0000FF"/>
                </a:solidFill>
                <a:latin typeface="Consolas" panose="020B0609020204030204" pitchFamily="49" charset="0"/>
              </a:rPr>
              <a:t>insert</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into</a:t>
            </a:r>
            <a:r>
              <a:rPr lang="en-US" sz="1800" dirty="0">
                <a:solidFill>
                  <a:srgbClr val="000000"/>
                </a:solidFill>
                <a:latin typeface="Consolas" panose="020B0609020204030204" pitchFamily="49" charset="0"/>
              </a:rPr>
              <a:t> genero</a:t>
            </a:r>
            <a:r>
              <a:rPr lang="en-US" sz="1800" dirty="0">
                <a:solidFill>
                  <a:srgbClr val="0000FF"/>
                </a:solidFill>
                <a:latin typeface="Consolas" panose="020B0609020204030204" pitchFamily="49" charset="0"/>
              </a:rPr>
              <a:t>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id_genero</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genero</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values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1</a:t>
            </a:r>
            <a:r>
              <a:rPr lang="en-US" sz="1800" dirty="0">
                <a:solidFill>
                  <a:srgbClr val="808080"/>
                </a:solidFill>
                <a:latin typeface="Consolas" panose="020B0609020204030204" pitchFamily="49" charset="0"/>
              </a:rPr>
              <a:t>,</a:t>
            </a:r>
            <a:r>
              <a:rPr lang="en-US" sz="1800" dirty="0">
                <a:solidFill>
                  <a:srgbClr val="FF0000"/>
                </a:solidFill>
                <a:latin typeface="Consolas" panose="020B0609020204030204" pitchFamily="49" charset="0"/>
              </a:rPr>
              <a:t>'Femenino'</a:t>
            </a:r>
            <a:r>
              <a:rPr lang="en-US" sz="1800" dirty="0">
                <a:solidFill>
                  <a:srgbClr val="808080"/>
                </a:solidFill>
                <a:latin typeface="Consolas" panose="020B0609020204030204" pitchFamily="49" charset="0"/>
              </a:rPr>
              <a:t>);</a:t>
            </a:r>
            <a:endParaRPr lang="en-US" sz="1800" dirty="0">
              <a:solidFill>
                <a:srgbClr val="000000"/>
              </a:solidFill>
              <a:latin typeface="Consolas" panose="020B0609020204030204" pitchFamily="49" charset="0"/>
            </a:endParaRPr>
          </a:p>
          <a:p>
            <a:r>
              <a:rPr lang="en-US" sz="1800" dirty="0">
                <a:solidFill>
                  <a:srgbClr val="0000FF"/>
                </a:solidFill>
                <a:latin typeface="Consolas" panose="020B0609020204030204" pitchFamily="49" charset="0"/>
              </a:rPr>
              <a:t>insert</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into</a:t>
            </a:r>
            <a:r>
              <a:rPr lang="en-US" sz="1800" dirty="0">
                <a:solidFill>
                  <a:srgbClr val="000000"/>
                </a:solidFill>
                <a:latin typeface="Consolas" panose="020B0609020204030204" pitchFamily="49" charset="0"/>
              </a:rPr>
              <a:t> genero</a:t>
            </a:r>
            <a:r>
              <a:rPr lang="en-US" sz="1800" dirty="0">
                <a:solidFill>
                  <a:srgbClr val="0000FF"/>
                </a:solidFill>
                <a:latin typeface="Consolas" panose="020B0609020204030204" pitchFamily="49" charset="0"/>
              </a:rPr>
              <a:t>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id_genero</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genero</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values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2</a:t>
            </a:r>
            <a:r>
              <a:rPr lang="en-US" sz="1800" dirty="0">
                <a:solidFill>
                  <a:srgbClr val="808080"/>
                </a:solidFill>
                <a:latin typeface="Consolas" panose="020B0609020204030204" pitchFamily="49" charset="0"/>
              </a:rPr>
              <a:t>,</a:t>
            </a:r>
            <a:r>
              <a:rPr lang="en-US" sz="1800" dirty="0">
                <a:solidFill>
                  <a:srgbClr val="FF0000"/>
                </a:solidFill>
                <a:latin typeface="Consolas" panose="020B0609020204030204" pitchFamily="49" charset="0"/>
              </a:rPr>
              <a:t>'Masculino'</a:t>
            </a:r>
            <a:r>
              <a:rPr lang="en-US" sz="1800" dirty="0">
                <a:solidFill>
                  <a:srgbClr val="808080"/>
                </a:solidFill>
                <a:latin typeface="Consolas" panose="020B0609020204030204" pitchFamily="49" charset="0"/>
              </a:rPr>
              <a:t>);</a:t>
            </a:r>
            <a:endParaRPr lang="en-US" sz="1800" dirty="0">
              <a:solidFill>
                <a:srgbClr val="000000"/>
              </a:solidFill>
              <a:latin typeface="Consolas" panose="020B0609020204030204" pitchFamily="49" charset="0"/>
            </a:endParaRPr>
          </a:p>
          <a:p>
            <a:r>
              <a:rPr lang="en-US" sz="1800" dirty="0">
                <a:solidFill>
                  <a:srgbClr val="0000FF"/>
                </a:solidFill>
                <a:latin typeface="Consolas" panose="020B0609020204030204" pitchFamily="49" charset="0"/>
              </a:rPr>
              <a:t>insert</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into</a:t>
            </a:r>
            <a:r>
              <a:rPr lang="en-US" sz="1800" dirty="0">
                <a:solidFill>
                  <a:srgbClr val="000000"/>
                </a:solidFill>
                <a:latin typeface="Consolas" panose="020B0609020204030204" pitchFamily="49" charset="0"/>
              </a:rPr>
              <a:t> genero</a:t>
            </a:r>
            <a:r>
              <a:rPr lang="en-US" sz="1800" dirty="0">
                <a:solidFill>
                  <a:srgbClr val="0000FF"/>
                </a:solidFill>
                <a:latin typeface="Consolas" panose="020B0609020204030204" pitchFamily="49" charset="0"/>
              </a:rPr>
              <a:t>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id_genero</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genero</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values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3</a:t>
            </a:r>
            <a:r>
              <a:rPr lang="en-US" sz="1800" dirty="0">
                <a:solidFill>
                  <a:srgbClr val="808080"/>
                </a:solidFill>
                <a:latin typeface="Consolas" panose="020B0609020204030204" pitchFamily="49" charset="0"/>
              </a:rPr>
              <a:t>,</a:t>
            </a:r>
            <a:r>
              <a:rPr lang="en-US" sz="1800" dirty="0">
                <a:solidFill>
                  <a:srgbClr val="FF0000"/>
                </a:solidFill>
                <a:latin typeface="Consolas" panose="020B0609020204030204" pitchFamily="49" charset="0"/>
              </a:rPr>
              <a:t>'Binario'</a:t>
            </a:r>
            <a:r>
              <a:rPr lang="en-US" sz="1800" dirty="0">
                <a:solidFill>
                  <a:srgbClr val="808080"/>
                </a:solidFill>
                <a:latin typeface="Consolas" panose="020B0609020204030204" pitchFamily="49" charset="0"/>
              </a:rPr>
              <a:t>);</a:t>
            </a:r>
            <a:endParaRPr lang="en-US" sz="1800" dirty="0">
              <a:solidFill>
                <a:srgbClr val="000000"/>
              </a:solidFill>
              <a:latin typeface="Consolas" panose="020B0609020204030204" pitchFamily="49" charset="0"/>
            </a:endParaRPr>
          </a:p>
          <a:p>
            <a:r>
              <a:rPr lang="en-US" sz="1800" dirty="0">
                <a:solidFill>
                  <a:srgbClr val="0000FF"/>
                </a:solidFill>
                <a:latin typeface="Consolas" panose="020B0609020204030204" pitchFamily="49" charset="0"/>
              </a:rPr>
              <a:t>insert</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into</a:t>
            </a:r>
            <a:r>
              <a:rPr lang="en-US" sz="1800" dirty="0">
                <a:solidFill>
                  <a:srgbClr val="000000"/>
                </a:solidFill>
                <a:latin typeface="Consolas" panose="020B0609020204030204" pitchFamily="49" charset="0"/>
              </a:rPr>
              <a:t> genero</a:t>
            </a:r>
            <a:r>
              <a:rPr lang="en-US" sz="1800" dirty="0">
                <a:solidFill>
                  <a:srgbClr val="0000FF"/>
                </a:solidFill>
                <a:latin typeface="Consolas" panose="020B0609020204030204" pitchFamily="49" charset="0"/>
              </a:rPr>
              <a:t>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id_genero</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genero</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values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4</a:t>
            </a:r>
            <a:r>
              <a:rPr lang="en-US" sz="1800" dirty="0">
                <a:solidFill>
                  <a:srgbClr val="808080"/>
                </a:solidFill>
                <a:latin typeface="Consolas" panose="020B0609020204030204" pitchFamily="49" charset="0"/>
              </a:rPr>
              <a:t>,</a:t>
            </a:r>
            <a:r>
              <a:rPr lang="en-US" sz="1800" dirty="0">
                <a:solidFill>
                  <a:srgbClr val="FF0000"/>
                </a:solidFill>
                <a:latin typeface="Consolas" panose="020B0609020204030204" pitchFamily="49" charset="0"/>
              </a:rPr>
              <a:t>'No definido’</a:t>
            </a:r>
            <a:r>
              <a:rPr lang="en-US" sz="1800" dirty="0">
                <a:solidFill>
                  <a:srgbClr val="808080"/>
                </a:solidFill>
                <a:latin typeface="Consolas" panose="020B0609020204030204" pitchFamily="49" charset="0"/>
              </a:rPr>
              <a:t>);</a:t>
            </a:r>
          </a:p>
          <a:p>
            <a:endParaRPr lang="es-DO" sz="1800" dirty="0">
              <a:solidFill>
                <a:srgbClr val="808080"/>
              </a:solidFill>
              <a:latin typeface="Consolas"/>
              <a:ea typeface="Consolas"/>
              <a:cs typeface="Consolas"/>
              <a:sym typeface="Consolas"/>
            </a:endParaRPr>
          </a:p>
          <a:p>
            <a:pPr marL="0" marR="0" lvl="0" indent="0" algn="l" rtl="0">
              <a:spcBef>
                <a:spcPts val="0"/>
              </a:spcBef>
              <a:spcAft>
                <a:spcPts val="0"/>
              </a:spcAft>
              <a:buNone/>
            </a:pPr>
            <a:r>
              <a:rPr lang="es-DO" sz="1800" dirty="0">
                <a:solidFill>
                  <a:srgbClr val="008000"/>
                </a:solidFill>
                <a:latin typeface="Consolas"/>
                <a:ea typeface="Consolas"/>
                <a:cs typeface="Consolas"/>
                <a:sym typeface="Consolas"/>
              </a:rPr>
              <a:t>--HACEMOS UN SELECT PARA LOS GÉNEROS:</a:t>
            </a:r>
            <a:endParaRPr sz="1800" dirty="0">
              <a:solidFill>
                <a:srgbClr val="000000"/>
              </a:solidFill>
              <a:latin typeface="Consolas"/>
              <a:ea typeface="Consolas"/>
              <a:cs typeface="Consolas"/>
              <a:sym typeface="Consolas"/>
            </a:endParaRPr>
          </a:p>
          <a:p>
            <a:pPr marL="0" marR="0" lvl="0" indent="0" algn="l" rtl="0">
              <a:spcBef>
                <a:spcPts val="0"/>
              </a:spcBef>
              <a:spcAft>
                <a:spcPts val="0"/>
              </a:spcAft>
              <a:buNone/>
            </a:pPr>
            <a:endParaRPr sz="1800" dirty="0">
              <a:solidFill>
                <a:srgbClr val="000000"/>
              </a:solidFill>
              <a:latin typeface="Consolas"/>
              <a:ea typeface="Consolas"/>
              <a:cs typeface="Consolas"/>
              <a:sym typeface="Consolas"/>
            </a:endParaRPr>
          </a:p>
          <a:p>
            <a:pPr marL="0" marR="0" lvl="0" indent="0" algn="l" rtl="0">
              <a:spcBef>
                <a:spcPts val="0"/>
              </a:spcBef>
              <a:spcAft>
                <a:spcPts val="0"/>
              </a:spcAft>
              <a:buNone/>
            </a:pPr>
            <a:r>
              <a:rPr lang="es-DO" sz="1800" dirty="0">
                <a:solidFill>
                  <a:srgbClr val="0000FF"/>
                </a:solidFill>
                <a:latin typeface="Consolas"/>
                <a:ea typeface="Consolas"/>
                <a:cs typeface="Consolas"/>
                <a:sym typeface="Consolas"/>
              </a:rPr>
              <a:t>SELECT</a:t>
            </a:r>
            <a:r>
              <a:rPr lang="es-DO" sz="1800" dirty="0">
                <a:solidFill>
                  <a:srgbClr val="000000"/>
                </a:solidFill>
                <a:latin typeface="Consolas"/>
                <a:ea typeface="Consolas"/>
                <a:cs typeface="Consolas"/>
                <a:sym typeface="Consolas"/>
              </a:rPr>
              <a:t> </a:t>
            </a:r>
            <a:r>
              <a:rPr lang="es-DO" sz="1800" dirty="0">
                <a:solidFill>
                  <a:srgbClr val="808080"/>
                </a:solidFill>
                <a:latin typeface="Consolas"/>
                <a:ea typeface="Consolas"/>
                <a:cs typeface="Consolas"/>
                <a:sym typeface="Consolas"/>
              </a:rPr>
              <a:t>*</a:t>
            </a:r>
            <a:r>
              <a:rPr lang="es-DO" sz="1800" dirty="0">
                <a:solidFill>
                  <a:srgbClr val="000000"/>
                </a:solidFill>
                <a:latin typeface="Consolas"/>
                <a:ea typeface="Consolas"/>
                <a:cs typeface="Consolas"/>
                <a:sym typeface="Consolas"/>
              </a:rPr>
              <a:t> </a:t>
            </a:r>
            <a:r>
              <a:rPr lang="es-DO" sz="1800" dirty="0">
                <a:solidFill>
                  <a:srgbClr val="0000FF"/>
                </a:solidFill>
                <a:latin typeface="Consolas"/>
                <a:ea typeface="Consolas"/>
                <a:cs typeface="Consolas"/>
                <a:sym typeface="Consolas"/>
              </a:rPr>
              <a:t>FROM</a:t>
            </a:r>
            <a:r>
              <a:rPr lang="es-DO" sz="1800" dirty="0">
                <a:solidFill>
                  <a:srgbClr val="000000"/>
                </a:solidFill>
                <a:latin typeface="Consolas"/>
                <a:ea typeface="Consolas"/>
                <a:cs typeface="Consolas"/>
                <a:sym typeface="Consolas"/>
              </a:rPr>
              <a:t> GENERO</a:t>
            </a:r>
            <a:endParaRPr sz="1800" dirty="0">
              <a:solidFill>
                <a:schemeClr val="dk1"/>
              </a:solidFill>
              <a:latin typeface="Calibri"/>
              <a:ea typeface="Calibri"/>
              <a:cs typeface="Calibri"/>
              <a:sym typeface="Calibri"/>
            </a:endParaRPr>
          </a:p>
        </p:txBody>
      </p:sp>
      <p:pic>
        <p:nvPicPr>
          <p:cNvPr id="2" name="Imagen 1">
            <a:extLst>
              <a:ext uri="{FF2B5EF4-FFF2-40B4-BE49-F238E27FC236}">
                <a16:creationId xmlns:a16="http://schemas.microsoft.com/office/drawing/2014/main" id="{B269406D-5134-0004-CA3F-75E8C7D33E62}"/>
              </a:ext>
            </a:extLst>
          </p:cNvPr>
          <p:cNvPicPr>
            <a:picLocks noChangeAspect="1"/>
          </p:cNvPicPr>
          <p:nvPr/>
        </p:nvPicPr>
        <p:blipFill>
          <a:blip r:embed="rId3"/>
          <a:stretch>
            <a:fillRect/>
          </a:stretch>
        </p:blipFill>
        <p:spPr>
          <a:xfrm>
            <a:off x="9628922" y="1021370"/>
            <a:ext cx="2097206" cy="2091109"/>
          </a:xfrm>
          <a:prstGeom prst="rect">
            <a:avLst/>
          </a:prstGeom>
        </p:spPr>
      </p:pic>
      <p:pic>
        <p:nvPicPr>
          <p:cNvPr id="3" name="Imagen 2">
            <a:extLst>
              <a:ext uri="{FF2B5EF4-FFF2-40B4-BE49-F238E27FC236}">
                <a16:creationId xmlns:a16="http://schemas.microsoft.com/office/drawing/2014/main" id="{759DEBBB-9E93-05A7-FA79-E3F9A32A2647}"/>
              </a:ext>
            </a:extLst>
          </p:cNvPr>
          <p:cNvPicPr>
            <a:picLocks noChangeAspect="1"/>
          </p:cNvPicPr>
          <p:nvPr/>
        </p:nvPicPr>
        <p:blipFill>
          <a:blip r:embed="rId4"/>
          <a:stretch>
            <a:fillRect/>
          </a:stretch>
        </p:blipFill>
        <p:spPr>
          <a:xfrm>
            <a:off x="10020300" y="3242326"/>
            <a:ext cx="1314449" cy="1314449"/>
          </a:xfrm>
          <a:prstGeom prst="rect">
            <a:avLst/>
          </a:prstGeom>
        </p:spPr>
      </p:pic>
      <p:pic>
        <p:nvPicPr>
          <p:cNvPr id="5" name="Imagen 4">
            <a:extLst>
              <a:ext uri="{FF2B5EF4-FFF2-40B4-BE49-F238E27FC236}">
                <a16:creationId xmlns:a16="http://schemas.microsoft.com/office/drawing/2014/main" id="{153E9299-5742-CF11-6E9C-8B8DF6661BF9}"/>
              </a:ext>
            </a:extLst>
          </p:cNvPr>
          <p:cNvPicPr>
            <a:picLocks noChangeAspect="1"/>
          </p:cNvPicPr>
          <p:nvPr/>
        </p:nvPicPr>
        <p:blipFill>
          <a:blip r:embed="rId5"/>
          <a:stretch>
            <a:fillRect/>
          </a:stretch>
        </p:blipFill>
        <p:spPr>
          <a:xfrm>
            <a:off x="3195019" y="3112479"/>
            <a:ext cx="5801961" cy="3374241"/>
          </a:xfrm>
          <a:prstGeom prst="rect">
            <a:avLst/>
          </a:prstGeom>
        </p:spPr>
      </p:pic>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2"/>
          <p:cNvSpPr/>
          <p:nvPr/>
        </p:nvSpPr>
        <p:spPr>
          <a:xfrm>
            <a:off x="187694" y="177801"/>
            <a:ext cx="11620500" cy="1331903"/>
          </a:xfrm>
          <a:prstGeom prst="rect">
            <a:avLst/>
          </a:prstGeom>
          <a:noFill/>
          <a:ln>
            <a:noFill/>
          </a:ln>
        </p:spPr>
        <p:txBody>
          <a:bodyPr spcFirstLastPara="1" wrap="square" lIns="91425" tIns="45700" rIns="91425" bIns="45700" anchor="t" anchorCtr="0">
            <a:noAutofit/>
          </a:bodyPr>
          <a:lstStyle/>
          <a:p>
            <a:pPr marL="0" marR="0" lvl="0" indent="0" algn="just" rtl="0">
              <a:lnSpc>
                <a:spcPct val="150000"/>
              </a:lnSpc>
              <a:spcBef>
                <a:spcPts val="0"/>
              </a:spcBef>
              <a:spcAft>
                <a:spcPts val="0"/>
              </a:spcAft>
              <a:buNone/>
            </a:pPr>
            <a:r>
              <a:rPr lang="es-DO" sz="1867" dirty="0">
                <a:solidFill>
                  <a:schemeClr val="dk1"/>
                </a:solidFill>
                <a:latin typeface="Times New Roman" panose="02020603050405020304" pitchFamily="18" charset="0"/>
                <a:cs typeface="Times New Roman" panose="02020603050405020304" pitchFamily="18" charset="0"/>
                <a:sym typeface="Arial"/>
              </a:rPr>
              <a:t>Un ejemplo Aplicado a un </a:t>
            </a:r>
            <a:r>
              <a:rPr lang="es-DO" sz="1867" b="1" dirty="0">
                <a:solidFill>
                  <a:schemeClr val="dk1"/>
                </a:solidFill>
                <a:latin typeface="Times New Roman" panose="02020603050405020304" pitchFamily="18" charset="0"/>
                <a:cs typeface="Times New Roman" panose="02020603050405020304" pitchFamily="18" charset="0"/>
                <a:sym typeface="Arial"/>
              </a:rPr>
              <a:t>Diseño de Base de Datos</a:t>
            </a:r>
            <a:r>
              <a:rPr lang="es-DO" sz="1867" dirty="0">
                <a:solidFill>
                  <a:schemeClr val="dk1"/>
                </a:solidFill>
                <a:latin typeface="Times New Roman" panose="02020603050405020304" pitchFamily="18" charset="0"/>
                <a:cs typeface="Times New Roman" panose="02020603050405020304" pitchFamily="18" charset="0"/>
                <a:sym typeface="Arial"/>
              </a:rPr>
              <a:t>, para sistema de </a:t>
            </a:r>
            <a:r>
              <a:rPr lang="es-DO" sz="1867" b="1" dirty="0">
                <a:solidFill>
                  <a:schemeClr val="dk1"/>
                </a:solidFill>
                <a:latin typeface="Times New Roman" panose="02020603050405020304" pitchFamily="18" charset="0"/>
                <a:cs typeface="Times New Roman" panose="02020603050405020304" pitchFamily="18" charset="0"/>
                <a:sym typeface="Arial"/>
              </a:rPr>
              <a:t>Contactos</a:t>
            </a:r>
            <a:r>
              <a:rPr lang="es-DO" sz="1867" dirty="0">
                <a:solidFill>
                  <a:schemeClr val="dk1"/>
                </a:solidFill>
                <a:latin typeface="Times New Roman" panose="02020603050405020304" pitchFamily="18" charset="0"/>
                <a:cs typeface="Times New Roman" panose="02020603050405020304" pitchFamily="18" charset="0"/>
                <a:sym typeface="Arial"/>
              </a:rPr>
              <a:t> da lugar a las </a:t>
            </a:r>
            <a:r>
              <a:rPr lang="es-DO" sz="1867" b="1" dirty="0">
                <a:solidFill>
                  <a:schemeClr val="dk1"/>
                </a:solidFill>
                <a:latin typeface="Times New Roman" panose="02020603050405020304" pitchFamily="18" charset="0"/>
                <a:cs typeface="Times New Roman" panose="02020603050405020304" pitchFamily="18" charset="0"/>
                <a:sym typeface="Arial"/>
              </a:rPr>
              <a:t>tablas</a:t>
            </a:r>
            <a:r>
              <a:rPr lang="es-DO" sz="1867" dirty="0">
                <a:solidFill>
                  <a:schemeClr val="dk1"/>
                </a:solidFill>
                <a:latin typeface="Times New Roman" panose="02020603050405020304" pitchFamily="18" charset="0"/>
                <a:cs typeface="Times New Roman" panose="02020603050405020304" pitchFamily="18" charset="0"/>
                <a:sym typeface="Arial"/>
              </a:rPr>
              <a:t> que pueden verse a continuación en la siguiente figura y que ya están en </a:t>
            </a:r>
            <a:r>
              <a:rPr lang="es-DO" sz="1867" b="1" dirty="0">
                <a:solidFill>
                  <a:schemeClr val="dk1"/>
                </a:solidFill>
                <a:latin typeface="Times New Roman" panose="02020603050405020304" pitchFamily="18" charset="0"/>
                <a:cs typeface="Times New Roman" panose="02020603050405020304" pitchFamily="18" charset="0"/>
                <a:sym typeface="Arial"/>
              </a:rPr>
              <a:t>3FN </a:t>
            </a:r>
            <a:r>
              <a:rPr lang="es-DO" sz="1867" dirty="0">
                <a:solidFill>
                  <a:schemeClr val="dk1"/>
                </a:solidFill>
                <a:latin typeface="Times New Roman" panose="02020603050405020304" pitchFamily="18" charset="0"/>
                <a:cs typeface="Times New Roman" panose="02020603050405020304" pitchFamily="18" charset="0"/>
                <a:sym typeface="Arial"/>
              </a:rPr>
              <a:t>por lo que podemos considerar que es un buen diseño.</a:t>
            </a:r>
            <a:endParaRPr sz="1867" i="1" dirty="0">
              <a:solidFill>
                <a:schemeClr val="dk1"/>
              </a:solidFill>
              <a:latin typeface="Times New Roman" panose="02020603050405020304" pitchFamily="18" charset="0"/>
              <a:cs typeface="Times New Roman" panose="02020603050405020304" pitchFamily="18" charset="0"/>
              <a:sym typeface="Arial"/>
            </a:endParaRPr>
          </a:p>
        </p:txBody>
      </p:sp>
      <p:sp>
        <p:nvSpPr>
          <p:cNvPr id="150" name="Google Shape;150;p22"/>
          <p:cNvSpPr/>
          <p:nvPr/>
        </p:nvSpPr>
        <p:spPr>
          <a:xfrm>
            <a:off x="7924800" y="5054600"/>
            <a:ext cx="1625600" cy="406400"/>
          </a:xfrm>
          <a:prstGeom prst="rect">
            <a:avLst/>
          </a:prstGeom>
          <a:noFill/>
          <a:ln w="12700" cap="flat" cmpd="sng">
            <a:solidFill>
              <a:srgbClr val="FFFF00"/>
            </a:solidFill>
            <a:prstDash val="solid"/>
            <a:miter lim="800000"/>
            <a:headEnd type="none" w="sm" len="sm"/>
            <a:tailEnd type="none" w="sm" len="sm"/>
          </a:ln>
        </p:spPr>
        <p:txBody>
          <a:bodyPr spcFirstLastPara="1" wrap="square" lIns="121900" tIns="60950" rIns="121900" bIns="60950" anchor="ctr" anchorCtr="0">
            <a:noAutofit/>
          </a:bodyPr>
          <a:lstStyle/>
          <a:p>
            <a:pPr marL="0" marR="0" lvl="0" indent="0" algn="ctr" rtl="0">
              <a:spcBef>
                <a:spcPts val="0"/>
              </a:spcBef>
              <a:spcAft>
                <a:spcPts val="0"/>
              </a:spcAft>
              <a:buNone/>
            </a:pPr>
            <a:endParaRPr sz="2400">
              <a:solidFill>
                <a:schemeClr val="lt1"/>
              </a:solidFill>
              <a:latin typeface="Times New Roman" panose="02020603050405020304" pitchFamily="18" charset="0"/>
              <a:ea typeface="Calibri"/>
              <a:cs typeface="Times New Roman" panose="02020603050405020304" pitchFamily="18" charset="0"/>
              <a:sym typeface="Calibri"/>
            </a:endParaRPr>
          </a:p>
        </p:txBody>
      </p:sp>
      <p:sp>
        <p:nvSpPr>
          <p:cNvPr id="151" name="Google Shape;151;p22"/>
          <p:cNvSpPr/>
          <p:nvPr/>
        </p:nvSpPr>
        <p:spPr>
          <a:xfrm>
            <a:off x="7213600" y="2209800"/>
            <a:ext cx="1625600" cy="406400"/>
          </a:xfrm>
          <a:prstGeom prst="rect">
            <a:avLst/>
          </a:prstGeom>
          <a:noFill/>
          <a:ln w="12700" cap="flat" cmpd="sng">
            <a:solidFill>
              <a:srgbClr val="FFFF00"/>
            </a:solidFill>
            <a:prstDash val="solid"/>
            <a:miter lim="800000"/>
            <a:headEnd type="none" w="sm" len="sm"/>
            <a:tailEnd type="none" w="sm" len="sm"/>
          </a:ln>
        </p:spPr>
        <p:txBody>
          <a:bodyPr spcFirstLastPara="1" wrap="square" lIns="121900" tIns="60950" rIns="121900" bIns="60950" anchor="ctr" anchorCtr="0">
            <a:noAutofit/>
          </a:bodyPr>
          <a:lstStyle/>
          <a:p>
            <a:pPr marL="0" marR="0" lvl="0" indent="0" algn="ctr" rtl="0">
              <a:spcBef>
                <a:spcPts val="0"/>
              </a:spcBef>
              <a:spcAft>
                <a:spcPts val="0"/>
              </a:spcAft>
              <a:buNone/>
            </a:pPr>
            <a:endParaRPr sz="2400">
              <a:solidFill>
                <a:schemeClr val="lt1"/>
              </a:solidFill>
              <a:latin typeface="Times New Roman" panose="02020603050405020304" pitchFamily="18" charset="0"/>
              <a:ea typeface="Calibri"/>
              <a:cs typeface="Times New Roman" panose="02020603050405020304" pitchFamily="18" charset="0"/>
              <a:sym typeface="Calibri"/>
            </a:endParaRPr>
          </a:p>
        </p:txBody>
      </p:sp>
      <p:pic>
        <p:nvPicPr>
          <p:cNvPr id="152" name="Google Shape;152;p22"/>
          <p:cNvPicPr preferRelativeResize="0"/>
          <p:nvPr/>
        </p:nvPicPr>
        <p:blipFill rotWithShape="1">
          <a:blip r:embed="rId3">
            <a:alphaModFix/>
          </a:blip>
          <a:srcRect/>
          <a:stretch/>
        </p:blipFill>
        <p:spPr>
          <a:xfrm>
            <a:off x="2080100" y="1712323"/>
            <a:ext cx="8031800" cy="4967876"/>
          </a:xfrm>
          <a:prstGeom prst="rect">
            <a:avLst/>
          </a:prstGeom>
          <a:noFill/>
          <a:ln>
            <a:noFill/>
          </a:ln>
        </p:spPr>
      </p:pic>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pic>
        <p:nvPicPr>
          <p:cNvPr id="157" name="Google Shape;157;p23"/>
          <p:cNvPicPr preferRelativeResize="0"/>
          <p:nvPr/>
        </p:nvPicPr>
        <p:blipFill rotWithShape="1">
          <a:blip r:embed="rId3">
            <a:alphaModFix/>
          </a:blip>
          <a:srcRect/>
          <a:stretch/>
        </p:blipFill>
        <p:spPr>
          <a:xfrm>
            <a:off x="1990725" y="1193741"/>
            <a:ext cx="8210550" cy="4914900"/>
          </a:xfrm>
          <a:prstGeom prst="rect">
            <a:avLst/>
          </a:prstGeom>
          <a:noFill/>
          <a:ln>
            <a:noFill/>
          </a:ln>
        </p:spPr>
      </p:pic>
      <p:sp>
        <p:nvSpPr>
          <p:cNvPr id="158" name="Google Shape;158;p23"/>
          <p:cNvSpPr txBox="1"/>
          <p:nvPr/>
        </p:nvSpPr>
        <p:spPr>
          <a:xfrm>
            <a:off x="632389" y="188007"/>
            <a:ext cx="10622400" cy="6465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DO" sz="1800" dirty="0">
                <a:solidFill>
                  <a:schemeClr val="dk1"/>
                </a:solidFill>
                <a:latin typeface="Times New Roman" panose="02020603050405020304" pitchFamily="18" charset="0"/>
                <a:ea typeface="Calibri"/>
                <a:cs typeface="Times New Roman" panose="02020603050405020304" pitchFamily="18" charset="0"/>
                <a:sym typeface="Calibri"/>
              </a:rPr>
              <a:t>Aquí vamos a nuestra base de datos, le damos a la opción Database Diagrams, y le damos a nuevo, seleccionamos y agregamos todos.</a:t>
            </a:r>
            <a:endParaRPr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descr="https://gemagutsan.files.wordpress.com/2011/03/tabla-reglas-de-normalizacion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5451" y="1816732"/>
            <a:ext cx="10327135" cy="4064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ángulo 1"/>
          <p:cNvSpPr/>
          <p:nvPr/>
        </p:nvSpPr>
        <p:spPr>
          <a:xfrm>
            <a:off x="406399" y="878690"/>
            <a:ext cx="11480800" cy="830997"/>
          </a:xfrm>
          <a:prstGeom prst="rect">
            <a:avLst/>
          </a:prstGeom>
        </p:spPr>
        <p:txBody>
          <a:bodyPr wrap="square">
            <a:spAutoFit/>
          </a:bodyPr>
          <a:lstStyle/>
          <a:p>
            <a:pPr algn="ctr"/>
            <a:r>
              <a:rPr lang="es-DO" sz="2400" dirty="0">
                <a:latin typeface="Times New Roman" panose="02020603050405020304" pitchFamily="18" charset="0"/>
                <a:cs typeface="Times New Roman" panose="02020603050405020304" pitchFamily="18" charset="0"/>
              </a:rPr>
              <a:t>El proceso de normalización de bases de datos consiste en designar y aplicar una serie de reglas a las relaciones obtenidas tras el modelo entidad-relación.</a:t>
            </a:r>
          </a:p>
        </p:txBody>
      </p:sp>
      <p:sp>
        <p:nvSpPr>
          <p:cNvPr id="3" name="Rectángulo 2"/>
          <p:cNvSpPr/>
          <p:nvPr/>
        </p:nvSpPr>
        <p:spPr>
          <a:xfrm>
            <a:off x="3287898" y="279400"/>
            <a:ext cx="4977645" cy="502766"/>
          </a:xfrm>
          <a:prstGeom prst="rect">
            <a:avLst/>
          </a:prstGeom>
        </p:spPr>
        <p:txBody>
          <a:bodyPr wrap="none">
            <a:spAutoFit/>
          </a:bodyPr>
          <a:lstStyle/>
          <a:p>
            <a:r>
              <a:rPr lang="es-DO" sz="2667" b="1" dirty="0">
                <a:solidFill>
                  <a:srgbClr val="002060"/>
                </a:solidFill>
                <a:latin typeface="Times New Roman" panose="02020603050405020304" pitchFamily="18" charset="0"/>
                <a:cs typeface="Times New Roman" panose="02020603050405020304" pitchFamily="18" charset="0"/>
              </a:rPr>
              <a:t>Normalización de Bases de Datos</a:t>
            </a:r>
          </a:p>
        </p:txBody>
      </p:sp>
      <p:sp>
        <p:nvSpPr>
          <p:cNvPr id="5" name="Rectángulo 4"/>
          <p:cNvSpPr/>
          <p:nvPr/>
        </p:nvSpPr>
        <p:spPr>
          <a:xfrm>
            <a:off x="508001" y="6172201"/>
            <a:ext cx="11379199" cy="420564"/>
          </a:xfrm>
          <a:prstGeom prst="rect">
            <a:avLst/>
          </a:prstGeom>
          <a:solidFill>
            <a:schemeClr val="tx1"/>
          </a:solidFill>
          <a:ln>
            <a:solidFill>
              <a:srgbClr val="FF0000"/>
            </a:solidFill>
          </a:ln>
          <a:effectLst>
            <a:glow rad="101600">
              <a:schemeClr val="accent2">
                <a:satMod val="175000"/>
                <a:alpha val="40000"/>
              </a:schemeClr>
            </a:glow>
          </a:effectLst>
        </p:spPr>
        <p:txBody>
          <a:bodyPr wrap="square">
            <a:spAutoFit/>
          </a:bodyPr>
          <a:lstStyle/>
          <a:p>
            <a:pPr algn="ctr"/>
            <a:r>
              <a:rPr lang="es-DO" sz="2133" b="1" dirty="0">
                <a:solidFill>
                  <a:schemeClr val="bg1"/>
                </a:solidFill>
                <a:latin typeface="Times New Roman" panose="02020603050405020304" pitchFamily="18" charset="0"/>
                <a:cs typeface="Times New Roman" panose="02020603050405020304" pitchFamily="18" charset="0"/>
              </a:rPr>
              <a:t>Existen Otras, como 4FN, 4FN, Y 5FN,  pero con estas estamos </a:t>
            </a:r>
            <a:r>
              <a:rPr lang="en-US" sz="2133" b="1" dirty="0">
                <a:solidFill>
                  <a:schemeClr val="bg1"/>
                </a:solidFill>
                <a:latin typeface="Times New Roman" panose="02020603050405020304" pitchFamily="18" charset="0"/>
                <a:cs typeface="Times New Roman" panose="02020603050405020304" pitchFamily="18" charset="0"/>
              </a:rPr>
              <a:t>Bien para los ejemplo</a:t>
            </a:r>
            <a:endParaRPr lang="es-DO" sz="2133" b="1"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5486368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pic>
        <p:nvPicPr>
          <p:cNvPr id="163" name="Google Shape;163;p24"/>
          <p:cNvPicPr preferRelativeResize="0"/>
          <p:nvPr/>
        </p:nvPicPr>
        <p:blipFill rotWithShape="1">
          <a:blip r:embed="rId3">
            <a:alphaModFix/>
          </a:blip>
          <a:srcRect/>
          <a:stretch/>
        </p:blipFill>
        <p:spPr>
          <a:xfrm>
            <a:off x="1009650" y="919796"/>
            <a:ext cx="10172700" cy="4819650"/>
          </a:xfrm>
          <a:prstGeom prst="rect">
            <a:avLst/>
          </a:prstGeom>
          <a:noFill/>
          <a:ln>
            <a:noFill/>
          </a:ln>
        </p:spPr>
      </p:pic>
      <p:sp>
        <p:nvSpPr>
          <p:cNvPr id="164" name="Google Shape;164;p24"/>
          <p:cNvSpPr txBox="1"/>
          <p:nvPr/>
        </p:nvSpPr>
        <p:spPr>
          <a:xfrm>
            <a:off x="846034" y="273465"/>
            <a:ext cx="10631100" cy="6465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DO" sz="1800" dirty="0">
                <a:solidFill>
                  <a:schemeClr val="dk1"/>
                </a:solidFill>
                <a:latin typeface="Times New Roman" panose="02020603050405020304" pitchFamily="18" charset="0"/>
                <a:ea typeface="Calibri"/>
                <a:cs typeface="Times New Roman" panose="02020603050405020304" pitchFamily="18" charset="0"/>
                <a:sym typeface="Calibri"/>
              </a:rPr>
              <a:t>Ahora podemos ver el siguiente diagrama que nos muestra la relación que hemos creado con la tabla contactos y las otras dos que son genero y categoría de contactos.</a:t>
            </a:r>
            <a:endParaRPr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pic>
        <p:nvPicPr>
          <p:cNvPr id="169" name="Google Shape;169;p25"/>
          <p:cNvPicPr preferRelativeResize="0"/>
          <p:nvPr/>
        </p:nvPicPr>
        <p:blipFill rotWithShape="1">
          <a:blip r:embed="rId3">
            <a:alphaModFix/>
          </a:blip>
          <a:srcRect/>
          <a:stretch/>
        </p:blipFill>
        <p:spPr>
          <a:xfrm>
            <a:off x="233918" y="2052250"/>
            <a:ext cx="6525827" cy="3351465"/>
          </a:xfrm>
          <a:prstGeom prst="rect">
            <a:avLst/>
          </a:prstGeom>
          <a:noFill/>
          <a:ln>
            <a:noFill/>
          </a:ln>
        </p:spPr>
      </p:pic>
      <p:sp>
        <p:nvSpPr>
          <p:cNvPr id="170" name="Google Shape;170;p25"/>
          <p:cNvSpPr txBox="1"/>
          <p:nvPr/>
        </p:nvSpPr>
        <p:spPr>
          <a:xfrm>
            <a:off x="233918" y="261920"/>
            <a:ext cx="11263357" cy="120032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DO" sz="1800" b="1" dirty="0">
                <a:solidFill>
                  <a:schemeClr val="dk1"/>
                </a:solidFill>
                <a:highlight>
                  <a:srgbClr val="00FFFF"/>
                </a:highlight>
                <a:latin typeface="Consolas" panose="020B0609020204030204" pitchFamily="49" charset="0"/>
                <a:ea typeface="Calibri"/>
                <a:cs typeface="Times New Roman" panose="02020603050405020304" pitchFamily="18" charset="0"/>
                <a:sym typeface="Calibri"/>
              </a:rPr>
              <a:t>Gracias a esto que hemos escrito, en nuestro caso:</a:t>
            </a:r>
            <a:endParaRPr b="1" dirty="0">
              <a:highlight>
                <a:srgbClr val="00FFFF"/>
              </a:highlight>
              <a:latin typeface="Consolas" panose="020B0609020204030204" pitchFamily="49" charset="0"/>
              <a:cs typeface="Times New Roman" panose="02020603050405020304" pitchFamily="18" charset="0"/>
            </a:endParaRPr>
          </a:p>
          <a:p>
            <a:pPr marL="0" marR="0" lvl="0" indent="0" algn="l" rtl="0">
              <a:spcBef>
                <a:spcPts val="0"/>
              </a:spcBef>
              <a:spcAft>
                <a:spcPts val="0"/>
              </a:spcAft>
              <a:buNone/>
            </a:pPr>
            <a:endParaRPr sz="1800" dirty="0">
              <a:solidFill>
                <a:schemeClr val="dk1"/>
              </a:solidFill>
              <a:highlight>
                <a:srgbClr val="00FFFF"/>
              </a:highlight>
              <a:latin typeface="Consolas" panose="020B0609020204030204" pitchFamily="49" charset="0"/>
              <a:ea typeface="Calibri"/>
              <a:cs typeface="Calibri"/>
              <a:sym typeface="Calibri"/>
            </a:endParaRPr>
          </a:p>
          <a:p>
            <a:pPr marL="0" marR="0" lvl="0" indent="0" algn="l" rtl="0">
              <a:spcBef>
                <a:spcPts val="0"/>
              </a:spcBef>
              <a:spcAft>
                <a:spcPts val="0"/>
              </a:spcAft>
              <a:buNone/>
            </a:pPr>
            <a:r>
              <a:rPr lang="es-DO" sz="1800" dirty="0">
                <a:solidFill>
                  <a:srgbClr val="0000FF"/>
                </a:solidFill>
                <a:highlight>
                  <a:srgbClr val="00FFFF"/>
                </a:highlight>
                <a:latin typeface="Consolas" panose="020B0609020204030204" pitchFamily="49" charset="0"/>
                <a:ea typeface="Consolas"/>
                <a:cs typeface="Consolas"/>
                <a:sym typeface="Consolas"/>
              </a:rPr>
              <a:t>FOREIGN</a:t>
            </a:r>
            <a:r>
              <a:rPr lang="es-DO" sz="1800" dirty="0">
                <a:solidFill>
                  <a:srgbClr val="000000"/>
                </a:solidFill>
                <a:highlight>
                  <a:srgbClr val="00FFFF"/>
                </a:highlight>
                <a:latin typeface="Consolas" panose="020B0609020204030204" pitchFamily="49" charset="0"/>
                <a:ea typeface="Consolas"/>
                <a:cs typeface="Consolas"/>
                <a:sym typeface="Consolas"/>
              </a:rPr>
              <a:t> </a:t>
            </a:r>
            <a:r>
              <a:rPr lang="es-DO" sz="1800" dirty="0">
                <a:solidFill>
                  <a:srgbClr val="0000FF"/>
                </a:solidFill>
                <a:highlight>
                  <a:srgbClr val="00FFFF"/>
                </a:highlight>
                <a:latin typeface="Consolas" panose="020B0609020204030204" pitchFamily="49" charset="0"/>
                <a:ea typeface="Consolas"/>
                <a:cs typeface="Consolas"/>
                <a:sym typeface="Consolas"/>
              </a:rPr>
              <a:t>KEY </a:t>
            </a:r>
            <a:r>
              <a:rPr lang="es-DO" sz="1800" dirty="0">
                <a:solidFill>
                  <a:srgbClr val="808080"/>
                </a:solidFill>
                <a:highlight>
                  <a:srgbClr val="00FFFF"/>
                </a:highlight>
                <a:latin typeface="Consolas" panose="020B0609020204030204" pitchFamily="49" charset="0"/>
                <a:ea typeface="Consolas"/>
                <a:cs typeface="Consolas"/>
                <a:sym typeface="Consolas"/>
              </a:rPr>
              <a:t>(</a:t>
            </a:r>
            <a:r>
              <a:rPr lang="es-DO" sz="1800" dirty="0">
                <a:solidFill>
                  <a:srgbClr val="000000"/>
                </a:solidFill>
                <a:highlight>
                  <a:srgbClr val="00FFFF"/>
                </a:highlight>
                <a:latin typeface="Consolas" panose="020B0609020204030204" pitchFamily="49" charset="0"/>
                <a:ea typeface="Consolas"/>
                <a:cs typeface="Consolas"/>
                <a:sym typeface="Consolas"/>
              </a:rPr>
              <a:t>id_categoria</a:t>
            </a:r>
            <a:r>
              <a:rPr lang="es-DO" sz="1800" dirty="0">
                <a:solidFill>
                  <a:srgbClr val="808080"/>
                </a:solidFill>
                <a:highlight>
                  <a:srgbClr val="00FFFF"/>
                </a:highlight>
                <a:latin typeface="Consolas" panose="020B0609020204030204" pitchFamily="49" charset="0"/>
                <a:ea typeface="Consolas"/>
                <a:cs typeface="Consolas"/>
                <a:sym typeface="Consolas"/>
              </a:rPr>
              <a:t>)</a:t>
            </a:r>
            <a:r>
              <a:rPr lang="es-DO" sz="1800" dirty="0">
                <a:solidFill>
                  <a:srgbClr val="000000"/>
                </a:solidFill>
                <a:highlight>
                  <a:srgbClr val="00FFFF"/>
                </a:highlight>
                <a:latin typeface="Consolas" panose="020B0609020204030204" pitchFamily="49" charset="0"/>
                <a:ea typeface="Consolas"/>
                <a:cs typeface="Consolas"/>
                <a:sym typeface="Consolas"/>
              </a:rPr>
              <a:t> </a:t>
            </a:r>
            <a:r>
              <a:rPr lang="es-DO" sz="1800" dirty="0">
                <a:solidFill>
                  <a:srgbClr val="0000FF"/>
                </a:solidFill>
                <a:highlight>
                  <a:srgbClr val="00FFFF"/>
                </a:highlight>
                <a:latin typeface="Consolas" panose="020B0609020204030204" pitchFamily="49" charset="0"/>
                <a:ea typeface="Consolas"/>
                <a:cs typeface="Consolas"/>
                <a:sym typeface="Consolas"/>
              </a:rPr>
              <a:t>REFERENCES</a:t>
            </a:r>
            <a:r>
              <a:rPr lang="es-DO" sz="1800" dirty="0">
                <a:solidFill>
                  <a:srgbClr val="000000"/>
                </a:solidFill>
                <a:highlight>
                  <a:srgbClr val="00FFFF"/>
                </a:highlight>
                <a:latin typeface="Consolas" panose="020B0609020204030204" pitchFamily="49" charset="0"/>
                <a:ea typeface="Consolas"/>
                <a:cs typeface="Consolas"/>
                <a:sym typeface="Consolas"/>
              </a:rPr>
              <a:t> CATEGORIA_CONTACTOS</a:t>
            </a:r>
            <a:r>
              <a:rPr lang="es-DO" sz="1800" dirty="0">
                <a:solidFill>
                  <a:srgbClr val="0000FF"/>
                </a:solidFill>
                <a:highlight>
                  <a:srgbClr val="00FFFF"/>
                </a:highlight>
                <a:latin typeface="Consolas" panose="020B0609020204030204" pitchFamily="49" charset="0"/>
                <a:ea typeface="Consolas"/>
                <a:cs typeface="Consolas"/>
                <a:sym typeface="Consolas"/>
              </a:rPr>
              <a:t> </a:t>
            </a:r>
            <a:r>
              <a:rPr lang="es-DO" sz="1800" dirty="0">
                <a:solidFill>
                  <a:srgbClr val="808080"/>
                </a:solidFill>
                <a:highlight>
                  <a:srgbClr val="00FFFF"/>
                </a:highlight>
                <a:latin typeface="Consolas" panose="020B0609020204030204" pitchFamily="49" charset="0"/>
                <a:ea typeface="Consolas"/>
                <a:cs typeface="Consolas"/>
                <a:sym typeface="Consolas"/>
              </a:rPr>
              <a:t>(</a:t>
            </a:r>
            <a:r>
              <a:rPr lang="es-DO" sz="1800" dirty="0">
                <a:solidFill>
                  <a:srgbClr val="000000"/>
                </a:solidFill>
                <a:highlight>
                  <a:srgbClr val="00FFFF"/>
                </a:highlight>
                <a:latin typeface="Consolas" panose="020B0609020204030204" pitchFamily="49" charset="0"/>
                <a:ea typeface="Consolas"/>
                <a:cs typeface="Consolas"/>
                <a:sym typeface="Consolas"/>
              </a:rPr>
              <a:t>id_categoria</a:t>
            </a:r>
            <a:r>
              <a:rPr lang="es-DO" sz="1800" dirty="0">
                <a:solidFill>
                  <a:srgbClr val="808080"/>
                </a:solidFill>
                <a:highlight>
                  <a:srgbClr val="00FFFF"/>
                </a:highlight>
                <a:latin typeface="Consolas" panose="020B0609020204030204" pitchFamily="49" charset="0"/>
                <a:ea typeface="Consolas"/>
                <a:cs typeface="Consolas"/>
                <a:sym typeface="Consolas"/>
              </a:rPr>
              <a:t>),</a:t>
            </a:r>
            <a:endParaRPr dirty="0">
              <a:highlight>
                <a:srgbClr val="00FFFF"/>
              </a:highlight>
              <a:latin typeface="Consolas" panose="020B0609020204030204" pitchFamily="49" charset="0"/>
            </a:endParaRPr>
          </a:p>
          <a:p>
            <a:pPr marL="0" marR="0" lvl="0" indent="0" algn="l" rtl="0">
              <a:spcBef>
                <a:spcPts val="0"/>
              </a:spcBef>
              <a:spcAft>
                <a:spcPts val="0"/>
              </a:spcAft>
              <a:buNone/>
            </a:pPr>
            <a:r>
              <a:rPr lang="es-DO" sz="1800" dirty="0">
                <a:solidFill>
                  <a:srgbClr val="0000FF"/>
                </a:solidFill>
                <a:highlight>
                  <a:srgbClr val="00FFFF"/>
                </a:highlight>
                <a:latin typeface="Consolas" panose="020B0609020204030204" pitchFamily="49" charset="0"/>
                <a:ea typeface="Consolas"/>
                <a:cs typeface="Consolas"/>
                <a:sym typeface="Consolas"/>
              </a:rPr>
              <a:t>FOREIGN</a:t>
            </a:r>
            <a:r>
              <a:rPr lang="es-DO" sz="1800" dirty="0">
                <a:solidFill>
                  <a:srgbClr val="000000"/>
                </a:solidFill>
                <a:highlight>
                  <a:srgbClr val="00FFFF"/>
                </a:highlight>
                <a:latin typeface="Consolas" panose="020B0609020204030204" pitchFamily="49" charset="0"/>
                <a:ea typeface="Consolas"/>
                <a:cs typeface="Consolas"/>
                <a:sym typeface="Consolas"/>
              </a:rPr>
              <a:t> </a:t>
            </a:r>
            <a:r>
              <a:rPr lang="es-DO" sz="1800" dirty="0">
                <a:solidFill>
                  <a:srgbClr val="0000FF"/>
                </a:solidFill>
                <a:highlight>
                  <a:srgbClr val="00FFFF"/>
                </a:highlight>
                <a:latin typeface="Consolas" panose="020B0609020204030204" pitchFamily="49" charset="0"/>
                <a:ea typeface="Consolas"/>
                <a:cs typeface="Consolas"/>
                <a:sym typeface="Consolas"/>
              </a:rPr>
              <a:t>KEY </a:t>
            </a:r>
            <a:r>
              <a:rPr lang="es-DO" sz="1800" dirty="0">
                <a:solidFill>
                  <a:srgbClr val="808080"/>
                </a:solidFill>
                <a:highlight>
                  <a:srgbClr val="00FFFF"/>
                </a:highlight>
                <a:latin typeface="Consolas" panose="020B0609020204030204" pitchFamily="49" charset="0"/>
                <a:ea typeface="Consolas"/>
                <a:cs typeface="Consolas"/>
                <a:sym typeface="Consolas"/>
              </a:rPr>
              <a:t>(</a:t>
            </a:r>
            <a:r>
              <a:rPr lang="es-DO" sz="1800" dirty="0">
                <a:solidFill>
                  <a:srgbClr val="000000"/>
                </a:solidFill>
                <a:highlight>
                  <a:srgbClr val="00FFFF"/>
                </a:highlight>
                <a:latin typeface="Consolas" panose="020B0609020204030204" pitchFamily="49" charset="0"/>
                <a:ea typeface="Consolas"/>
                <a:cs typeface="Consolas"/>
                <a:sym typeface="Consolas"/>
              </a:rPr>
              <a:t>id_genero</a:t>
            </a:r>
            <a:r>
              <a:rPr lang="es-DO" sz="1800" dirty="0">
                <a:solidFill>
                  <a:srgbClr val="808080"/>
                </a:solidFill>
                <a:highlight>
                  <a:srgbClr val="00FFFF"/>
                </a:highlight>
                <a:latin typeface="Consolas" panose="020B0609020204030204" pitchFamily="49" charset="0"/>
                <a:ea typeface="Consolas"/>
                <a:cs typeface="Consolas"/>
                <a:sym typeface="Consolas"/>
              </a:rPr>
              <a:t>)</a:t>
            </a:r>
            <a:r>
              <a:rPr lang="es-DO" sz="1800" dirty="0">
                <a:solidFill>
                  <a:srgbClr val="000000"/>
                </a:solidFill>
                <a:highlight>
                  <a:srgbClr val="00FFFF"/>
                </a:highlight>
                <a:latin typeface="Consolas" panose="020B0609020204030204" pitchFamily="49" charset="0"/>
                <a:ea typeface="Consolas"/>
                <a:cs typeface="Consolas"/>
                <a:sym typeface="Consolas"/>
              </a:rPr>
              <a:t> </a:t>
            </a:r>
            <a:r>
              <a:rPr lang="es-DO" sz="1800" dirty="0">
                <a:solidFill>
                  <a:srgbClr val="0000FF"/>
                </a:solidFill>
                <a:highlight>
                  <a:srgbClr val="00FFFF"/>
                </a:highlight>
                <a:latin typeface="Consolas" panose="020B0609020204030204" pitchFamily="49" charset="0"/>
                <a:ea typeface="Consolas"/>
                <a:cs typeface="Consolas"/>
                <a:sym typeface="Consolas"/>
              </a:rPr>
              <a:t>REFERENCES</a:t>
            </a:r>
            <a:r>
              <a:rPr lang="es-DO" sz="1800" dirty="0">
                <a:solidFill>
                  <a:srgbClr val="000000"/>
                </a:solidFill>
                <a:highlight>
                  <a:srgbClr val="00FFFF"/>
                </a:highlight>
                <a:latin typeface="Consolas" panose="020B0609020204030204" pitchFamily="49" charset="0"/>
                <a:ea typeface="Consolas"/>
                <a:cs typeface="Consolas"/>
                <a:sym typeface="Consolas"/>
              </a:rPr>
              <a:t> genero</a:t>
            </a:r>
            <a:r>
              <a:rPr lang="es-DO" sz="1800" dirty="0">
                <a:solidFill>
                  <a:srgbClr val="0000FF"/>
                </a:solidFill>
                <a:highlight>
                  <a:srgbClr val="00FFFF"/>
                </a:highlight>
                <a:latin typeface="Consolas" panose="020B0609020204030204" pitchFamily="49" charset="0"/>
                <a:ea typeface="Consolas"/>
                <a:cs typeface="Consolas"/>
                <a:sym typeface="Consolas"/>
              </a:rPr>
              <a:t> </a:t>
            </a:r>
            <a:r>
              <a:rPr lang="es-DO" sz="1800" dirty="0">
                <a:solidFill>
                  <a:srgbClr val="808080"/>
                </a:solidFill>
                <a:highlight>
                  <a:srgbClr val="00FFFF"/>
                </a:highlight>
                <a:latin typeface="Consolas" panose="020B0609020204030204" pitchFamily="49" charset="0"/>
                <a:ea typeface="Consolas"/>
                <a:cs typeface="Consolas"/>
                <a:sym typeface="Consolas"/>
              </a:rPr>
              <a:t>(</a:t>
            </a:r>
            <a:r>
              <a:rPr lang="es-DO" sz="1800" dirty="0">
                <a:solidFill>
                  <a:srgbClr val="000000"/>
                </a:solidFill>
                <a:highlight>
                  <a:srgbClr val="00FFFF"/>
                </a:highlight>
                <a:latin typeface="Consolas" panose="020B0609020204030204" pitchFamily="49" charset="0"/>
                <a:ea typeface="Consolas"/>
                <a:cs typeface="Consolas"/>
                <a:sym typeface="Consolas"/>
              </a:rPr>
              <a:t>id_genero</a:t>
            </a:r>
            <a:r>
              <a:rPr lang="es-DO" sz="1800" dirty="0">
                <a:solidFill>
                  <a:srgbClr val="808080"/>
                </a:solidFill>
                <a:highlight>
                  <a:srgbClr val="00FFFF"/>
                </a:highlight>
                <a:latin typeface="Consolas" panose="020B0609020204030204" pitchFamily="49" charset="0"/>
                <a:ea typeface="Consolas"/>
                <a:cs typeface="Consolas"/>
                <a:sym typeface="Consolas"/>
              </a:rPr>
              <a:t>),</a:t>
            </a:r>
            <a:endParaRPr sz="1800" dirty="0">
              <a:solidFill>
                <a:schemeClr val="dk1"/>
              </a:solidFill>
              <a:highlight>
                <a:srgbClr val="00FFFF"/>
              </a:highlight>
              <a:latin typeface="Consolas" panose="020B0609020204030204" pitchFamily="49" charset="0"/>
              <a:ea typeface="Calibri"/>
              <a:cs typeface="Calibri"/>
              <a:sym typeface="Calibri"/>
            </a:endParaRPr>
          </a:p>
        </p:txBody>
      </p:sp>
      <p:sp>
        <p:nvSpPr>
          <p:cNvPr id="5" name="CuadroTexto 4">
            <a:extLst>
              <a:ext uri="{FF2B5EF4-FFF2-40B4-BE49-F238E27FC236}">
                <a16:creationId xmlns:a16="http://schemas.microsoft.com/office/drawing/2014/main" id="{584005A7-4E15-DE58-6633-9C221B7B1FF9}"/>
              </a:ext>
            </a:extLst>
          </p:cNvPr>
          <p:cNvSpPr txBox="1"/>
          <p:nvPr/>
        </p:nvSpPr>
        <p:spPr>
          <a:xfrm>
            <a:off x="7169285" y="1681121"/>
            <a:ext cx="4698459" cy="4524315"/>
          </a:xfrm>
          <a:prstGeom prst="rect">
            <a:avLst/>
          </a:prstGeom>
          <a:noFill/>
        </p:spPr>
        <p:txBody>
          <a:bodyPr wrap="square">
            <a:spAutoFit/>
          </a:bodyPr>
          <a:lstStyle/>
          <a:p>
            <a:pPr algn="just"/>
            <a:r>
              <a:rPr lang="es-ES" sz="1800" dirty="0"/>
              <a:t>Sirven para establecer relaciones entre tablas en una base de datos relacional. En este caso específico, la primera línea establece una relación entre la columna "id_categoria" de la tabla actual y la columna "id_categoria" de la tabla "CATEGORIA_CONTACTOS". La segunda línea establece una relación similar entre la columna "id_genero" de la tabla actual y la columna "id_genero" de la tabla "genero". Estas relaciones garantizan la integridad referencial, lo que significa que cada valor en las columnas referenciadas debe existir en la tabla a la que se hace referencia, lo que ayuda a mantener la consistencia de los datos en la base de datos.</a:t>
            </a:r>
            <a:endParaRPr lang="en-US" sz="1800" dirty="0"/>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26"/>
          <p:cNvSpPr txBox="1"/>
          <p:nvPr/>
        </p:nvSpPr>
        <p:spPr>
          <a:xfrm>
            <a:off x="215937" y="929532"/>
            <a:ext cx="11760125" cy="477049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DO" sz="1200" b="1" dirty="0">
                <a:solidFill>
                  <a:srgbClr val="008000"/>
                </a:solidFill>
                <a:latin typeface="Consolas"/>
                <a:ea typeface="Consolas"/>
                <a:cs typeface="Consolas"/>
                <a:sym typeface="Consolas"/>
              </a:rPr>
              <a:t>--HACEMOS INSERCIÓN DE LOS DATOS EN LA TABLA CONTACTOS:</a:t>
            </a:r>
            <a:endParaRPr lang="es-DO" sz="1200" b="1" dirty="0">
              <a:solidFill>
                <a:srgbClr val="000000"/>
              </a:solidFill>
              <a:latin typeface="Consolas"/>
              <a:ea typeface="Consolas"/>
              <a:cs typeface="Consolas"/>
              <a:sym typeface="Consolas"/>
            </a:endParaRPr>
          </a:p>
          <a:p>
            <a:pPr marL="0" marR="0" lvl="0" indent="0" algn="l" rtl="0">
              <a:spcBef>
                <a:spcPts val="0"/>
              </a:spcBef>
              <a:spcAft>
                <a:spcPts val="0"/>
              </a:spcAft>
              <a:buNone/>
            </a:pPr>
            <a:endParaRPr lang="es-DO" sz="900" dirty="0">
              <a:solidFill>
                <a:srgbClr val="000000"/>
              </a:solidFill>
              <a:latin typeface="Consolas"/>
              <a:ea typeface="Consolas"/>
              <a:cs typeface="Consolas"/>
              <a:sym typeface="Consolas"/>
            </a:endParaRPr>
          </a:p>
          <a:p>
            <a:r>
              <a:rPr lang="en-US" sz="1100" dirty="0">
                <a:solidFill>
                  <a:srgbClr val="0000FF"/>
                </a:solidFill>
                <a:latin typeface="Consolas" panose="020B0609020204030204" pitchFamily="49" charset="0"/>
              </a:rPr>
              <a:t>INSERT</a:t>
            </a:r>
            <a:r>
              <a:rPr lang="en-US" sz="1100" dirty="0">
                <a:solidFill>
                  <a:srgbClr val="000000"/>
                </a:solidFill>
                <a:latin typeface="Consolas" panose="020B0609020204030204" pitchFamily="49" charset="0"/>
              </a:rPr>
              <a:t> </a:t>
            </a:r>
            <a:r>
              <a:rPr lang="en-US" sz="1100" dirty="0">
                <a:solidFill>
                  <a:srgbClr val="0000FF"/>
                </a:solidFill>
                <a:latin typeface="Consolas" panose="020B0609020204030204" pitchFamily="49" charset="0"/>
              </a:rPr>
              <a:t>INTO</a:t>
            </a:r>
            <a:r>
              <a:rPr lang="en-US" sz="1100" dirty="0">
                <a:solidFill>
                  <a:srgbClr val="000000"/>
                </a:solidFill>
                <a:latin typeface="Consolas" panose="020B0609020204030204" pitchFamily="49" charset="0"/>
              </a:rPr>
              <a:t> CONTACTOS</a:t>
            </a:r>
            <a:r>
              <a:rPr lang="en-US" sz="1100" dirty="0">
                <a:solidFill>
                  <a:srgbClr val="808080"/>
                </a:solidFill>
                <a:latin typeface="Consolas" panose="020B0609020204030204" pitchFamily="49" charset="0"/>
              </a:rPr>
              <a:t>(</a:t>
            </a:r>
            <a:r>
              <a:rPr lang="en-US" sz="1100" dirty="0">
                <a:solidFill>
                  <a:srgbClr val="000000"/>
                </a:solidFill>
                <a:latin typeface="Consolas" panose="020B0609020204030204" pitchFamily="49" charset="0"/>
              </a:rPr>
              <a:t>nombre_contacto</a:t>
            </a:r>
            <a:r>
              <a:rPr lang="en-US" sz="1100" dirty="0">
                <a:solidFill>
                  <a:srgbClr val="808080"/>
                </a:solidFill>
                <a:latin typeface="Consolas" panose="020B0609020204030204" pitchFamily="49" charset="0"/>
              </a:rPr>
              <a:t>,</a:t>
            </a:r>
            <a:r>
              <a:rPr lang="en-US" sz="1100" dirty="0">
                <a:solidFill>
                  <a:srgbClr val="000000"/>
                </a:solidFill>
                <a:latin typeface="Consolas" panose="020B0609020204030204" pitchFamily="49" charset="0"/>
              </a:rPr>
              <a:t> apellido_contacto</a:t>
            </a:r>
            <a:r>
              <a:rPr lang="en-US" sz="1100" dirty="0">
                <a:solidFill>
                  <a:srgbClr val="808080"/>
                </a:solidFill>
                <a:latin typeface="Consolas" panose="020B0609020204030204" pitchFamily="49" charset="0"/>
              </a:rPr>
              <a:t>,</a:t>
            </a:r>
            <a:r>
              <a:rPr lang="en-US" sz="1100" dirty="0">
                <a:solidFill>
                  <a:srgbClr val="000000"/>
                </a:solidFill>
                <a:latin typeface="Consolas" panose="020B0609020204030204" pitchFamily="49" charset="0"/>
              </a:rPr>
              <a:t> fecha_nacimiento</a:t>
            </a:r>
            <a:r>
              <a:rPr lang="en-US" sz="1100" dirty="0">
                <a:solidFill>
                  <a:srgbClr val="808080"/>
                </a:solidFill>
                <a:latin typeface="Consolas" panose="020B0609020204030204" pitchFamily="49" charset="0"/>
              </a:rPr>
              <a:t>,</a:t>
            </a:r>
            <a:r>
              <a:rPr lang="en-US" sz="1100" dirty="0">
                <a:solidFill>
                  <a:srgbClr val="000000"/>
                </a:solidFill>
                <a:latin typeface="Consolas" panose="020B0609020204030204" pitchFamily="49" charset="0"/>
              </a:rPr>
              <a:t> id_genero</a:t>
            </a:r>
            <a:r>
              <a:rPr lang="en-US" sz="1100" dirty="0">
                <a:solidFill>
                  <a:srgbClr val="808080"/>
                </a:solidFill>
                <a:latin typeface="Consolas" panose="020B0609020204030204" pitchFamily="49" charset="0"/>
              </a:rPr>
              <a:t>,</a:t>
            </a:r>
            <a:r>
              <a:rPr lang="en-US" sz="1100" dirty="0">
                <a:solidFill>
                  <a:srgbClr val="000000"/>
                </a:solidFill>
                <a:latin typeface="Consolas" panose="020B0609020204030204" pitchFamily="49" charset="0"/>
              </a:rPr>
              <a:t> telefono</a:t>
            </a:r>
            <a:r>
              <a:rPr lang="en-US" sz="1100" dirty="0">
                <a:solidFill>
                  <a:srgbClr val="808080"/>
                </a:solidFill>
                <a:latin typeface="Consolas" panose="020B0609020204030204" pitchFamily="49" charset="0"/>
              </a:rPr>
              <a:t>,</a:t>
            </a:r>
            <a:r>
              <a:rPr lang="en-US" sz="1100" dirty="0">
                <a:solidFill>
                  <a:srgbClr val="000000"/>
                </a:solidFill>
                <a:latin typeface="Consolas" panose="020B0609020204030204" pitchFamily="49" charset="0"/>
              </a:rPr>
              <a:t> email</a:t>
            </a:r>
            <a:r>
              <a:rPr lang="en-US" sz="1100" dirty="0">
                <a:solidFill>
                  <a:srgbClr val="808080"/>
                </a:solidFill>
                <a:latin typeface="Consolas" panose="020B0609020204030204" pitchFamily="49" charset="0"/>
              </a:rPr>
              <a:t>,</a:t>
            </a:r>
            <a:r>
              <a:rPr lang="en-US" sz="1100" dirty="0">
                <a:solidFill>
                  <a:srgbClr val="000000"/>
                </a:solidFill>
                <a:latin typeface="Consolas" panose="020B0609020204030204" pitchFamily="49" charset="0"/>
              </a:rPr>
              <a:t> direccion</a:t>
            </a:r>
            <a:r>
              <a:rPr lang="en-US" sz="1100" dirty="0">
                <a:solidFill>
                  <a:srgbClr val="808080"/>
                </a:solidFill>
                <a:latin typeface="Consolas" panose="020B0609020204030204" pitchFamily="49" charset="0"/>
              </a:rPr>
              <a:t>,</a:t>
            </a:r>
            <a:r>
              <a:rPr lang="en-US" sz="1100" dirty="0">
                <a:solidFill>
                  <a:srgbClr val="000000"/>
                </a:solidFill>
                <a:latin typeface="Consolas" panose="020B0609020204030204" pitchFamily="49" charset="0"/>
              </a:rPr>
              <a:t> id_categoria</a:t>
            </a:r>
            <a:r>
              <a:rPr lang="en-US" sz="1100" dirty="0">
                <a:solidFill>
                  <a:srgbClr val="808080"/>
                </a:solidFill>
                <a:latin typeface="Consolas" panose="020B0609020204030204" pitchFamily="49" charset="0"/>
              </a:rPr>
              <a:t>)</a:t>
            </a:r>
            <a:endParaRPr lang="en-US" sz="1100" dirty="0">
              <a:solidFill>
                <a:srgbClr val="000000"/>
              </a:solidFill>
              <a:latin typeface="Consolas" panose="020B0609020204030204" pitchFamily="49" charset="0"/>
            </a:endParaRPr>
          </a:p>
          <a:p>
            <a:r>
              <a:rPr lang="en-US" sz="1100" dirty="0">
                <a:solidFill>
                  <a:srgbClr val="0000FF"/>
                </a:solidFill>
                <a:latin typeface="Consolas" panose="020B0609020204030204" pitchFamily="49" charset="0"/>
              </a:rPr>
              <a:t>VALUES </a:t>
            </a:r>
            <a:r>
              <a:rPr lang="en-US" sz="1100" dirty="0">
                <a:solidFill>
                  <a:srgbClr val="808080"/>
                </a:solidFill>
                <a:latin typeface="Consolas" panose="020B0609020204030204" pitchFamily="49" charset="0"/>
              </a:rPr>
              <a:t>(</a:t>
            </a:r>
            <a:r>
              <a:rPr lang="en-US" sz="1100" dirty="0">
                <a:solidFill>
                  <a:srgbClr val="FF0000"/>
                </a:solidFill>
                <a:latin typeface="Consolas" panose="020B0609020204030204" pitchFamily="49" charset="0"/>
              </a:rPr>
              <a:t>'JUANCITO'</a:t>
            </a:r>
            <a:r>
              <a:rPr lang="en-US" sz="1100" dirty="0">
                <a:solidFill>
                  <a:srgbClr val="808080"/>
                </a:solidFill>
                <a:latin typeface="Consolas" panose="020B0609020204030204" pitchFamily="49" charset="0"/>
              </a:rPr>
              <a:t>,</a:t>
            </a:r>
            <a:r>
              <a:rPr lang="en-US" sz="1100" dirty="0">
                <a:solidFill>
                  <a:srgbClr val="FF0000"/>
                </a:solidFill>
                <a:latin typeface="Consolas" panose="020B0609020204030204" pitchFamily="49" charset="0"/>
              </a:rPr>
              <a:t>'PEÑA'</a:t>
            </a:r>
            <a:r>
              <a:rPr lang="en-US" sz="1100" dirty="0">
                <a:solidFill>
                  <a:srgbClr val="808080"/>
                </a:solidFill>
                <a:latin typeface="Consolas" panose="020B0609020204030204" pitchFamily="49" charset="0"/>
              </a:rPr>
              <a:t>,</a:t>
            </a:r>
            <a:r>
              <a:rPr lang="en-US" sz="1100" dirty="0">
                <a:solidFill>
                  <a:srgbClr val="FF0000"/>
                </a:solidFill>
                <a:latin typeface="Consolas" panose="020B0609020204030204" pitchFamily="49" charset="0"/>
              </a:rPr>
              <a:t>'1988-09-14'</a:t>
            </a:r>
            <a:r>
              <a:rPr lang="en-US" sz="1100" dirty="0">
                <a:solidFill>
                  <a:srgbClr val="808080"/>
                </a:solidFill>
                <a:latin typeface="Consolas" panose="020B0609020204030204" pitchFamily="49" charset="0"/>
              </a:rPr>
              <a:t>,</a:t>
            </a:r>
            <a:r>
              <a:rPr lang="en-US" sz="1100" dirty="0">
                <a:solidFill>
                  <a:srgbClr val="FF0000"/>
                </a:solidFill>
                <a:latin typeface="Consolas" panose="020B0609020204030204" pitchFamily="49" charset="0"/>
              </a:rPr>
              <a:t>'2'</a:t>
            </a:r>
            <a:r>
              <a:rPr lang="en-US" sz="1100" dirty="0">
                <a:solidFill>
                  <a:srgbClr val="808080"/>
                </a:solidFill>
                <a:latin typeface="Consolas" panose="020B0609020204030204" pitchFamily="49" charset="0"/>
              </a:rPr>
              <a:t>,</a:t>
            </a:r>
            <a:r>
              <a:rPr lang="en-US" sz="1100" dirty="0">
                <a:solidFill>
                  <a:srgbClr val="FF0000"/>
                </a:solidFill>
                <a:latin typeface="Consolas" panose="020B0609020204030204" pitchFamily="49" charset="0"/>
              </a:rPr>
              <a:t>'809-111-0001'</a:t>
            </a:r>
            <a:r>
              <a:rPr lang="en-US" sz="1100" dirty="0">
                <a:solidFill>
                  <a:srgbClr val="808080"/>
                </a:solidFill>
                <a:latin typeface="Consolas" panose="020B0609020204030204" pitchFamily="49" charset="0"/>
              </a:rPr>
              <a:t>,</a:t>
            </a:r>
            <a:r>
              <a:rPr lang="en-US" sz="1100" dirty="0">
                <a:solidFill>
                  <a:srgbClr val="FF0000"/>
                </a:solidFill>
                <a:latin typeface="Consolas" panose="020B0609020204030204" pitchFamily="49" charset="0"/>
              </a:rPr>
              <a:t>'JUANCITO@EMAIL.COM'</a:t>
            </a:r>
            <a:r>
              <a:rPr lang="en-US" sz="1100" dirty="0">
                <a:solidFill>
                  <a:srgbClr val="808080"/>
                </a:solidFill>
                <a:latin typeface="Consolas" panose="020B0609020204030204" pitchFamily="49" charset="0"/>
              </a:rPr>
              <a:t>,</a:t>
            </a:r>
            <a:r>
              <a:rPr lang="en-US" sz="1100" dirty="0">
                <a:solidFill>
                  <a:srgbClr val="FF0000"/>
                </a:solidFill>
                <a:latin typeface="Consolas" panose="020B0609020204030204" pitchFamily="49" charset="0"/>
              </a:rPr>
              <a:t>'C/SIEMPRE FELIZ, # 2021'</a:t>
            </a:r>
            <a:r>
              <a:rPr lang="en-US" sz="1100" dirty="0">
                <a:solidFill>
                  <a:srgbClr val="808080"/>
                </a:solidFill>
                <a:latin typeface="Consolas" panose="020B0609020204030204" pitchFamily="49" charset="0"/>
              </a:rPr>
              <a:t>,</a:t>
            </a:r>
            <a:r>
              <a:rPr lang="en-US" sz="1100" dirty="0">
                <a:solidFill>
                  <a:srgbClr val="FF0000"/>
                </a:solidFill>
                <a:latin typeface="Consolas" panose="020B0609020204030204" pitchFamily="49" charset="0"/>
              </a:rPr>
              <a:t>'1'</a:t>
            </a:r>
            <a:r>
              <a:rPr lang="en-US" sz="1100" dirty="0">
                <a:solidFill>
                  <a:srgbClr val="808080"/>
                </a:solidFill>
                <a:latin typeface="Consolas" panose="020B0609020204030204" pitchFamily="49" charset="0"/>
              </a:rPr>
              <a:t>);</a:t>
            </a:r>
            <a:r>
              <a:rPr lang="en-US" sz="1100" dirty="0">
                <a:solidFill>
                  <a:srgbClr val="000000"/>
                </a:solidFill>
                <a:latin typeface="Consolas" panose="020B0609020204030204" pitchFamily="49" charset="0"/>
              </a:rPr>
              <a:t> </a:t>
            </a:r>
          </a:p>
          <a:p>
            <a:endParaRPr lang="en-US" sz="1100" dirty="0">
              <a:solidFill>
                <a:srgbClr val="000000"/>
              </a:solidFill>
              <a:latin typeface="Consolas" panose="020B0609020204030204" pitchFamily="49" charset="0"/>
            </a:endParaRPr>
          </a:p>
          <a:p>
            <a:r>
              <a:rPr lang="en-US" sz="1100" dirty="0">
                <a:solidFill>
                  <a:srgbClr val="0000FF"/>
                </a:solidFill>
                <a:latin typeface="Consolas" panose="020B0609020204030204" pitchFamily="49" charset="0"/>
              </a:rPr>
              <a:t>INSERT</a:t>
            </a:r>
            <a:r>
              <a:rPr lang="en-US" sz="1100" dirty="0">
                <a:solidFill>
                  <a:srgbClr val="000000"/>
                </a:solidFill>
                <a:latin typeface="Consolas" panose="020B0609020204030204" pitchFamily="49" charset="0"/>
              </a:rPr>
              <a:t> </a:t>
            </a:r>
            <a:r>
              <a:rPr lang="en-US" sz="1100" dirty="0">
                <a:solidFill>
                  <a:srgbClr val="0000FF"/>
                </a:solidFill>
                <a:latin typeface="Consolas" panose="020B0609020204030204" pitchFamily="49" charset="0"/>
              </a:rPr>
              <a:t>INTO</a:t>
            </a:r>
            <a:r>
              <a:rPr lang="en-US" sz="1100" dirty="0">
                <a:solidFill>
                  <a:srgbClr val="000000"/>
                </a:solidFill>
                <a:latin typeface="Consolas" panose="020B0609020204030204" pitchFamily="49" charset="0"/>
              </a:rPr>
              <a:t> CONTACTOS</a:t>
            </a:r>
            <a:r>
              <a:rPr lang="en-US" sz="1100" dirty="0">
                <a:solidFill>
                  <a:srgbClr val="808080"/>
                </a:solidFill>
                <a:latin typeface="Consolas" panose="020B0609020204030204" pitchFamily="49" charset="0"/>
              </a:rPr>
              <a:t>(</a:t>
            </a:r>
            <a:r>
              <a:rPr lang="en-US" sz="1100" dirty="0">
                <a:solidFill>
                  <a:srgbClr val="000000"/>
                </a:solidFill>
                <a:latin typeface="Consolas" panose="020B0609020204030204" pitchFamily="49" charset="0"/>
              </a:rPr>
              <a:t>nombre_contacto</a:t>
            </a:r>
            <a:r>
              <a:rPr lang="en-US" sz="1100" dirty="0">
                <a:solidFill>
                  <a:srgbClr val="808080"/>
                </a:solidFill>
                <a:latin typeface="Consolas" panose="020B0609020204030204" pitchFamily="49" charset="0"/>
              </a:rPr>
              <a:t>,</a:t>
            </a:r>
            <a:r>
              <a:rPr lang="en-US" sz="1100" dirty="0">
                <a:solidFill>
                  <a:srgbClr val="000000"/>
                </a:solidFill>
                <a:latin typeface="Consolas" panose="020B0609020204030204" pitchFamily="49" charset="0"/>
              </a:rPr>
              <a:t> apellido_contacto</a:t>
            </a:r>
            <a:r>
              <a:rPr lang="en-US" sz="1100" dirty="0">
                <a:solidFill>
                  <a:srgbClr val="808080"/>
                </a:solidFill>
                <a:latin typeface="Consolas" panose="020B0609020204030204" pitchFamily="49" charset="0"/>
              </a:rPr>
              <a:t>,</a:t>
            </a:r>
            <a:r>
              <a:rPr lang="en-US" sz="1100" dirty="0">
                <a:solidFill>
                  <a:srgbClr val="000000"/>
                </a:solidFill>
                <a:latin typeface="Consolas" panose="020B0609020204030204" pitchFamily="49" charset="0"/>
              </a:rPr>
              <a:t> fecha_nacimiento</a:t>
            </a:r>
            <a:r>
              <a:rPr lang="en-US" sz="1100" dirty="0">
                <a:solidFill>
                  <a:srgbClr val="808080"/>
                </a:solidFill>
                <a:latin typeface="Consolas" panose="020B0609020204030204" pitchFamily="49" charset="0"/>
              </a:rPr>
              <a:t>,</a:t>
            </a:r>
            <a:r>
              <a:rPr lang="en-US" sz="1100" dirty="0">
                <a:solidFill>
                  <a:srgbClr val="000000"/>
                </a:solidFill>
                <a:latin typeface="Consolas" panose="020B0609020204030204" pitchFamily="49" charset="0"/>
              </a:rPr>
              <a:t> id_genero</a:t>
            </a:r>
            <a:r>
              <a:rPr lang="en-US" sz="1100" dirty="0">
                <a:solidFill>
                  <a:srgbClr val="808080"/>
                </a:solidFill>
                <a:latin typeface="Consolas" panose="020B0609020204030204" pitchFamily="49" charset="0"/>
              </a:rPr>
              <a:t>,</a:t>
            </a:r>
            <a:r>
              <a:rPr lang="en-US" sz="1100" dirty="0">
                <a:solidFill>
                  <a:srgbClr val="000000"/>
                </a:solidFill>
                <a:latin typeface="Consolas" panose="020B0609020204030204" pitchFamily="49" charset="0"/>
              </a:rPr>
              <a:t> telefono</a:t>
            </a:r>
            <a:r>
              <a:rPr lang="en-US" sz="1100" dirty="0">
                <a:solidFill>
                  <a:srgbClr val="808080"/>
                </a:solidFill>
                <a:latin typeface="Consolas" panose="020B0609020204030204" pitchFamily="49" charset="0"/>
              </a:rPr>
              <a:t>,</a:t>
            </a:r>
            <a:r>
              <a:rPr lang="en-US" sz="1100" dirty="0">
                <a:solidFill>
                  <a:srgbClr val="000000"/>
                </a:solidFill>
                <a:latin typeface="Consolas" panose="020B0609020204030204" pitchFamily="49" charset="0"/>
              </a:rPr>
              <a:t> email</a:t>
            </a:r>
            <a:r>
              <a:rPr lang="en-US" sz="1100" dirty="0">
                <a:solidFill>
                  <a:srgbClr val="808080"/>
                </a:solidFill>
                <a:latin typeface="Consolas" panose="020B0609020204030204" pitchFamily="49" charset="0"/>
              </a:rPr>
              <a:t>,</a:t>
            </a:r>
            <a:r>
              <a:rPr lang="en-US" sz="1100" dirty="0">
                <a:solidFill>
                  <a:srgbClr val="000000"/>
                </a:solidFill>
                <a:latin typeface="Consolas" panose="020B0609020204030204" pitchFamily="49" charset="0"/>
              </a:rPr>
              <a:t> direccion</a:t>
            </a:r>
            <a:r>
              <a:rPr lang="en-US" sz="1100" dirty="0">
                <a:solidFill>
                  <a:srgbClr val="808080"/>
                </a:solidFill>
                <a:latin typeface="Consolas" panose="020B0609020204030204" pitchFamily="49" charset="0"/>
              </a:rPr>
              <a:t>,</a:t>
            </a:r>
            <a:r>
              <a:rPr lang="en-US" sz="1100" dirty="0">
                <a:solidFill>
                  <a:srgbClr val="000000"/>
                </a:solidFill>
                <a:latin typeface="Consolas" panose="020B0609020204030204" pitchFamily="49" charset="0"/>
              </a:rPr>
              <a:t> id_categoria</a:t>
            </a:r>
            <a:r>
              <a:rPr lang="en-US" sz="1100" dirty="0">
                <a:solidFill>
                  <a:srgbClr val="808080"/>
                </a:solidFill>
                <a:latin typeface="Consolas" panose="020B0609020204030204" pitchFamily="49" charset="0"/>
              </a:rPr>
              <a:t>)</a:t>
            </a:r>
            <a:endParaRPr lang="en-US" sz="1100" dirty="0">
              <a:solidFill>
                <a:srgbClr val="000000"/>
              </a:solidFill>
              <a:latin typeface="Consolas" panose="020B0609020204030204" pitchFamily="49" charset="0"/>
            </a:endParaRPr>
          </a:p>
          <a:p>
            <a:r>
              <a:rPr lang="fr-FR" sz="1100" dirty="0">
                <a:solidFill>
                  <a:srgbClr val="0000FF"/>
                </a:solidFill>
                <a:latin typeface="Consolas" panose="020B0609020204030204" pitchFamily="49" charset="0"/>
              </a:rPr>
              <a:t>VALUES </a:t>
            </a:r>
            <a:r>
              <a:rPr lang="fr-FR" sz="1100" dirty="0">
                <a:solidFill>
                  <a:srgbClr val="808080"/>
                </a:solidFill>
                <a:latin typeface="Consolas" panose="020B0609020204030204" pitchFamily="49" charset="0"/>
              </a:rPr>
              <a:t>(</a:t>
            </a:r>
            <a:r>
              <a:rPr lang="fr-FR" sz="1100" dirty="0">
                <a:solidFill>
                  <a:srgbClr val="FF0000"/>
                </a:solidFill>
                <a:latin typeface="Consolas" panose="020B0609020204030204" pitchFamily="49" charset="0"/>
              </a:rPr>
              <a:t>'DARIEL'</a:t>
            </a:r>
            <a:r>
              <a:rPr lang="fr-FR" sz="1100" dirty="0">
                <a:solidFill>
                  <a:srgbClr val="808080"/>
                </a:solidFill>
                <a:latin typeface="Consolas" panose="020B0609020204030204" pitchFamily="49" charset="0"/>
              </a:rPr>
              <a:t>,</a:t>
            </a:r>
            <a:r>
              <a:rPr lang="fr-FR" sz="1100" dirty="0">
                <a:solidFill>
                  <a:srgbClr val="FF0000"/>
                </a:solidFill>
                <a:latin typeface="Consolas" panose="020B0609020204030204" pitchFamily="49" charset="0"/>
              </a:rPr>
              <a:t>'VAZQUEZ'</a:t>
            </a:r>
            <a:r>
              <a:rPr lang="fr-FR" sz="1100" dirty="0">
                <a:solidFill>
                  <a:srgbClr val="808080"/>
                </a:solidFill>
                <a:latin typeface="Consolas" panose="020B0609020204030204" pitchFamily="49" charset="0"/>
              </a:rPr>
              <a:t>,</a:t>
            </a:r>
            <a:r>
              <a:rPr lang="fr-FR" sz="1100" dirty="0">
                <a:solidFill>
                  <a:srgbClr val="FF0000"/>
                </a:solidFill>
                <a:latin typeface="Consolas" panose="020B0609020204030204" pitchFamily="49" charset="0"/>
              </a:rPr>
              <a:t>'2021-09-11'</a:t>
            </a:r>
            <a:r>
              <a:rPr lang="fr-FR" sz="1100" dirty="0">
                <a:solidFill>
                  <a:srgbClr val="808080"/>
                </a:solidFill>
                <a:latin typeface="Consolas" panose="020B0609020204030204" pitchFamily="49" charset="0"/>
              </a:rPr>
              <a:t>,</a:t>
            </a:r>
            <a:r>
              <a:rPr lang="fr-FR" sz="1100" dirty="0">
                <a:solidFill>
                  <a:srgbClr val="FF0000"/>
                </a:solidFill>
                <a:latin typeface="Consolas" panose="020B0609020204030204" pitchFamily="49" charset="0"/>
              </a:rPr>
              <a:t>'2'</a:t>
            </a:r>
            <a:r>
              <a:rPr lang="fr-FR" sz="1100" dirty="0">
                <a:solidFill>
                  <a:srgbClr val="808080"/>
                </a:solidFill>
                <a:latin typeface="Consolas" panose="020B0609020204030204" pitchFamily="49" charset="0"/>
              </a:rPr>
              <a:t>,</a:t>
            </a:r>
            <a:r>
              <a:rPr lang="fr-FR" sz="1100" dirty="0">
                <a:solidFill>
                  <a:srgbClr val="FF0000"/>
                </a:solidFill>
                <a:latin typeface="Consolas" panose="020B0609020204030204" pitchFamily="49" charset="0"/>
              </a:rPr>
              <a:t>'809-000-00000'</a:t>
            </a:r>
            <a:r>
              <a:rPr lang="fr-FR" sz="1100" dirty="0">
                <a:solidFill>
                  <a:srgbClr val="808080"/>
                </a:solidFill>
                <a:latin typeface="Consolas" panose="020B0609020204030204" pitchFamily="49" charset="0"/>
              </a:rPr>
              <a:t>,</a:t>
            </a:r>
            <a:r>
              <a:rPr lang="fr-FR" sz="1100" dirty="0">
                <a:solidFill>
                  <a:srgbClr val="FF0000"/>
                </a:solidFill>
                <a:latin typeface="Consolas" panose="020B0609020204030204" pitchFamily="49" charset="0"/>
              </a:rPr>
              <a:t>'DARIEL@EMAIL.COM'</a:t>
            </a:r>
            <a:r>
              <a:rPr lang="fr-FR" sz="1100" dirty="0">
                <a:solidFill>
                  <a:srgbClr val="808080"/>
                </a:solidFill>
                <a:latin typeface="Consolas" panose="020B0609020204030204" pitchFamily="49" charset="0"/>
              </a:rPr>
              <a:t>,</a:t>
            </a:r>
            <a:r>
              <a:rPr lang="fr-FR" sz="1100" dirty="0">
                <a:solidFill>
                  <a:srgbClr val="FF0000"/>
                </a:solidFill>
                <a:latin typeface="Consolas" panose="020B0609020204030204" pitchFamily="49" charset="0"/>
              </a:rPr>
              <a:t>'C/VIVO BIEN # 2021'</a:t>
            </a:r>
            <a:r>
              <a:rPr lang="fr-FR" sz="1100" dirty="0">
                <a:solidFill>
                  <a:srgbClr val="808080"/>
                </a:solidFill>
                <a:latin typeface="Consolas" panose="020B0609020204030204" pitchFamily="49" charset="0"/>
              </a:rPr>
              <a:t>,</a:t>
            </a:r>
            <a:r>
              <a:rPr lang="fr-FR" sz="1100" dirty="0">
                <a:solidFill>
                  <a:srgbClr val="000000"/>
                </a:solidFill>
                <a:latin typeface="Consolas" panose="020B0609020204030204" pitchFamily="49" charset="0"/>
              </a:rPr>
              <a:t> </a:t>
            </a:r>
            <a:r>
              <a:rPr lang="fr-FR" sz="1100" dirty="0">
                <a:solidFill>
                  <a:srgbClr val="FF0000"/>
                </a:solidFill>
                <a:latin typeface="Consolas" panose="020B0609020204030204" pitchFamily="49" charset="0"/>
              </a:rPr>
              <a:t>'1'</a:t>
            </a:r>
            <a:r>
              <a:rPr lang="fr-FR" sz="1100" dirty="0">
                <a:solidFill>
                  <a:srgbClr val="808080"/>
                </a:solidFill>
                <a:latin typeface="Consolas" panose="020B0609020204030204" pitchFamily="49" charset="0"/>
              </a:rPr>
              <a:t>);</a:t>
            </a:r>
            <a:r>
              <a:rPr lang="fr-FR" sz="1100" dirty="0">
                <a:solidFill>
                  <a:srgbClr val="000000"/>
                </a:solidFill>
                <a:latin typeface="Consolas" panose="020B0609020204030204" pitchFamily="49" charset="0"/>
              </a:rPr>
              <a:t> </a:t>
            </a:r>
          </a:p>
          <a:p>
            <a:endParaRPr lang="en-US" sz="1100" dirty="0">
              <a:solidFill>
                <a:srgbClr val="000000"/>
              </a:solidFill>
              <a:latin typeface="Consolas" panose="020B0609020204030204" pitchFamily="49" charset="0"/>
            </a:endParaRPr>
          </a:p>
          <a:p>
            <a:r>
              <a:rPr lang="en-US" sz="1100" dirty="0">
                <a:solidFill>
                  <a:srgbClr val="0000FF"/>
                </a:solidFill>
                <a:latin typeface="Consolas" panose="020B0609020204030204" pitchFamily="49" charset="0"/>
              </a:rPr>
              <a:t>INSERT</a:t>
            </a:r>
            <a:r>
              <a:rPr lang="en-US" sz="1100" dirty="0">
                <a:solidFill>
                  <a:srgbClr val="000000"/>
                </a:solidFill>
                <a:latin typeface="Consolas" panose="020B0609020204030204" pitchFamily="49" charset="0"/>
              </a:rPr>
              <a:t> </a:t>
            </a:r>
            <a:r>
              <a:rPr lang="en-US" sz="1100" dirty="0">
                <a:solidFill>
                  <a:srgbClr val="0000FF"/>
                </a:solidFill>
                <a:latin typeface="Consolas" panose="020B0609020204030204" pitchFamily="49" charset="0"/>
              </a:rPr>
              <a:t>INTO</a:t>
            </a:r>
            <a:r>
              <a:rPr lang="en-US" sz="1100" dirty="0">
                <a:solidFill>
                  <a:srgbClr val="000000"/>
                </a:solidFill>
                <a:latin typeface="Consolas" panose="020B0609020204030204" pitchFamily="49" charset="0"/>
              </a:rPr>
              <a:t> CONTACTOS</a:t>
            </a:r>
            <a:r>
              <a:rPr lang="en-US" sz="1100" dirty="0">
                <a:solidFill>
                  <a:srgbClr val="808080"/>
                </a:solidFill>
                <a:latin typeface="Consolas" panose="020B0609020204030204" pitchFamily="49" charset="0"/>
              </a:rPr>
              <a:t>(</a:t>
            </a:r>
            <a:r>
              <a:rPr lang="en-US" sz="1100" dirty="0">
                <a:solidFill>
                  <a:srgbClr val="000000"/>
                </a:solidFill>
                <a:latin typeface="Consolas" panose="020B0609020204030204" pitchFamily="49" charset="0"/>
              </a:rPr>
              <a:t>nombre_contacto</a:t>
            </a:r>
            <a:r>
              <a:rPr lang="en-US" sz="1100" dirty="0">
                <a:solidFill>
                  <a:srgbClr val="808080"/>
                </a:solidFill>
                <a:latin typeface="Consolas" panose="020B0609020204030204" pitchFamily="49" charset="0"/>
              </a:rPr>
              <a:t>,</a:t>
            </a:r>
            <a:r>
              <a:rPr lang="en-US" sz="1100" dirty="0">
                <a:solidFill>
                  <a:srgbClr val="000000"/>
                </a:solidFill>
                <a:latin typeface="Consolas" panose="020B0609020204030204" pitchFamily="49" charset="0"/>
              </a:rPr>
              <a:t> apellido_contacto</a:t>
            </a:r>
            <a:r>
              <a:rPr lang="en-US" sz="1100" dirty="0">
                <a:solidFill>
                  <a:srgbClr val="808080"/>
                </a:solidFill>
                <a:latin typeface="Consolas" panose="020B0609020204030204" pitchFamily="49" charset="0"/>
              </a:rPr>
              <a:t>,</a:t>
            </a:r>
            <a:r>
              <a:rPr lang="en-US" sz="1100" dirty="0">
                <a:solidFill>
                  <a:srgbClr val="000000"/>
                </a:solidFill>
                <a:latin typeface="Consolas" panose="020B0609020204030204" pitchFamily="49" charset="0"/>
              </a:rPr>
              <a:t> fecha_nacimiento</a:t>
            </a:r>
            <a:r>
              <a:rPr lang="en-US" sz="1100" dirty="0">
                <a:solidFill>
                  <a:srgbClr val="808080"/>
                </a:solidFill>
                <a:latin typeface="Consolas" panose="020B0609020204030204" pitchFamily="49" charset="0"/>
              </a:rPr>
              <a:t>,</a:t>
            </a:r>
            <a:r>
              <a:rPr lang="en-US" sz="1100" dirty="0">
                <a:solidFill>
                  <a:srgbClr val="000000"/>
                </a:solidFill>
                <a:latin typeface="Consolas" panose="020B0609020204030204" pitchFamily="49" charset="0"/>
              </a:rPr>
              <a:t> id_genero</a:t>
            </a:r>
            <a:r>
              <a:rPr lang="en-US" sz="1100" dirty="0">
                <a:solidFill>
                  <a:srgbClr val="808080"/>
                </a:solidFill>
                <a:latin typeface="Consolas" panose="020B0609020204030204" pitchFamily="49" charset="0"/>
              </a:rPr>
              <a:t>,</a:t>
            </a:r>
            <a:r>
              <a:rPr lang="en-US" sz="1100" dirty="0">
                <a:solidFill>
                  <a:srgbClr val="000000"/>
                </a:solidFill>
                <a:latin typeface="Consolas" panose="020B0609020204030204" pitchFamily="49" charset="0"/>
              </a:rPr>
              <a:t> telefono</a:t>
            </a:r>
            <a:r>
              <a:rPr lang="en-US" sz="1100" dirty="0">
                <a:solidFill>
                  <a:srgbClr val="808080"/>
                </a:solidFill>
                <a:latin typeface="Consolas" panose="020B0609020204030204" pitchFamily="49" charset="0"/>
              </a:rPr>
              <a:t>,</a:t>
            </a:r>
            <a:r>
              <a:rPr lang="en-US" sz="1100" dirty="0">
                <a:solidFill>
                  <a:srgbClr val="000000"/>
                </a:solidFill>
                <a:latin typeface="Consolas" panose="020B0609020204030204" pitchFamily="49" charset="0"/>
              </a:rPr>
              <a:t> email</a:t>
            </a:r>
            <a:r>
              <a:rPr lang="en-US" sz="1100" dirty="0">
                <a:solidFill>
                  <a:srgbClr val="808080"/>
                </a:solidFill>
                <a:latin typeface="Consolas" panose="020B0609020204030204" pitchFamily="49" charset="0"/>
              </a:rPr>
              <a:t>,</a:t>
            </a:r>
            <a:r>
              <a:rPr lang="en-US" sz="1100" dirty="0">
                <a:solidFill>
                  <a:srgbClr val="000000"/>
                </a:solidFill>
                <a:latin typeface="Consolas" panose="020B0609020204030204" pitchFamily="49" charset="0"/>
              </a:rPr>
              <a:t> direccion</a:t>
            </a:r>
            <a:r>
              <a:rPr lang="en-US" sz="1100" dirty="0">
                <a:solidFill>
                  <a:srgbClr val="808080"/>
                </a:solidFill>
                <a:latin typeface="Consolas" panose="020B0609020204030204" pitchFamily="49" charset="0"/>
              </a:rPr>
              <a:t>,</a:t>
            </a:r>
            <a:r>
              <a:rPr lang="en-US" sz="1100" dirty="0">
                <a:solidFill>
                  <a:srgbClr val="000000"/>
                </a:solidFill>
                <a:latin typeface="Consolas" panose="020B0609020204030204" pitchFamily="49" charset="0"/>
              </a:rPr>
              <a:t> id_categoria</a:t>
            </a:r>
            <a:r>
              <a:rPr lang="en-US" sz="1100" dirty="0">
                <a:solidFill>
                  <a:srgbClr val="808080"/>
                </a:solidFill>
                <a:latin typeface="Consolas" panose="020B0609020204030204" pitchFamily="49" charset="0"/>
              </a:rPr>
              <a:t>)</a:t>
            </a:r>
            <a:endParaRPr lang="en-US" sz="1100" dirty="0">
              <a:solidFill>
                <a:srgbClr val="000000"/>
              </a:solidFill>
              <a:latin typeface="Consolas" panose="020B0609020204030204" pitchFamily="49" charset="0"/>
            </a:endParaRPr>
          </a:p>
          <a:p>
            <a:r>
              <a:rPr lang="en-US" sz="1100" dirty="0">
                <a:solidFill>
                  <a:srgbClr val="0000FF"/>
                </a:solidFill>
                <a:latin typeface="Consolas" panose="020B0609020204030204" pitchFamily="49" charset="0"/>
              </a:rPr>
              <a:t>VALUES </a:t>
            </a:r>
            <a:r>
              <a:rPr lang="en-US" sz="1100" dirty="0">
                <a:solidFill>
                  <a:srgbClr val="808080"/>
                </a:solidFill>
                <a:latin typeface="Consolas" panose="020B0609020204030204" pitchFamily="49" charset="0"/>
              </a:rPr>
              <a:t>(</a:t>
            </a:r>
            <a:r>
              <a:rPr lang="en-US" sz="1100" dirty="0">
                <a:solidFill>
                  <a:srgbClr val="FF0000"/>
                </a:solidFill>
                <a:latin typeface="Consolas" panose="020B0609020204030204" pitchFamily="49" charset="0"/>
              </a:rPr>
              <a:t>'DANIELA'</a:t>
            </a:r>
            <a:r>
              <a:rPr lang="en-US" sz="1100" dirty="0">
                <a:solidFill>
                  <a:srgbClr val="808080"/>
                </a:solidFill>
                <a:latin typeface="Consolas" panose="020B0609020204030204" pitchFamily="49" charset="0"/>
              </a:rPr>
              <a:t>,</a:t>
            </a:r>
            <a:r>
              <a:rPr lang="en-US" sz="1100" dirty="0">
                <a:solidFill>
                  <a:srgbClr val="FF0000"/>
                </a:solidFill>
                <a:latin typeface="Consolas" panose="020B0609020204030204" pitchFamily="49" charset="0"/>
              </a:rPr>
              <a:t>'HICHES'</a:t>
            </a:r>
            <a:r>
              <a:rPr lang="en-US" sz="1100" dirty="0">
                <a:solidFill>
                  <a:srgbClr val="808080"/>
                </a:solidFill>
                <a:latin typeface="Consolas" panose="020B0609020204030204" pitchFamily="49" charset="0"/>
              </a:rPr>
              <a:t>,</a:t>
            </a:r>
            <a:r>
              <a:rPr lang="en-US" sz="1100" dirty="0">
                <a:solidFill>
                  <a:srgbClr val="FF0000"/>
                </a:solidFill>
                <a:latin typeface="Consolas" panose="020B0609020204030204" pitchFamily="49" charset="0"/>
              </a:rPr>
              <a:t>'2016-08-24'</a:t>
            </a:r>
            <a:r>
              <a:rPr lang="en-US" sz="1100" dirty="0">
                <a:solidFill>
                  <a:srgbClr val="808080"/>
                </a:solidFill>
                <a:latin typeface="Consolas" panose="020B0609020204030204" pitchFamily="49" charset="0"/>
              </a:rPr>
              <a:t>,</a:t>
            </a:r>
            <a:r>
              <a:rPr lang="en-US" sz="1100" dirty="0">
                <a:solidFill>
                  <a:srgbClr val="FF0000"/>
                </a:solidFill>
                <a:latin typeface="Consolas" panose="020B0609020204030204" pitchFamily="49" charset="0"/>
              </a:rPr>
              <a:t>'1'</a:t>
            </a:r>
            <a:r>
              <a:rPr lang="en-US" sz="1100" dirty="0">
                <a:solidFill>
                  <a:srgbClr val="808080"/>
                </a:solidFill>
                <a:latin typeface="Consolas" panose="020B0609020204030204" pitchFamily="49" charset="0"/>
              </a:rPr>
              <a:t>,</a:t>
            </a:r>
            <a:r>
              <a:rPr lang="en-US" sz="1100" dirty="0">
                <a:solidFill>
                  <a:srgbClr val="FF0000"/>
                </a:solidFill>
                <a:latin typeface="Consolas" panose="020B0609020204030204" pitchFamily="49" charset="0"/>
              </a:rPr>
              <a:t>'849-222-0000'</a:t>
            </a:r>
            <a:r>
              <a:rPr lang="en-US" sz="1100" dirty="0">
                <a:solidFill>
                  <a:srgbClr val="808080"/>
                </a:solidFill>
                <a:latin typeface="Consolas" panose="020B0609020204030204" pitchFamily="49" charset="0"/>
              </a:rPr>
              <a:t>,</a:t>
            </a:r>
            <a:r>
              <a:rPr lang="en-US" sz="1100" dirty="0">
                <a:solidFill>
                  <a:srgbClr val="FF0000"/>
                </a:solidFill>
                <a:latin typeface="Consolas" panose="020B0609020204030204" pitchFamily="49" charset="0"/>
              </a:rPr>
              <a:t>'DANIELA@EMAIL.COM'</a:t>
            </a:r>
            <a:r>
              <a:rPr lang="en-US" sz="1100" dirty="0">
                <a:solidFill>
                  <a:srgbClr val="808080"/>
                </a:solidFill>
                <a:latin typeface="Consolas" panose="020B0609020204030204" pitchFamily="49" charset="0"/>
              </a:rPr>
              <a:t>,</a:t>
            </a:r>
            <a:r>
              <a:rPr lang="en-US" sz="1100" dirty="0">
                <a:solidFill>
                  <a:srgbClr val="FF0000"/>
                </a:solidFill>
                <a:latin typeface="Consolas" panose="020B0609020204030204" pitchFamily="49" charset="0"/>
              </a:rPr>
              <a:t>'C/PRINCESA # 2022'</a:t>
            </a:r>
            <a:r>
              <a:rPr lang="en-US" sz="1100" dirty="0">
                <a:solidFill>
                  <a:srgbClr val="808080"/>
                </a:solidFill>
                <a:latin typeface="Consolas" panose="020B0609020204030204" pitchFamily="49" charset="0"/>
              </a:rPr>
              <a:t>,</a:t>
            </a:r>
            <a:r>
              <a:rPr lang="en-US" sz="1100" dirty="0">
                <a:solidFill>
                  <a:srgbClr val="000000"/>
                </a:solidFill>
                <a:latin typeface="Consolas" panose="020B0609020204030204" pitchFamily="49" charset="0"/>
              </a:rPr>
              <a:t> </a:t>
            </a:r>
            <a:r>
              <a:rPr lang="en-US" sz="1100" dirty="0">
                <a:solidFill>
                  <a:srgbClr val="FF0000"/>
                </a:solidFill>
                <a:latin typeface="Consolas" panose="020B0609020204030204" pitchFamily="49" charset="0"/>
              </a:rPr>
              <a:t>'1'</a:t>
            </a:r>
            <a:r>
              <a:rPr lang="en-US" sz="1100" dirty="0">
                <a:solidFill>
                  <a:srgbClr val="808080"/>
                </a:solidFill>
                <a:latin typeface="Consolas" panose="020B0609020204030204" pitchFamily="49" charset="0"/>
              </a:rPr>
              <a:t>);</a:t>
            </a:r>
            <a:r>
              <a:rPr lang="en-US" sz="1100" dirty="0">
                <a:solidFill>
                  <a:srgbClr val="000000"/>
                </a:solidFill>
                <a:latin typeface="Consolas" panose="020B0609020204030204" pitchFamily="49" charset="0"/>
              </a:rPr>
              <a:t> </a:t>
            </a:r>
          </a:p>
          <a:p>
            <a:endParaRPr lang="en-US" sz="1100" dirty="0">
              <a:solidFill>
                <a:srgbClr val="000000"/>
              </a:solidFill>
              <a:latin typeface="Consolas" panose="020B0609020204030204" pitchFamily="49" charset="0"/>
            </a:endParaRPr>
          </a:p>
          <a:p>
            <a:r>
              <a:rPr lang="en-US" sz="1100" dirty="0">
                <a:solidFill>
                  <a:srgbClr val="0000FF"/>
                </a:solidFill>
                <a:latin typeface="Consolas" panose="020B0609020204030204" pitchFamily="49" charset="0"/>
              </a:rPr>
              <a:t>INSERT</a:t>
            </a:r>
            <a:r>
              <a:rPr lang="en-US" sz="1100" dirty="0">
                <a:solidFill>
                  <a:srgbClr val="000000"/>
                </a:solidFill>
                <a:latin typeface="Consolas" panose="020B0609020204030204" pitchFamily="49" charset="0"/>
              </a:rPr>
              <a:t> </a:t>
            </a:r>
            <a:r>
              <a:rPr lang="en-US" sz="1100" dirty="0">
                <a:solidFill>
                  <a:srgbClr val="0000FF"/>
                </a:solidFill>
                <a:latin typeface="Consolas" panose="020B0609020204030204" pitchFamily="49" charset="0"/>
              </a:rPr>
              <a:t>INTO</a:t>
            </a:r>
            <a:r>
              <a:rPr lang="en-US" sz="1100" dirty="0">
                <a:solidFill>
                  <a:srgbClr val="000000"/>
                </a:solidFill>
                <a:latin typeface="Consolas" panose="020B0609020204030204" pitchFamily="49" charset="0"/>
              </a:rPr>
              <a:t> CONTACTOS</a:t>
            </a:r>
            <a:r>
              <a:rPr lang="en-US" sz="1100" dirty="0">
                <a:solidFill>
                  <a:srgbClr val="808080"/>
                </a:solidFill>
                <a:latin typeface="Consolas" panose="020B0609020204030204" pitchFamily="49" charset="0"/>
              </a:rPr>
              <a:t>(</a:t>
            </a:r>
            <a:r>
              <a:rPr lang="en-US" sz="1100" dirty="0">
                <a:solidFill>
                  <a:srgbClr val="000000"/>
                </a:solidFill>
                <a:latin typeface="Consolas" panose="020B0609020204030204" pitchFamily="49" charset="0"/>
              </a:rPr>
              <a:t>nombre_contacto</a:t>
            </a:r>
            <a:r>
              <a:rPr lang="en-US" sz="1100" dirty="0">
                <a:solidFill>
                  <a:srgbClr val="808080"/>
                </a:solidFill>
                <a:latin typeface="Consolas" panose="020B0609020204030204" pitchFamily="49" charset="0"/>
              </a:rPr>
              <a:t>,</a:t>
            </a:r>
            <a:r>
              <a:rPr lang="en-US" sz="1100" dirty="0">
                <a:solidFill>
                  <a:srgbClr val="000000"/>
                </a:solidFill>
                <a:latin typeface="Consolas" panose="020B0609020204030204" pitchFamily="49" charset="0"/>
              </a:rPr>
              <a:t> apellido_contacto</a:t>
            </a:r>
            <a:r>
              <a:rPr lang="en-US" sz="1100" dirty="0">
                <a:solidFill>
                  <a:srgbClr val="808080"/>
                </a:solidFill>
                <a:latin typeface="Consolas" panose="020B0609020204030204" pitchFamily="49" charset="0"/>
              </a:rPr>
              <a:t>,</a:t>
            </a:r>
            <a:r>
              <a:rPr lang="en-US" sz="1100" dirty="0">
                <a:solidFill>
                  <a:srgbClr val="000000"/>
                </a:solidFill>
                <a:latin typeface="Consolas" panose="020B0609020204030204" pitchFamily="49" charset="0"/>
              </a:rPr>
              <a:t> fecha_nacimiento</a:t>
            </a:r>
            <a:r>
              <a:rPr lang="en-US" sz="1100" dirty="0">
                <a:solidFill>
                  <a:srgbClr val="808080"/>
                </a:solidFill>
                <a:latin typeface="Consolas" panose="020B0609020204030204" pitchFamily="49" charset="0"/>
              </a:rPr>
              <a:t>,</a:t>
            </a:r>
            <a:r>
              <a:rPr lang="en-US" sz="1100" dirty="0">
                <a:solidFill>
                  <a:srgbClr val="000000"/>
                </a:solidFill>
                <a:latin typeface="Consolas" panose="020B0609020204030204" pitchFamily="49" charset="0"/>
              </a:rPr>
              <a:t> id_genero</a:t>
            </a:r>
            <a:r>
              <a:rPr lang="en-US" sz="1100" dirty="0">
                <a:solidFill>
                  <a:srgbClr val="808080"/>
                </a:solidFill>
                <a:latin typeface="Consolas" panose="020B0609020204030204" pitchFamily="49" charset="0"/>
              </a:rPr>
              <a:t>,</a:t>
            </a:r>
            <a:r>
              <a:rPr lang="en-US" sz="1100" dirty="0">
                <a:solidFill>
                  <a:srgbClr val="000000"/>
                </a:solidFill>
                <a:latin typeface="Consolas" panose="020B0609020204030204" pitchFamily="49" charset="0"/>
              </a:rPr>
              <a:t> telefono</a:t>
            </a:r>
            <a:r>
              <a:rPr lang="en-US" sz="1100" dirty="0">
                <a:solidFill>
                  <a:srgbClr val="808080"/>
                </a:solidFill>
                <a:latin typeface="Consolas" panose="020B0609020204030204" pitchFamily="49" charset="0"/>
              </a:rPr>
              <a:t>,</a:t>
            </a:r>
            <a:r>
              <a:rPr lang="en-US" sz="1100" dirty="0">
                <a:solidFill>
                  <a:srgbClr val="000000"/>
                </a:solidFill>
                <a:latin typeface="Consolas" panose="020B0609020204030204" pitchFamily="49" charset="0"/>
              </a:rPr>
              <a:t> email</a:t>
            </a:r>
            <a:r>
              <a:rPr lang="en-US" sz="1100" dirty="0">
                <a:solidFill>
                  <a:srgbClr val="808080"/>
                </a:solidFill>
                <a:latin typeface="Consolas" panose="020B0609020204030204" pitchFamily="49" charset="0"/>
              </a:rPr>
              <a:t>,</a:t>
            </a:r>
            <a:r>
              <a:rPr lang="en-US" sz="1100" dirty="0">
                <a:solidFill>
                  <a:srgbClr val="000000"/>
                </a:solidFill>
                <a:latin typeface="Consolas" panose="020B0609020204030204" pitchFamily="49" charset="0"/>
              </a:rPr>
              <a:t> direccion</a:t>
            </a:r>
            <a:r>
              <a:rPr lang="en-US" sz="1100" dirty="0">
                <a:solidFill>
                  <a:srgbClr val="808080"/>
                </a:solidFill>
                <a:latin typeface="Consolas" panose="020B0609020204030204" pitchFamily="49" charset="0"/>
              </a:rPr>
              <a:t>,</a:t>
            </a:r>
            <a:r>
              <a:rPr lang="en-US" sz="1100" dirty="0">
                <a:solidFill>
                  <a:srgbClr val="000000"/>
                </a:solidFill>
                <a:latin typeface="Consolas" panose="020B0609020204030204" pitchFamily="49" charset="0"/>
              </a:rPr>
              <a:t> id_categoria</a:t>
            </a:r>
            <a:r>
              <a:rPr lang="en-US" sz="1100" dirty="0">
                <a:solidFill>
                  <a:srgbClr val="808080"/>
                </a:solidFill>
                <a:latin typeface="Consolas" panose="020B0609020204030204" pitchFamily="49" charset="0"/>
              </a:rPr>
              <a:t>)</a:t>
            </a:r>
            <a:endParaRPr lang="en-US" sz="1100" dirty="0">
              <a:solidFill>
                <a:srgbClr val="000000"/>
              </a:solidFill>
              <a:latin typeface="Consolas" panose="020B0609020204030204" pitchFamily="49" charset="0"/>
            </a:endParaRPr>
          </a:p>
          <a:p>
            <a:r>
              <a:rPr lang="es-ES" sz="1100" dirty="0">
                <a:solidFill>
                  <a:srgbClr val="0000FF"/>
                </a:solidFill>
                <a:latin typeface="Consolas" panose="020B0609020204030204" pitchFamily="49" charset="0"/>
              </a:rPr>
              <a:t>VALUES </a:t>
            </a:r>
            <a:r>
              <a:rPr lang="es-ES" sz="1100" dirty="0">
                <a:solidFill>
                  <a:srgbClr val="808080"/>
                </a:solidFill>
                <a:latin typeface="Consolas" panose="020B0609020204030204" pitchFamily="49" charset="0"/>
              </a:rPr>
              <a:t>(</a:t>
            </a:r>
            <a:r>
              <a:rPr lang="es-ES" sz="1100" dirty="0">
                <a:solidFill>
                  <a:srgbClr val="FF0000"/>
                </a:solidFill>
                <a:latin typeface="Consolas" panose="020B0609020204030204" pitchFamily="49" charset="0"/>
              </a:rPr>
              <a:t>'MARIA'</a:t>
            </a:r>
            <a:r>
              <a:rPr lang="es-ES" sz="1100" dirty="0">
                <a:solidFill>
                  <a:srgbClr val="808080"/>
                </a:solidFill>
                <a:latin typeface="Consolas" panose="020B0609020204030204" pitchFamily="49" charset="0"/>
              </a:rPr>
              <a:t>,</a:t>
            </a:r>
            <a:r>
              <a:rPr lang="es-ES" sz="1100" dirty="0">
                <a:solidFill>
                  <a:srgbClr val="FF0000"/>
                </a:solidFill>
                <a:latin typeface="Consolas" panose="020B0609020204030204" pitchFamily="49" charset="0"/>
              </a:rPr>
              <a:t>'VIZCAINO'</a:t>
            </a:r>
            <a:r>
              <a:rPr lang="es-ES" sz="1100" dirty="0">
                <a:solidFill>
                  <a:srgbClr val="808080"/>
                </a:solidFill>
                <a:latin typeface="Consolas" panose="020B0609020204030204" pitchFamily="49" charset="0"/>
              </a:rPr>
              <a:t>,</a:t>
            </a:r>
            <a:r>
              <a:rPr lang="es-ES" sz="1100" dirty="0">
                <a:solidFill>
                  <a:srgbClr val="FF0000"/>
                </a:solidFill>
                <a:latin typeface="Consolas" panose="020B0609020204030204" pitchFamily="49" charset="0"/>
              </a:rPr>
              <a:t>'1956-10-05'</a:t>
            </a:r>
            <a:r>
              <a:rPr lang="es-ES" sz="1100" dirty="0">
                <a:solidFill>
                  <a:srgbClr val="808080"/>
                </a:solidFill>
                <a:latin typeface="Consolas" panose="020B0609020204030204" pitchFamily="49" charset="0"/>
              </a:rPr>
              <a:t>,</a:t>
            </a:r>
            <a:r>
              <a:rPr lang="es-ES" sz="1100" dirty="0">
                <a:solidFill>
                  <a:srgbClr val="FF0000"/>
                </a:solidFill>
                <a:latin typeface="Consolas" panose="020B0609020204030204" pitchFamily="49" charset="0"/>
              </a:rPr>
              <a:t>'1'</a:t>
            </a:r>
            <a:r>
              <a:rPr lang="es-ES" sz="1100" dirty="0">
                <a:solidFill>
                  <a:srgbClr val="808080"/>
                </a:solidFill>
                <a:latin typeface="Consolas" panose="020B0609020204030204" pitchFamily="49" charset="0"/>
              </a:rPr>
              <a:t>,</a:t>
            </a:r>
            <a:r>
              <a:rPr lang="es-ES" sz="1100" dirty="0">
                <a:solidFill>
                  <a:srgbClr val="FF0000"/>
                </a:solidFill>
                <a:latin typeface="Consolas" panose="020B0609020204030204" pitchFamily="49" charset="0"/>
              </a:rPr>
              <a:t>'809-0101-0101'</a:t>
            </a:r>
            <a:r>
              <a:rPr lang="es-ES" sz="1100" dirty="0">
                <a:solidFill>
                  <a:srgbClr val="808080"/>
                </a:solidFill>
                <a:latin typeface="Consolas" panose="020B0609020204030204" pitchFamily="49" charset="0"/>
              </a:rPr>
              <a:t>,</a:t>
            </a:r>
            <a:r>
              <a:rPr lang="es-ES" sz="1100" dirty="0">
                <a:solidFill>
                  <a:srgbClr val="FF0000"/>
                </a:solidFill>
                <a:latin typeface="Consolas" panose="020B0609020204030204" pitchFamily="49" charset="0"/>
              </a:rPr>
              <a:t>'MARIA@EMAIL.COM'</a:t>
            </a:r>
            <a:r>
              <a:rPr lang="es-ES" sz="1100" dirty="0">
                <a:solidFill>
                  <a:srgbClr val="808080"/>
                </a:solidFill>
                <a:latin typeface="Consolas" panose="020B0609020204030204" pitchFamily="49" charset="0"/>
              </a:rPr>
              <a:t>,</a:t>
            </a:r>
            <a:r>
              <a:rPr lang="es-ES" sz="1100" dirty="0">
                <a:solidFill>
                  <a:srgbClr val="FF0000"/>
                </a:solidFill>
                <a:latin typeface="Consolas" panose="020B0609020204030204" pitchFamily="49" charset="0"/>
              </a:rPr>
              <a:t>'C/MADRE Y SEÑORA # 2021'</a:t>
            </a:r>
            <a:r>
              <a:rPr lang="es-ES" sz="1100" dirty="0">
                <a:solidFill>
                  <a:srgbClr val="808080"/>
                </a:solidFill>
                <a:latin typeface="Consolas" panose="020B0609020204030204" pitchFamily="49" charset="0"/>
              </a:rPr>
              <a:t>,</a:t>
            </a:r>
            <a:r>
              <a:rPr lang="es-ES" sz="1100" dirty="0">
                <a:solidFill>
                  <a:srgbClr val="000000"/>
                </a:solidFill>
                <a:latin typeface="Consolas" panose="020B0609020204030204" pitchFamily="49" charset="0"/>
              </a:rPr>
              <a:t> </a:t>
            </a:r>
            <a:r>
              <a:rPr lang="es-ES" sz="1100" dirty="0">
                <a:solidFill>
                  <a:srgbClr val="FF0000"/>
                </a:solidFill>
                <a:latin typeface="Consolas" panose="020B0609020204030204" pitchFamily="49" charset="0"/>
              </a:rPr>
              <a:t>'1'</a:t>
            </a:r>
            <a:r>
              <a:rPr lang="es-ES" sz="1100" dirty="0">
                <a:solidFill>
                  <a:srgbClr val="808080"/>
                </a:solidFill>
                <a:latin typeface="Consolas" panose="020B0609020204030204" pitchFamily="49" charset="0"/>
              </a:rPr>
              <a:t>);</a:t>
            </a:r>
            <a:r>
              <a:rPr lang="es-ES" sz="1100" dirty="0">
                <a:solidFill>
                  <a:srgbClr val="000000"/>
                </a:solidFill>
                <a:latin typeface="Consolas" panose="020B0609020204030204" pitchFamily="49" charset="0"/>
              </a:rPr>
              <a:t> </a:t>
            </a:r>
          </a:p>
          <a:p>
            <a:endParaRPr lang="en-US" sz="1100" dirty="0">
              <a:solidFill>
                <a:srgbClr val="000000"/>
              </a:solidFill>
              <a:latin typeface="Consolas" panose="020B0609020204030204" pitchFamily="49" charset="0"/>
            </a:endParaRPr>
          </a:p>
          <a:p>
            <a:r>
              <a:rPr lang="en-US" sz="1100" dirty="0">
                <a:solidFill>
                  <a:srgbClr val="0000FF"/>
                </a:solidFill>
                <a:latin typeface="Consolas" panose="020B0609020204030204" pitchFamily="49" charset="0"/>
              </a:rPr>
              <a:t>INSERT</a:t>
            </a:r>
            <a:r>
              <a:rPr lang="en-US" sz="1100" dirty="0">
                <a:solidFill>
                  <a:srgbClr val="000000"/>
                </a:solidFill>
                <a:latin typeface="Consolas" panose="020B0609020204030204" pitchFamily="49" charset="0"/>
              </a:rPr>
              <a:t> </a:t>
            </a:r>
            <a:r>
              <a:rPr lang="en-US" sz="1100" dirty="0">
                <a:solidFill>
                  <a:srgbClr val="0000FF"/>
                </a:solidFill>
                <a:latin typeface="Consolas" panose="020B0609020204030204" pitchFamily="49" charset="0"/>
              </a:rPr>
              <a:t>INTO</a:t>
            </a:r>
            <a:r>
              <a:rPr lang="en-US" sz="1100" dirty="0">
                <a:solidFill>
                  <a:srgbClr val="000000"/>
                </a:solidFill>
                <a:latin typeface="Consolas" panose="020B0609020204030204" pitchFamily="49" charset="0"/>
              </a:rPr>
              <a:t> CONTACTOS</a:t>
            </a:r>
            <a:r>
              <a:rPr lang="en-US" sz="1100" dirty="0">
                <a:solidFill>
                  <a:srgbClr val="808080"/>
                </a:solidFill>
                <a:latin typeface="Consolas" panose="020B0609020204030204" pitchFamily="49" charset="0"/>
              </a:rPr>
              <a:t>(</a:t>
            </a:r>
            <a:r>
              <a:rPr lang="en-US" sz="1100" dirty="0">
                <a:solidFill>
                  <a:srgbClr val="000000"/>
                </a:solidFill>
                <a:latin typeface="Consolas" panose="020B0609020204030204" pitchFamily="49" charset="0"/>
              </a:rPr>
              <a:t>nombre_contacto</a:t>
            </a:r>
            <a:r>
              <a:rPr lang="en-US" sz="1100" dirty="0">
                <a:solidFill>
                  <a:srgbClr val="808080"/>
                </a:solidFill>
                <a:latin typeface="Consolas" panose="020B0609020204030204" pitchFamily="49" charset="0"/>
              </a:rPr>
              <a:t>,</a:t>
            </a:r>
            <a:r>
              <a:rPr lang="en-US" sz="1100" dirty="0">
                <a:solidFill>
                  <a:srgbClr val="000000"/>
                </a:solidFill>
                <a:latin typeface="Consolas" panose="020B0609020204030204" pitchFamily="49" charset="0"/>
              </a:rPr>
              <a:t> apellido_contacto</a:t>
            </a:r>
            <a:r>
              <a:rPr lang="en-US" sz="1100" dirty="0">
                <a:solidFill>
                  <a:srgbClr val="808080"/>
                </a:solidFill>
                <a:latin typeface="Consolas" panose="020B0609020204030204" pitchFamily="49" charset="0"/>
              </a:rPr>
              <a:t>,</a:t>
            </a:r>
            <a:r>
              <a:rPr lang="en-US" sz="1100" dirty="0">
                <a:solidFill>
                  <a:srgbClr val="000000"/>
                </a:solidFill>
                <a:latin typeface="Consolas" panose="020B0609020204030204" pitchFamily="49" charset="0"/>
              </a:rPr>
              <a:t> fecha_nacimiento</a:t>
            </a:r>
            <a:r>
              <a:rPr lang="en-US" sz="1100" dirty="0">
                <a:solidFill>
                  <a:srgbClr val="808080"/>
                </a:solidFill>
                <a:latin typeface="Consolas" panose="020B0609020204030204" pitchFamily="49" charset="0"/>
              </a:rPr>
              <a:t>,</a:t>
            </a:r>
            <a:r>
              <a:rPr lang="en-US" sz="1100" dirty="0">
                <a:solidFill>
                  <a:srgbClr val="000000"/>
                </a:solidFill>
                <a:latin typeface="Consolas" panose="020B0609020204030204" pitchFamily="49" charset="0"/>
              </a:rPr>
              <a:t> id_genero</a:t>
            </a:r>
            <a:r>
              <a:rPr lang="en-US" sz="1100" dirty="0">
                <a:solidFill>
                  <a:srgbClr val="808080"/>
                </a:solidFill>
                <a:latin typeface="Consolas" panose="020B0609020204030204" pitchFamily="49" charset="0"/>
              </a:rPr>
              <a:t>,</a:t>
            </a:r>
            <a:r>
              <a:rPr lang="en-US" sz="1100" dirty="0">
                <a:solidFill>
                  <a:srgbClr val="000000"/>
                </a:solidFill>
                <a:latin typeface="Consolas" panose="020B0609020204030204" pitchFamily="49" charset="0"/>
              </a:rPr>
              <a:t> telefono</a:t>
            </a:r>
            <a:r>
              <a:rPr lang="en-US" sz="1100" dirty="0">
                <a:solidFill>
                  <a:srgbClr val="808080"/>
                </a:solidFill>
                <a:latin typeface="Consolas" panose="020B0609020204030204" pitchFamily="49" charset="0"/>
              </a:rPr>
              <a:t>,</a:t>
            </a:r>
            <a:r>
              <a:rPr lang="en-US" sz="1100" dirty="0">
                <a:solidFill>
                  <a:srgbClr val="000000"/>
                </a:solidFill>
                <a:latin typeface="Consolas" panose="020B0609020204030204" pitchFamily="49" charset="0"/>
              </a:rPr>
              <a:t> email</a:t>
            </a:r>
            <a:r>
              <a:rPr lang="en-US" sz="1100" dirty="0">
                <a:solidFill>
                  <a:srgbClr val="808080"/>
                </a:solidFill>
                <a:latin typeface="Consolas" panose="020B0609020204030204" pitchFamily="49" charset="0"/>
              </a:rPr>
              <a:t>,</a:t>
            </a:r>
            <a:r>
              <a:rPr lang="en-US" sz="1100" dirty="0">
                <a:solidFill>
                  <a:srgbClr val="000000"/>
                </a:solidFill>
                <a:latin typeface="Consolas" panose="020B0609020204030204" pitchFamily="49" charset="0"/>
              </a:rPr>
              <a:t> direccion</a:t>
            </a:r>
            <a:r>
              <a:rPr lang="en-US" sz="1100" dirty="0">
                <a:solidFill>
                  <a:srgbClr val="808080"/>
                </a:solidFill>
                <a:latin typeface="Consolas" panose="020B0609020204030204" pitchFamily="49" charset="0"/>
              </a:rPr>
              <a:t>,</a:t>
            </a:r>
            <a:r>
              <a:rPr lang="en-US" sz="1100" dirty="0">
                <a:solidFill>
                  <a:srgbClr val="000000"/>
                </a:solidFill>
                <a:latin typeface="Consolas" panose="020B0609020204030204" pitchFamily="49" charset="0"/>
              </a:rPr>
              <a:t> id_categoria</a:t>
            </a:r>
            <a:r>
              <a:rPr lang="en-US" sz="1100" dirty="0">
                <a:solidFill>
                  <a:srgbClr val="808080"/>
                </a:solidFill>
                <a:latin typeface="Consolas" panose="020B0609020204030204" pitchFamily="49" charset="0"/>
              </a:rPr>
              <a:t>)</a:t>
            </a:r>
            <a:endParaRPr lang="en-US" sz="1100" dirty="0">
              <a:solidFill>
                <a:srgbClr val="000000"/>
              </a:solidFill>
              <a:latin typeface="Consolas" panose="020B0609020204030204" pitchFamily="49" charset="0"/>
            </a:endParaRPr>
          </a:p>
          <a:p>
            <a:r>
              <a:rPr lang="es-ES" sz="1100" dirty="0">
                <a:solidFill>
                  <a:srgbClr val="0000FF"/>
                </a:solidFill>
                <a:latin typeface="Consolas" panose="020B0609020204030204" pitchFamily="49" charset="0"/>
              </a:rPr>
              <a:t>VALUES </a:t>
            </a:r>
            <a:r>
              <a:rPr lang="es-ES" sz="1100" dirty="0">
                <a:solidFill>
                  <a:srgbClr val="808080"/>
                </a:solidFill>
                <a:latin typeface="Consolas" panose="020B0609020204030204" pitchFamily="49" charset="0"/>
              </a:rPr>
              <a:t>(</a:t>
            </a:r>
            <a:r>
              <a:rPr lang="es-ES" sz="1100" dirty="0">
                <a:solidFill>
                  <a:srgbClr val="FF0000"/>
                </a:solidFill>
                <a:latin typeface="Consolas" panose="020B0609020204030204" pitchFamily="49" charset="0"/>
              </a:rPr>
              <a:t>'ELIESER'</a:t>
            </a:r>
            <a:r>
              <a:rPr lang="es-ES" sz="1100" dirty="0">
                <a:solidFill>
                  <a:srgbClr val="808080"/>
                </a:solidFill>
                <a:latin typeface="Consolas" panose="020B0609020204030204" pitchFamily="49" charset="0"/>
              </a:rPr>
              <a:t>,</a:t>
            </a:r>
            <a:r>
              <a:rPr lang="es-ES" sz="1100" dirty="0">
                <a:solidFill>
                  <a:srgbClr val="FF0000"/>
                </a:solidFill>
                <a:latin typeface="Consolas" panose="020B0609020204030204" pitchFamily="49" charset="0"/>
              </a:rPr>
              <a:t>'G. P'</a:t>
            </a:r>
            <a:r>
              <a:rPr lang="es-ES" sz="1100" dirty="0">
                <a:solidFill>
                  <a:srgbClr val="808080"/>
                </a:solidFill>
                <a:latin typeface="Consolas" panose="020B0609020204030204" pitchFamily="49" charset="0"/>
              </a:rPr>
              <a:t>,</a:t>
            </a:r>
            <a:r>
              <a:rPr lang="es-ES" sz="1100" dirty="0">
                <a:solidFill>
                  <a:srgbClr val="FF0000"/>
                </a:solidFill>
                <a:latin typeface="Consolas" panose="020B0609020204030204" pitchFamily="49" charset="0"/>
              </a:rPr>
              <a:t>'2005-02-04'</a:t>
            </a:r>
            <a:r>
              <a:rPr lang="es-ES" sz="1100" dirty="0">
                <a:solidFill>
                  <a:srgbClr val="808080"/>
                </a:solidFill>
                <a:latin typeface="Consolas" panose="020B0609020204030204" pitchFamily="49" charset="0"/>
              </a:rPr>
              <a:t>,</a:t>
            </a:r>
            <a:r>
              <a:rPr lang="es-ES" sz="1100" dirty="0">
                <a:solidFill>
                  <a:srgbClr val="FF0000"/>
                </a:solidFill>
                <a:latin typeface="Consolas" panose="020B0609020204030204" pitchFamily="49" charset="0"/>
              </a:rPr>
              <a:t>'2'</a:t>
            </a:r>
            <a:r>
              <a:rPr lang="es-ES" sz="1100" dirty="0">
                <a:solidFill>
                  <a:srgbClr val="808080"/>
                </a:solidFill>
                <a:latin typeface="Consolas" panose="020B0609020204030204" pitchFamily="49" charset="0"/>
              </a:rPr>
              <a:t>,</a:t>
            </a:r>
            <a:r>
              <a:rPr lang="es-ES" sz="1100" dirty="0">
                <a:solidFill>
                  <a:srgbClr val="FF0000"/>
                </a:solidFill>
                <a:latin typeface="Consolas" panose="020B0609020204030204" pitchFamily="49" charset="0"/>
              </a:rPr>
              <a:t>'809-551-1001'</a:t>
            </a:r>
            <a:r>
              <a:rPr lang="es-ES" sz="1100" dirty="0">
                <a:solidFill>
                  <a:srgbClr val="808080"/>
                </a:solidFill>
                <a:latin typeface="Consolas" panose="020B0609020204030204" pitchFamily="49" charset="0"/>
              </a:rPr>
              <a:t>,</a:t>
            </a:r>
            <a:r>
              <a:rPr lang="es-ES" sz="1100" dirty="0">
                <a:solidFill>
                  <a:srgbClr val="FF0000"/>
                </a:solidFill>
                <a:latin typeface="Consolas" panose="020B0609020204030204" pitchFamily="49" charset="0"/>
              </a:rPr>
              <a:t>'BRAYAN@EMAIL.COM'</a:t>
            </a:r>
            <a:r>
              <a:rPr lang="es-ES" sz="1100" dirty="0">
                <a:solidFill>
                  <a:srgbClr val="808080"/>
                </a:solidFill>
                <a:latin typeface="Consolas" panose="020B0609020204030204" pitchFamily="49" charset="0"/>
              </a:rPr>
              <a:t>,</a:t>
            </a:r>
            <a:r>
              <a:rPr lang="es-ES" sz="1100" dirty="0">
                <a:solidFill>
                  <a:srgbClr val="FF0000"/>
                </a:solidFill>
                <a:latin typeface="Consolas" panose="020B0609020204030204" pitchFamily="49" charset="0"/>
              </a:rPr>
              <a:t>'C/JUEGOS Y MAS JUEGOS # 2021'</a:t>
            </a:r>
            <a:r>
              <a:rPr lang="es-ES" sz="1100" dirty="0">
                <a:solidFill>
                  <a:srgbClr val="808080"/>
                </a:solidFill>
                <a:latin typeface="Consolas" panose="020B0609020204030204" pitchFamily="49" charset="0"/>
              </a:rPr>
              <a:t>,</a:t>
            </a:r>
            <a:r>
              <a:rPr lang="es-ES" sz="1100" dirty="0">
                <a:solidFill>
                  <a:srgbClr val="000000"/>
                </a:solidFill>
                <a:latin typeface="Consolas" panose="020B0609020204030204" pitchFamily="49" charset="0"/>
              </a:rPr>
              <a:t> </a:t>
            </a:r>
            <a:r>
              <a:rPr lang="es-ES" sz="1100" dirty="0">
                <a:solidFill>
                  <a:srgbClr val="FF0000"/>
                </a:solidFill>
                <a:latin typeface="Consolas" panose="020B0609020204030204" pitchFamily="49" charset="0"/>
              </a:rPr>
              <a:t>'3'</a:t>
            </a:r>
            <a:r>
              <a:rPr lang="es-ES" sz="1100" dirty="0">
                <a:solidFill>
                  <a:srgbClr val="808080"/>
                </a:solidFill>
                <a:latin typeface="Consolas" panose="020B0609020204030204" pitchFamily="49" charset="0"/>
              </a:rPr>
              <a:t>);</a:t>
            </a:r>
            <a:r>
              <a:rPr lang="es-ES" sz="1100" dirty="0">
                <a:solidFill>
                  <a:srgbClr val="000000"/>
                </a:solidFill>
                <a:latin typeface="Consolas" panose="020B0609020204030204" pitchFamily="49" charset="0"/>
              </a:rPr>
              <a:t> </a:t>
            </a:r>
          </a:p>
          <a:p>
            <a:endParaRPr lang="en-US" sz="1100" dirty="0">
              <a:solidFill>
                <a:srgbClr val="000000"/>
              </a:solidFill>
              <a:latin typeface="Consolas" panose="020B0609020204030204" pitchFamily="49" charset="0"/>
            </a:endParaRPr>
          </a:p>
          <a:p>
            <a:r>
              <a:rPr lang="en-US" sz="1100" dirty="0">
                <a:solidFill>
                  <a:srgbClr val="0000FF"/>
                </a:solidFill>
                <a:latin typeface="Consolas" panose="020B0609020204030204" pitchFamily="49" charset="0"/>
              </a:rPr>
              <a:t>INSERT</a:t>
            </a:r>
            <a:r>
              <a:rPr lang="en-US" sz="1100" dirty="0">
                <a:solidFill>
                  <a:srgbClr val="000000"/>
                </a:solidFill>
                <a:latin typeface="Consolas" panose="020B0609020204030204" pitchFamily="49" charset="0"/>
              </a:rPr>
              <a:t> </a:t>
            </a:r>
            <a:r>
              <a:rPr lang="en-US" sz="1100" dirty="0">
                <a:solidFill>
                  <a:srgbClr val="0000FF"/>
                </a:solidFill>
                <a:latin typeface="Consolas" panose="020B0609020204030204" pitchFamily="49" charset="0"/>
              </a:rPr>
              <a:t>INTO</a:t>
            </a:r>
            <a:r>
              <a:rPr lang="en-US" sz="1100" dirty="0">
                <a:solidFill>
                  <a:srgbClr val="000000"/>
                </a:solidFill>
                <a:latin typeface="Consolas" panose="020B0609020204030204" pitchFamily="49" charset="0"/>
              </a:rPr>
              <a:t> CONTACTOS</a:t>
            </a:r>
            <a:r>
              <a:rPr lang="en-US" sz="1100" dirty="0">
                <a:solidFill>
                  <a:srgbClr val="808080"/>
                </a:solidFill>
                <a:latin typeface="Consolas" panose="020B0609020204030204" pitchFamily="49" charset="0"/>
              </a:rPr>
              <a:t>(</a:t>
            </a:r>
            <a:r>
              <a:rPr lang="en-US" sz="1100" dirty="0">
                <a:solidFill>
                  <a:srgbClr val="000000"/>
                </a:solidFill>
                <a:latin typeface="Consolas" panose="020B0609020204030204" pitchFamily="49" charset="0"/>
              </a:rPr>
              <a:t>nombre_contacto</a:t>
            </a:r>
            <a:r>
              <a:rPr lang="en-US" sz="1100" dirty="0">
                <a:solidFill>
                  <a:srgbClr val="808080"/>
                </a:solidFill>
                <a:latin typeface="Consolas" panose="020B0609020204030204" pitchFamily="49" charset="0"/>
              </a:rPr>
              <a:t>,</a:t>
            </a:r>
            <a:r>
              <a:rPr lang="en-US" sz="1100" dirty="0">
                <a:solidFill>
                  <a:srgbClr val="000000"/>
                </a:solidFill>
                <a:latin typeface="Consolas" panose="020B0609020204030204" pitchFamily="49" charset="0"/>
              </a:rPr>
              <a:t> apellido_contacto</a:t>
            </a:r>
            <a:r>
              <a:rPr lang="en-US" sz="1100" dirty="0">
                <a:solidFill>
                  <a:srgbClr val="808080"/>
                </a:solidFill>
                <a:latin typeface="Consolas" panose="020B0609020204030204" pitchFamily="49" charset="0"/>
              </a:rPr>
              <a:t>,</a:t>
            </a:r>
            <a:r>
              <a:rPr lang="en-US" sz="1100" dirty="0">
                <a:solidFill>
                  <a:srgbClr val="000000"/>
                </a:solidFill>
                <a:latin typeface="Consolas" panose="020B0609020204030204" pitchFamily="49" charset="0"/>
              </a:rPr>
              <a:t> fecha_nacimiento</a:t>
            </a:r>
            <a:r>
              <a:rPr lang="en-US" sz="1100" dirty="0">
                <a:solidFill>
                  <a:srgbClr val="808080"/>
                </a:solidFill>
                <a:latin typeface="Consolas" panose="020B0609020204030204" pitchFamily="49" charset="0"/>
              </a:rPr>
              <a:t>,</a:t>
            </a:r>
            <a:r>
              <a:rPr lang="en-US" sz="1100" dirty="0">
                <a:solidFill>
                  <a:srgbClr val="000000"/>
                </a:solidFill>
                <a:latin typeface="Consolas" panose="020B0609020204030204" pitchFamily="49" charset="0"/>
              </a:rPr>
              <a:t> id_genero</a:t>
            </a:r>
            <a:r>
              <a:rPr lang="en-US" sz="1100" dirty="0">
                <a:solidFill>
                  <a:srgbClr val="808080"/>
                </a:solidFill>
                <a:latin typeface="Consolas" panose="020B0609020204030204" pitchFamily="49" charset="0"/>
              </a:rPr>
              <a:t>,</a:t>
            </a:r>
            <a:r>
              <a:rPr lang="en-US" sz="1100" dirty="0">
                <a:solidFill>
                  <a:srgbClr val="000000"/>
                </a:solidFill>
                <a:latin typeface="Consolas" panose="020B0609020204030204" pitchFamily="49" charset="0"/>
              </a:rPr>
              <a:t> telefono</a:t>
            </a:r>
            <a:r>
              <a:rPr lang="en-US" sz="1100" dirty="0">
                <a:solidFill>
                  <a:srgbClr val="808080"/>
                </a:solidFill>
                <a:latin typeface="Consolas" panose="020B0609020204030204" pitchFamily="49" charset="0"/>
              </a:rPr>
              <a:t>,</a:t>
            </a:r>
            <a:r>
              <a:rPr lang="en-US" sz="1100" dirty="0">
                <a:solidFill>
                  <a:srgbClr val="000000"/>
                </a:solidFill>
                <a:latin typeface="Consolas" panose="020B0609020204030204" pitchFamily="49" charset="0"/>
              </a:rPr>
              <a:t> email</a:t>
            </a:r>
            <a:r>
              <a:rPr lang="en-US" sz="1100" dirty="0">
                <a:solidFill>
                  <a:srgbClr val="808080"/>
                </a:solidFill>
                <a:latin typeface="Consolas" panose="020B0609020204030204" pitchFamily="49" charset="0"/>
              </a:rPr>
              <a:t>,</a:t>
            </a:r>
            <a:r>
              <a:rPr lang="en-US" sz="1100" dirty="0">
                <a:solidFill>
                  <a:srgbClr val="000000"/>
                </a:solidFill>
                <a:latin typeface="Consolas" panose="020B0609020204030204" pitchFamily="49" charset="0"/>
              </a:rPr>
              <a:t> direccion</a:t>
            </a:r>
            <a:r>
              <a:rPr lang="en-US" sz="1100" dirty="0">
                <a:solidFill>
                  <a:srgbClr val="808080"/>
                </a:solidFill>
                <a:latin typeface="Consolas" panose="020B0609020204030204" pitchFamily="49" charset="0"/>
              </a:rPr>
              <a:t>,</a:t>
            </a:r>
            <a:r>
              <a:rPr lang="en-US" sz="1100" dirty="0">
                <a:solidFill>
                  <a:srgbClr val="000000"/>
                </a:solidFill>
                <a:latin typeface="Consolas" panose="020B0609020204030204" pitchFamily="49" charset="0"/>
              </a:rPr>
              <a:t> id_categoria</a:t>
            </a:r>
            <a:r>
              <a:rPr lang="en-US" sz="1100" dirty="0">
                <a:solidFill>
                  <a:srgbClr val="808080"/>
                </a:solidFill>
                <a:latin typeface="Consolas" panose="020B0609020204030204" pitchFamily="49" charset="0"/>
              </a:rPr>
              <a:t>)</a:t>
            </a:r>
            <a:endParaRPr lang="en-US" sz="1100" dirty="0">
              <a:solidFill>
                <a:srgbClr val="000000"/>
              </a:solidFill>
              <a:latin typeface="Consolas" panose="020B0609020204030204" pitchFamily="49" charset="0"/>
            </a:endParaRPr>
          </a:p>
          <a:p>
            <a:r>
              <a:rPr lang="es-ES" sz="1100" dirty="0">
                <a:solidFill>
                  <a:srgbClr val="0000FF"/>
                </a:solidFill>
                <a:latin typeface="Consolas" panose="020B0609020204030204" pitchFamily="49" charset="0"/>
              </a:rPr>
              <a:t>VALUES </a:t>
            </a:r>
            <a:r>
              <a:rPr lang="es-ES" sz="1100" dirty="0">
                <a:solidFill>
                  <a:srgbClr val="808080"/>
                </a:solidFill>
                <a:latin typeface="Consolas" panose="020B0609020204030204" pitchFamily="49" charset="0"/>
              </a:rPr>
              <a:t>(</a:t>
            </a:r>
            <a:r>
              <a:rPr lang="es-ES" sz="1100" dirty="0">
                <a:solidFill>
                  <a:srgbClr val="FF0000"/>
                </a:solidFill>
                <a:latin typeface="Consolas" panose="020B0609020204030204" pitchFamily="49" charset="0"/>
              </a:rPr>
              <a:t>'VICENTE'</a:t>
            </a:r>
            <a:r>
              <a:rPr lang="es-ES" sz="1100" dirty="0">
                <a:solidFill>
                  <a:srgbClr val="808080"/>
                </a:solidFill>
                <a:latin typeface="Consolas" panose="020B0609020204030204" pitchFamily="49" charset="0"/>
              </a:rPr>
              <a:t>,</a:t>
            </a:r>
            <a:r>
              <a:rPr lang="es-ES" sz="1100" dirty="0">
                <a:solidFill>
                  <a:srgbClr val="FF0000"/>
                </a:solidFill>
                <a:latin typeface="Consolas" panose="020B0609020204030204" pitchFamily="49" charset="0"/>
              </a:rPr>
              <a:t>'MIGUEL'</a:t>
            </a:r>
            <a:r>
              <a:rPr lang="es-ES" sz="1100" dirty="0">
                <a:solidFill>
                  <a:srgbClr val="808080"/>
                </a:solidFill>
                <a:latin typeface="Consolas" panose="020B0609020204030204" pitchFamily="49" charset="0"/>
              </a:rPr>
              <a:t>,</a:t>
            </a:r>
            <a:r>
              <a:rPr lang="es-ES" sz="1100" dirty="0">
                <a:solidFill>
                  <a:srgbClr val="FF0000"/>
                </a:solidFill>
                <a:latin typeface="Consolas" panose="020B0609020204030204" pitchFamily="49" charset="0"/>
              </a:rPr>
              <a:t>'1985-05-20'</a:t>
            </a:r>
            <a:r>
              <a:rPr lang="es-ES" sz="1100" dirty="0">
                <a:solidFill>
                  <a:srgbClr val="808080"/>
                </a:solidFill>
                <a:latin typeface="Consolas" panose="020B0609020204030204" pitchFamily="49" charset="0"/>
              </a:rPr>
              <a:t>,</a:t>
            </a:r>
            <a:r>
              <a:rPr lang="es-ES" sz="1100" dirty="0">
                <a:solidFill>
                  <a:srgbClr val="FF0000"/>
                </a:solidFill>
                <a:latin typeface="Consolas" panose="020B0609020204030204" pitchFamily="49" charset="0"/>
              </a:rPr>
              <a:t>'2'</a:t>
            </a:r>
            <a:r>
              <a:rPr lang="es-ES" sz="1100" dirty="0">
                <a:solidFill>
                  <a:srgbClr val="808080"/>
                </a:solidFill>
                <a:latin typeface="Consolas" panose="020B0609020204030204" pitchFamily="49" charset="0"/>
              </a:rPr>
              <a:t>,</a:t>
            </a:r>
            <a:r>
              <a:rPr lang="es-ES" sz="1100" dirty="0">
                <a:solidFill>
                  <a:srgbClr val="FF0000"/>
                </a:solidFill>
                <a:latin typeface="Consolas" panose="020B0609020204030204" pitchFamily="49" charset="0"/>
              </a:rPr>
              <a:t>'849-558-8977'</a:t>
            </a:r>
            <a:r>
              <a:rPr lang="es-ES" sz="1100" dirty="0">
                <a:solidFill>
                  <a:srgbClr val="808080"/>
                </a:solidFill>
                <a:latin typeface="Consolas" panose="020B0609020204030204" pitchFamily="49" charset="0"/>
              </a:rPr>
              <a:t>,</a:t>
            </a:r>
            <a:r>
              <a:rPr lang="es-ES" sz="1100" dirty="0">
                <a:solidFill>
                  <a:srgbClr val="FF0000"/>
                </a:solidFill>
                <a:latin typeface="Consolas" panose="020B0609020204030204" pitchFamily="49" charset="0"/>
              </a:rPr>
              <a:t>'JUPITER@EMAIL.COM'</a:t>
            </a:r>
            <a:r>
              <a:rPr lang="es-ES" sz="1100" dirty="0">
                <a:solidFill>
                  <a:srgbClr val="808080"/>
                </a:solidFill>
                <a:latin typeface="Consolas" panose="020B0609020204030204" pitchFamily="49" charset="0"/>
              </a:rPr>
              <a:t>,</a:t>
            </a:r>
            <a:r>
              <a:rPr lang="es-ES" sz="1100" dirty="0">
                <a:solidFill>
                  <a:srgbClr val="FF0000"/>
                </a:solidFill>
                <a:latin typeface="Consolas" panose="020B0609020204030204" pitchFamily="49" charset="0"/>
              </a:rPr>
              <a:t>'C/UNIVERSO, Y GALAXIA # 2021'</a:t>
            </a:r>
            <a:r>
              <a:rPr lang="es-ES" sz="1100" dirty="0">
                <a:solidFill>
                  <a:srgbClr val="808080"/>
                </a:solidFill>
                <a:latin typeface="Consolas" panose="020B0609020204030204" pitchFamily="49" charset="0"/>
              </a:rPr>
              <a:t>,</a:t>
            </a:r>
            <a:r>
              <a:rPr lang="es-ES" sz="1100" dirty="0">
                <a:solidFill>
                  <a:srgbClr val="000000"/>
                </a:solidFill>
                <a:latin typeface="Consolas" panose="020B0609020204030204" pitchFamily="49" charset="0"/>
              </a:rPr>
              <a:t> </a:t>
            </a:r>
            <a:r>
              <a:rPr lang="es-ES" sz="1100" dirty="0">
                <a:solidFill>
                  <a:srgbClr val="FF0000"/>
                </a:solidFill>
                <a:latin typeface="Consolas" panose="020B0609020204030204" pitchFamily="49" charset="0"/>
              </a:rPr>
              <a:t>'4'</a:t>
            </a:r>
            <a:r>
              <a:rPr lang="es-ES" sz="1100" dirty="0">
                <a:solidFill>
                  <a:srgbClr val="808080"/>
                </a:solidFill>
                <a:latin typeface="Consolas" panose="020B0609020204030204" pitchFamily="49" charset="0"/>
              </a:rPr>
              <a:t>);</a:t>
            </a:r>
            <a:r>
              <a:rPr lang="es-ES" sz="1100" dirty="0">
                <a:solidFill>
                  <a:srgbClr val="000000"/>
                </a:solidFill>
                <a:latin typeface="Consolas" panose="020B0609020204030204" pitchFamily="49" charset="0"/>
              </a:rPr>
              <a:t> </a:t>
            </a:r>
          </a:p>
          <a:p>
            <a:endParaRPr lang="en-US" sz="1100" dirty="0">
              <a:solidFill>
                <a:srgbClr val="000000"/>
              </a:solidFill>
              <a:latin typeface="Consolas" panose="020B0609020204030204" pitchFamily="49" charset="0"/>
            </a:endParaRPr>
          </a:p>
          <a:p>
            <a:r>
              <a:rPr lang="en-US" sz="1100" dirty="0">
                <a:solidFill>
                  <a:srgbClr val="0000FF"/>
                </a:solidFill>
                <a:latin typeface="Consolas" panose="020B0609020204030204" pitchFamily="49" charset="0"/>
              </a:rPr>
              <a:t>INSERT</a:t>
            </a:r>
            <a:r>
              <a:rPr lang="en-US" sz="1100" dirty="0">
                <a:solidFill>
                  <a:srgbClr val="000000"/>
                </a:solidFill>
                <a:latin typeface="Consolas" panose="020B0609020204030204" pitchFamily="49" charset="0"/>
              </a:rPr>
              <a:t> </a:t>
            </a:r>
            <a:r>
              <a:rPr lang="en-US" sz="1100" dirty="0">
                <a:solidFill>
                  <a:srgbClr val="0000FF"/>
                </a:solidFill>
                <a:latin typeface="Consolas" panose="020B0609020204030204" pitchFamily="49" charset="0"/>
              </a:rPr>
              <a:t>INTO</a:t>
            </a:r>
            <a:r>
              <a:rPr lang="en-US" sz="1100" dirty="0">
                <a:solidFill>
                  <a:srgbClr val="000000"/>
                </a:solidFill>
                <a:latin typeface="Consolas" panose="020B0609020204030204" pitchFamily="49" charset="0"/>
              </a:rPr>
              <a:t> CONTACTOS</a:t>
            </a:r>
            <a:r>
              <a:rPr lang="en-US" sz="1100" dirty="0">
                <a:solidFill>
                  <a:srgbClr val="808080"/>
                </a:solidFill>
                <a:latin typeface="Consolas" panose="020B0609020204030204" pitchFamily="49" charset="0"/>
              </a:rPr>
              <a:t>(</a:t>
            </a:r>
            <a:r>
              <a:rPr lang="en-US" sz="1100" dirty="0">
                <a:solidFill>
                  <a:srgbClr val="000000"/>
                </a:solidFill>
                <a:latin typeface="Consolas" panose="020B0609020204030204" pitchFamily="49" charset="0"/>
              </a:rPr>
              <a:t>nombre_contacto</a:t>
            </a:r>
            <a:r>
              <a:rPr lang="en-US" sz="1100" dirty="0">
                <a:solidFill>
                  <a:srgbClr val="808080"/>
                </a:solidFill>
                <a:latin typeface="Consolas" panose="020B0609020204030204" pitchFamily="49" charset="0"/>
              </a:rPr>
              <a:t>,</a:t>
            </a:r>
            <a:r>
              <a:rPr lang="en-US" sz="1100" dirty="0">
                <a:solidFill>
                  <a:srgbClr val="000000"/>
                </a:solidFill>
                <a:latin typeface="Consolas" panose="020B0609020204030204" pitchFamily="49" charset="0"/>
              </a:rPr>
              <a:t> apellido_contacto</a:t>
            </a:r>
            <a:r>
              <a:rPr lang="en-US" sz="1100" dirty="0">
                <a:solidFill>
                  <a:srgbClr val="808080"/>
                </a:solidFill>
                <a:latin typeface="Consolas" panose="020B0609020204030204" pitchFamily="49" charset="0"/>
              </a:rPr>
              <a:t>,</a:t>
            </a:r>
            <a:r>
              <a:rPr lang="en-US" sz="1100" dirty="0">
                <a:solidFill>
                  <a:srgbClr val="000000"/>
                </a:solidFill>
                <a:latin typeface="Consolas" panose="020B0609020204030204" pitchFamily="49" charset="0"/>
              </a:rPr>
              <a:t> fecha_nacimiento</a:t>
            </a:r>
            <a:r>
              <a:rPr lang="en-US" sz="1100" dirty="0">
                <a:solidFill>
                  <a:srgbClr val="808080"/>
                </a:solidFill>
                <a:latin typeface="Consolas" panose="020B0609020204030204" pitchFamily="49" charset="0"/>
              </a:rPr>
              <a:t>,</a:t>
            </a:r>
            <a:r>
              <a:rPr lang="en-US" sz="1100" dirty="0">
                <a:solidFill>
                  <a:srgbClr val="000000"/>
                </a:solidFill>
                <a:latin typeface="Consolas" panose="020B0609020204030204" pitchFamily="49" charset="0"/>
              </a:rPr>
              <a:t> id_genero</a:t>
            </a:r>
            <a:r>
              <a:rPr lang="en-US" sz="1100" dirty="0">
                <a:solidFill>
                  <a:srgbClr val="808080"/>
                </a:solidFill>
                <a:latin typeface="Consolas" panose="020B0609020204030204" pitchFamily="49" charset="0"/>
              </a:rPr>
              <a:t>,</a:t>
            </a:r>
            <a:r>
              <a:rPr lang="en-US" sz="1100" dirty="0">
                <a:solidFill>
                  <a:srgbClr val="000000"/>
                </a:solidFill>
                <a:latin typeface="Consolas" panose="020B0609020204030204" pitchFamily="49" charset="0"/>
              </a:rPr>
              <a:t> telefono</a:t>
            </a:r>
            <a:r>
              <a:rPr lang="en-US" sz="1100" dirty="0">
                <a:solidFill>
                  <a:srgbClr val="808080"/>
                </a:solidFill>
                <a:latin typeface="Consolas" panose="020B0609020204030204" pitchFamily="49" charset="0"/>
              </a:rPr>
              <a:t>,</a:t>
            </a:r>
            <a:r>
              <a:rPr lang="en-US" sz="1100" dirty="0">
                <a:solidFill>
                  <a:srgbClr val="000000"/>
                </a:solidFill>
                <a:latin typeface="Consolas" panose="020B0609020204030204" pitchFamily="49" charset="0"/>
              </a:rPr>
              <a:t> email</a:t>
            </a:r>
            <a:r>
              <a:rPr lang="en-US" sz="1100" dirty="0">
                <a:solidFill>
                  <a:srgbClr val="808080"/>
                </a:solidFill>
                <a:latin typeface="Consolas" panose="020B0609020204030204" pitchFamily="49" charset="0"/>
              </a:rPr>
              <a:t>,</a:t>
            </a:r>
            <a:r>
              <a:rPr lang="en-US" sz="1100" dirty="0">
                <a:solidFill>
                  <a:srgbClr val="000000"/>
                </a:solidFill>
                <a:latin typeface="Consolas" panose="020B0609020204030204" pitchFamily="49" charset="0"/>
              </a:rPr>
              <a:t> direccion</a:t>
            </a:r>
            <a:r>
              <a:rPr lang="en-US" sz="1100" dirty="0">
                <a:solidFill>
                  <a:srgbClr val="808080"/>
                </a:solidFill>
                <a:latin typeface="Consolas" panose="020B0609020204030204" pitchFamily="49" charset="0"/>
              </a:rPr>
              <a:t>,</a:t>
            </a:r>
            <a:r>
              <a:rPr lang="en-US" sz="1100" dirty="0">
                <a:solidFill>
                  <a:srgbClr val="000000"/>
                </a:solidFill>
                <a:latin typeface="Consolas" panose="020B0609020204030204" pitchFamily="49" charset="0"/>
              </a:rPr>
              <a:t> id_categoria</a:t>
            </a:r>
            <a:r>
              <a:rPr lang="en-US" sz="1100" dirty="0">
                <a:solidFill>
                  <a:srgbClr val="808080"/>
                </a:solidFill>
                <a:latin typeface="Consolas" panose="020B0609020204030204" pitchFamily="49" charset="0"/>
              </a:rPr>
              <a:t>)</a:t>
            </a:r>
            <a:endParaRPr lang="en-US" sz="1100" dirty="0">
              <a:solidFill>
                <a:srgbClr val="000000"/>
              </a:solidFill>
              <a:latin typeface="Consolas" panose="020B0609020204030204" pitchFamily="49" charset="0"/>
            </a:endParaRPr>
          </a:p>
          <a:p>
            <a:r>
              <a:rPr lang="en-US" sz="1100" dirty="0">
                <a:solidFill>
                  <a:srgbClr val="0000FF"/>
                </a:solidFill>
                <a:latin typeface="Consolas" panose="020B0609020204030204" pitchFamily="49" charset="0"/>
              </a:rPr>
              <a:t>VALUES </a:t>
            </a:r>
            <a:r>
              <a:rPr lang="en-US" sz="1100" dirty="0">
                <a:solidFill>
                  <a:srgbClr val="808080"/>
                </a:solidFill>
                <a:latin typeface="Consolas" panose="020B0609020204030204" pitchFamily="49" charset="0"/>
              </a:rPr>
              <a:t>(</a:t>
            </a:r>
            <a:r>
              <a:rPr lang="en-US" sz="1100" dirty="0">
                <a:solidFill>
                  <a:srgbClr val="FF0000"/>
                </a:solidFill>
                <a:latin typeface="Consolas" panose="020B0609020204030204" pitchFamily="49" charset="0"/>
              </a:rPr>
              <a:t>'MARLENYS'</a:t>
            </a:r>
            <a:r>
              <a:rPr lang="en-US" sz="1100" dirty="0">
                <a:solidFill>
                  <a:srgbClr val="808080"/>
                </a:solidFill>
                <a:latin typeface="Consolas" panose="020B0609020204030204" pitchFamily="49" charset="0"/>
              </a:rPr>
              <a:t>,</a:t>
            </a:r>
            <a:r>
              <a:rPr lang="en-US" sz="1100" dirty="0">
                <a:solidFill>
                  <a:srgbClr val="FF0000"/>
                </a:solidFill>
                <a:latin typeface="Consolas" panose="020B0609020204030204" pitchFamily="49" charset="0"/>
              </a:rPr>
              <a:t>'PANIAGUA'</a:t>
            </a:r>
            <a:r>
              <a:rPr lang="en-US" sz="1100" dirty="0">
                <a:solidFill>
                  <a:srgbClr val="808080"/>
                </a:solidFill>
                <a:latin typeface="Consolas" panose="020B0609020204030204" pitchFamily="49" charset="0"/>
              </a:rPr>
              <a:t>,</a:t>
            </a:r>
            <a:r>
              <a:rPr lang="en-US" sz="1100" dirty="0">
                <a:solidFill>
                  <a:srgbClr val="FF0000"/>
                </a:solidFill>
                <a:latin typeface="Consolas" panose="020B0609020204030204" pitchFamily="49" charset="0"/>
              </a:rPr>
              <a:t>'1998-09-04'</a:t>
            </a:r>
            <a:r>
              <a:rPr lang="en-US" sz="1100" dirty="0">
                <a:solidFill>
                  <a:srgbClr val="808080"/>
                </a:solidFill>
                <a:latin typeface="Consolas" panose="020B0609020204030204" pitchFamily="49" charset="0"/>
              </a:rPr>
              <a:t>,</a:t>
            </a:r>
            <a:r>
              <a:rPr lang="en-US" sz="1100" dirty="0">
                <a:solidFill>
                  <a:srgbClr val="FF0000"/>
                </a:solidFill>
                <a:latin typeface="Consolas" panose="020B0609020204030204" pitchFamily="49" charset="0"/>
              </a:rPr>
              <a:t>'1'</a:t>
            </a:r>
            <a:r>
              <a:rPr lang="en-US" sz="1100" dirty="0">
                <a:solidFill>
                  <a:srgbClr val="808080"/>
                </a:solidFill>
                <a:latin typeface="Consolas" panose="020B0609020204030204" pitchFamily="49" charset="0"/>
              </a:rPr>
              <a:t>,</a:t>
            </a:r>
            <a:r>
              <a:rPr lang="en-US" sz="1100" dirty="0">
                <a:solidFill>
                  <a:srgbClr val="FF0000"/>
                </a:solidFill>
                <a:latin typeface="Consolas" panose="020B0609020204030204" pitchFamily="49" charset="0"/>
              </a:rPr>
              <a:t>'829-789-7894'</a:t>
            </a:r>
            <a:r>
              <a:rPr lang="en-US" sz="1100" dirty="0">
                <a:solidFill>
                  <a:srgbClr val="808080"/>
                </a:solidFill>
                <a:latin typeface="Consolas" panose="020B0609020204030204" pitchFamily="49" charset="0"/>
              </a:rPr>
              <a:t>,</a:t>
            </a:r>
            <a:r>
              <a:rPr lang="en-US" sz="1100" dirty="0">
                <a:solidFill>
                  <a:srgbClr val="FF0000"/>
                </a:solidFill>
                <a:latin typeface="Consolas" panose="020B0609020204030204" pitchFamily="49" charset="0"/>
              </a:rPr>
              <a:t>'MARLENYS@EMAIL.COM'</a:t>
            </a:r>
            <a:r>
              <a:rPr lang="en-US" sz="1100" dirty="0">
                <a:solidFill>
                  <a:srgbClr val="808080"/>
                </a:solidFill>
                <a:latin typeface="Consolas" panose="020B0609020204030204" pitchFamily="49" charset="0"/>
              </a:rPr>
              <a:t>,</a:t>
            </a:r>
            <a:r>
              <a:rPr lang="en-US" sz="1100" dirty="0">
                <a:solidFill>
                  <a:srgbClr val="FF0000"/>
                </a:solidFill>
                <a:latin typeface="Consolas" panose="020B0609020204030204" pitchFamily="49" charset="0"/>
              </a:rPr>
              <a:t>'C/NETFLIX TEMPORADA # 2'</a:t>
            </a:r>
            <a:r>
              <a:rPr lang="en-US" sz="1100" dirty="0">
                <a:solidFill>
                  <a:srgbClr val="808080"/>
                </a:solidFill>
                <a:latin typeface="Consolas" panose="020B0609020204030204" pitchFamily="49" charset="0"/>
              </a:rPr>
              <a:t>,</a:t>
            </a:r>
            <a:r>
              <a:rPr lang="en-US" sz="1100" dirty="0">
                <a:solidFill>
                  <a:srgbClr val="000000"/>
                </a:solidFill>
                <a:latin typeface="Consolas" panose="020B0609020204030204" pitchFamily="49" charset="0"/>
              </a:rPr>
              <a:t> </a:t>
            </a:r>
            <a:r>
              <a:rPr lang="en-US" sz="1100" dirty="0">
                <a:solidFill>
                  <a:srgbClr val="FF0000"/>
                </a:solidFill>
                <a:latin typeface="Consolas" panose="020B0609020204030204" pitchFamily="49" charset="0"/>
              </a:rPr>
              <a:t>'3'</a:t>
            </a:r>
            <a:r>
              <a:rPr lang="en-US" sz="1100" dirty="0">
                <a:solidFill>
                  <a:srgbClr val="808080"/>
                </a:solidFill>
                <a:latin typeface="Consolas" panose="020B0609020204030204" pitchFamily="49" charset="0"/>
              </a:rPr>
              <a:t>);</a:t>
            </a:r>
            <a:r>
              <a:rPr lang="en-US" sz="1100" dirty="0">
                <a:solidFill>
                  <a:srgbClr val="000000"/>
                </a:solidFill>
                <a:latin typeface="Consolas" panose="020B0609020204030204" pitchFamily="49" charset="0"/>
              </a:rPr>
              <a:t> </a:t>
            </a:r>
          </a:p>
          <a:p>
            <a:endParaRPr lang="en-US" sz="1100" dirty="0">
              <a:solidFill>
                <a:srgbClr val="000000"/>
              </a:solidFill>
              <a:latin typeface="Consolas" panose="020B0609020204030204" pitchFamily="49" charset="0"/>
            </a:endParaRPr>
          </a:p>
          <a:p>
            <a:r>
              <a:rPr lang="en-US" sz="1100" dirty="0">
                <a:solidFill>
                  <a:srgbClr val="0000FF"/>
                </a:solidFill>
                <a:latin typeface="Consolas" panose="020B0609020204030204" pitchFamily="49" charset="0"/>
              </a:rPr>
              <a:t>INSERT</a:t>
            </a:r>
            <a:r>
              <a:rPr lang="en-US" sz="1100" dirty="0">
                <a:solidFill>
                  <a:srgbClr val="000000"/>
                </a:solidFill>
                <a:latin typeface="Consolas" panose="020B0609020204030204" pitchFamily="49" charset="0"/>
              </a:rPr>
              <a:t> </a:t>
            </a:r>
            <a:r>
              <a:rPr lang="en-US" sz="1100" dirty="0">
                <a:solidFill>
                  <a:srgbClr val="0000FF"/>
                </a:solidFill>
                <a:latin typeface="Consolas" panose="020B0609020204030204" pitchFamily="49" charset="0"/>
              </a:rPr>
              <a:t>INTO</a:t>
            </a:r>
            <a:r>
              <a:rPr lang="en-US" sz="1100" dirty="0">
                <a:solidFill>
                  <a:srgbClr val="000000"/>
                </a:solidFill>
                <a:latin typeface="Consolas" panose="020B0609020204030204" pitchFamily="49" charset="0"/>
              </a:rPr>
              <a:t> CONTACTOS</a:t>
            </a:r>
            <a:r>
              <a:rPr lang="en-US" sz="1100" dirty="0">
                <a:solidFill>
                  <a:srgbClr val="808080"/>
                </a:solidFill>
                <a:latin typeface="Consolas" panose="020B0609020204030204" pitchFamily="49" charset="0"/>
              </a:rPr>
              <a:t>(</a:t>
            </a:r>
            <a:r>
              <a:rPr lang="en-US" sz="1100" dirty="0">
                <a:solidFill>
                  <a:srgbClr val="000000"/>
                </a:solidFill>
                <a:latin typeface="Consolas" panose="020B0609020204030204" pitchFamily="49" charset="0"/>
              </a:rPr>
              <a:t>nombre_contacto</a:t>
            </a:r>
            <a:r>
              <a:rPr lang="en-US" sz="1100" dirty="0">
                <a:solidFill>
                  <a:srgbClr val="808080"/>
                </a:solidFill>
                <a:latin typeface="Consolas" panose="020B0609020204030204" pitchFamily="49" charset="0"/>
              </a:rPr>
              <a:t>,</a:t>
            </a:r>
            <a:r>
              <a:rPr lang="en-US" sz="1100" dirty="0">
                <a:solidFill>
                  <a:srgbClr val="000000"/>
                </a:solidFill>
                <a:latin typeface="Consolas" panose="020B0609020204030204" pitchFamily="49" charset="0"/>
              </a:rPr>
              <a:t> apellido_contacto</a:t>
            </a:r>
            <a:r>
              <a:rPr lang="en-US" sz="1100" dirty="0">
                <a:solidFill>
                  <a:srgbClr val="808080"/>
                </a:solidFill>
                <a:latin typeface="Consolas" panose="020B0609020204030204" pitchFamily="49" charset="0"/>
              </a:rPr>
              <a:t>,</a:t>
            </a:r>
            <a:r>
              <a:rPr lang="en-US" sz="1100" dirty="0">
                <a:solidFill>
                  <a:srgbClr val="000000"/>
                </a:solidFill>
                <a:latin typeface="Consolas" panose="020B0609020204030204" pitchFamily="49" charset="0"/>
              </a:rPr>
              <a:t> fecha_nacimiento</a:t>
            </a:r>
            <a:r>
              <a:rPr lang="en-US" sz="1100" dirty="0">
                <a:solidFill>
                  <a:srgbClr val="808080"/>
                </a:solidFill>
                <a:latin typeface="Consolas" panose="020B0609020204030204" pitchFamily="49" charset="0"/>
              </a:rPr>
              <a:t>,</a:t>
            </a:r>
            <a:r>
              <a:rPr lang="en-US" sz="1100" dirty="0">
                <a:solidFill>
                  <a:srgbClr val="000000"/>
                </a:solidFill>
                <a:latin typeface="Consolas" panose="020B0609020204030204" pitchFamily="49" charset="0"/>
              </a:rPr>
              <a:t> id_genero</a:t>
            </a:r>
            <a:r>
              <a:rPr lang="en-US" sz="1100" dirty="0">
                <a:solidFill>
                  <a:srgbClr val="808080"/>
                </a:solidFill>
                <a:latin typeface="Consolas" panose="020B0609020204030204" pitchFamily="49" charset="0"/>
              </a:rPr>
              <a:t>,</a:t>
            </a:r>
            <a:r>
              <a:rPr lang="en-US" sz="1100" dirty="0">
                <a:solidFill>
                  <a:srgbClr val="000000"/>
                </a:solidFill>
                <a:latin typeface="Consolas" panose="020B0609020204030204" pitchFamily="49" charset="0"/>
              </a:rPr>
              <a:t> telefono</a:t>
            </a:r>
            <a:r>
              <a:rPr lang="en-US" sz="1100" dirty="0">
                <a:solidFill>
                  <a:srgbClr val="808080"/>
                </a:solidFill>
                <a:latin typeface="Consolas" panose="020B0609020204030204" pitchFamily="49" charset="0"/>
              </a:rPr>
              <a:t>,</a:t>
            </a:r>
            <a:r>
              <a:rPr lang="en-US" sz="1100" dirty="0">
                <a:solidFill>
                  <a:srgbClr val="000000"/>
                </a:solidFill>
                <a:latin typeface="Consolas" panose="020B0609020204030204" pitchFamily="49" charset="0"/>
              </a:rPr>
              <a:t> email</a:t>
            </a:r>
            <a:r>
              <a:rPr lang="en-US" sz="1100" dirty="0">
                <a:solidFill>
                  <a:srgbClr val="808080"/>
                </a:solidFill>
                <a:latin typeface="Consolas" panose="020B0609020204030204" pitchFamily="49" charset="0"/>
              </a:rPr>
              <a:t>,</a:t>
            </a:r>
            <a:r>
              <a:rPr lang="en-US" sz="1100" dirty="0">
                <a:solidFill>
                  <a:srgbClr val="000000"/>
                </a:solidFill>
                <a:latin typeface="Consolas" panose="020B0609020204030204" pitchFamily="49" charset="0"/>
              </a:rPr>
              <a:t> direccion</a:t>
            </a:r>
            <a:r>
              <a:rPr lang="en-US" sz="1100" dirty="0">
                <a:solidFill>
                  <a:srgbClr val="808080"/>
                </a:solidFill>
                <a:latin typeface="Consolas" panose="020B0609020204030204" pitchFamily="49" charset="0"/>
              </a:rPr>
              <a:t>,</a:t>
            </a:r>
            <a:r>
              <a:rPr lang="en-US" sz="1100" dirty="0">
                <a:solidFill>
                  <a:srgbClr val="000000"/>
                </a:solidFill>
                <a:latin typeface="Consolas" panose="020B0609020204030204" pitchFamily="49" charset="0"/>
              </a:rPr>
              <a:t> id_categoria</a:t>
            </a:r>
            <a:r>
              <a:rPr lang="en-US" sz="1100" dirty="0">
                <a:solidFill>
                  <a:srgbClr val="808080"/>
                </a:solidFill>
                <a:latin typeface="Consolas" panose="020B0609020204030204" pitchFamily="49" charset="0"/>
              </a:rPr>
              <a:t>)</a:t>
            </a:r>
            <a:endParaRPr lang="en-US" sz="1100" dirty="0">
              <a:solidFill>
                <a:srgbClr val="000000"/>
              </a:solidFill>
              <a:latin typeface="Consolas" panose="020B0609020204030204" pitchFamily="49" charset="0"/>
            </a:endParaRPr>
          </a:p>
          <a:p>
            <a:r>
              <a:rPr lang="es-ES" sz="1100" dirty="0">
                <a:solidFill>
                  <a:srgbClr val="0000FF"/>
                </a:solidFill>
                <a:latin typeface="Consolas" panose="020B0609020204030204" pitchFamily="49" charset="0"/>
              </a:rPr>
              <a:t>VALUES </a:t>
            </a:r>
            <a:r>
              <a:rPr lang="es-ES" sz="1100" dirty="0">
                <a:solidFill>
                  <a:srgbClr val="808080"/>
                </a:solidFill>
                <a:latin typeface="Consolas" panose="020B0609020204030204" pitchFamily="49" charset="0"/>
              </a:rPr>
              <a:t>(</a:t>
            </a:r>
            <a:r>
              <a:rPr lang="es-ES" sz="1100" dirty="0">
                <a:solidFill>
                  <a:srgbClr val="FF0000"/>
                </a:solidFill>
                <a:latin typeface="Consolas" panose="020B0609020204030204" pitchFamily="49" charset="0"/>
              </a:rPr>
              <a:t>'NOMBRE ACTUALIZAR'</a:t>
            </a:r>
            <a:r>
              <a:rPr lang="es-ES" sz="1100" dirty="0">
                <a:solidFill>
                  <a:srgbClr val="808080"/>
                </a:solidFill>
                <a:latin typeface="Consolas" panose="020B0609020204030204" pitchFamily="49" charset="0"/>
              </a:rPr>
              <a:t>,</a:t>
            </a:r>
            <a:r>
              <a:rPr lang="es-ES" sz="1100" dirty="0">
                <a:solidFill>
                  <a:srgbClr val="FF0000"/>
                </a:solidFill>
                <a:latin typeface="Consolas" panose="020B0609020204030204" pitchFamily="49" charset="0"/>
              </a:rPr>
              <a:t>'ACTUALIZAR'</a:t>
            </a:r>
            <a:r>
              <a:rPr lang="es-ES" sz="1100" dirty="0">
                <a:solidFill>
                  <a:srgbClr val="808080"/>
                </a:solidFill>
                <a:latin typeface="Consolas" panose="020B0609020204030204" pitchFamily="49" charset="0"/>
              </a:rPr>
              <a:t>,</a:t>
            </a:r>
            <a:r>
              <a:rPr lang="es-ES" sz="1100" dirty="0">
                <a:solidFill>
                  <a:srgbClr val="FF0000"/>
                </a:solidFill>
                <a:latin typeface="Consolas" panose="020B0609020204030204" pitchFamily="49" charset="0"/>
              </a:rPr>
              <a:t>'1995-05-13'</a:t>
            </a:r>
            <a:r>
              <a:rPr lang="es-ES" sz="1100" dirty="0">
                <a:solidFill>
                  <a:srgbClr val="808080"/>
                </a:solidFill>
                <a:latin typeface="Consolas" panose="020B0609020204030204" pitchFamily="49" charset="0"/>
              </a:rPr>
              <a:t>,</a:t>
            </a:r>
            <a:r>
              <a:rPr lang="es-ES" sz="1100" dirty="0">
                <a:solidFill>
                  <a:srgbClr val="FF0000"/>
                </a:solidFill>
                <a:latin typeface="Consolas" panose="020B0609020204030204" pitchFamily="49" charset="0"/>
              </a:rPr>
              <a:t>'2'</a:t>
            </a:r>
            <a:r>
              <a:rPr lang="es-ES" sz="1100" dirty="0">
                <a:solidFill>
                  <a:srgbClr val="808080"/>
                </a:solidFill>
                <a:latin typeface="Consolas" panose="020B0609020204030204" pitchFamily="49" charset="0"/>
              </a:rPr>
              <a:t>,</a:t>
            </a:r>
            <a:r>
              <a:rPr lang="es-ES" sz="1100" dirty="0">
                <a:solidFill>
                  <a:srgbClr val="FF0000"/>
                </a:solidFill>
                <a:latin typeface="Consolas" panose="020B0609020204030204" pitchFamily="49" charset="0"/>
              </a:rPr>
              <a:t>'809-895-5214'</a:t>
            </a:r>
            <a:r>
              <a:rPr lang="es-ES" sz="1100" dirty="0">
                <a:solidFill>
                  <a:srgbClr val="808080"/>
                </a:solidFill>
                <a:latin typeface="Consolas" panose="020B0609020204030204" pitchFamily="49" charset="0"/>
              </a:rPr>
              <a:t>,</a:t>
            </a:r>
            <a:r>
              <a:rPr lang="es-ES" sz="1100" dirty="0">
                <a:solidFill>
                  <a:srgbClr val="FF0000"/>
                </a:solidFill>
                <a:latin typeface="Consolas" panose="020B0609020204030204" pitchFamily="49" charset="0"/>
              </a:rPr>
              <a:t>'ACTUALIZAR@EMAIL.COM'</a:t>
            </a:r>
            <a:r>
              <a:rPr lang="es-ES" sz="1100" dirty="0">
                <a:solidFill>
                  <a:srgbClr val="808080"/>
                </a:solidFill>
                <a:latin typeface="Consolas" panose="020B0609020204030204" pitchFamily="49" charset="0"/>
              </a:rPr>
              <a:t>,</a:t>
            </a:r>
            <a:r>
              <a:rPr lang="es-ES" sz="1100" dirty="0">
                <a:solidFill>
                  <a:srgbClr val="FF0000"/>
                </a:solidFill>
                <a:latin typeface="Consolas" panose="020B0609020204030204" pitchFamily="49" charset="0"/>
              </a:rPr>
              <a:t>'AV. LA VIDA ES BELLA # 2021'</a:t>
            </a:r>
            <a:r>
              <a:rPr lang="es-ES" sz="1100" dirty="0">
                <a:solidFill>
                  <a:srgbClr val="808080"/>
                </a:solidFill>
                <a:latin typeface="Consolas" panose="020B0609020204030204" pitchFamily="49" charset="0"/>
              </a:rPr>
              <a:t>,</a:t>
            </a:r>
            <a:r>
              <a:rPr lang="es-ES" sz="1100" dirty="0">
                <a:solidFill>
                  <a:srgbClr val="000000"/>
                </a:solidFill>
                <a:latin typeface="Consolas" panose="020B0609020204030204" pitchFamily="49" charset="0"/>
              </a:rPr>
              <a:t> </a:t>
            </a:r>
            <a:r>
              <a:rPr lang="es-ES" sz="1100" dirty="0">
                <a:solidFill>
                  <a:srgbClr val="FF0000"/>
                </a:solidFill>
                <a:latin typeface="Consolas" panose="020B0609020204030204" pitchFamily="49" charset="0"/>
              </a:rPr>
              <a:t>'3'</a:t>
            </a:r>
            <a:r>
              <a:rPr lang="es-ES" sz="1100" dirty="0">
                <a:solidFill>
                  <a:srgbClr val="808080"/>
                </a:solidFill>
                <a:latin typeface="Consolas" panose="020B0609020204030204" pitchFamily="49" charset="0"/>
              </a:rPr>
              <a:t>);</a:t>
            </a:r>
            <a:r>
              <a:rPr lang="es-ES" sz="1100" dirty="0">
                <a:solidFill>
                  <a:srgbClr val="000000"/>
                </a:solidFill>
                <a:latin typeface="Consolas" panose="020B0609020204030204" pitchFamily="49" charset="0"/>
              </a:rPr>
              <a:t> </a:t>
            </a:r>
          </a:p>
          <a:p>
            <a:endParaRPr lang="en-US" sz="1100" dirty="0">
              <a:solidFill>
                <a:srgbClr val="000000"/>
              </a:solidFill>
              <a:latin typeface="Consolas" panose="020B0609020204030204" pitchFamily="49" charset="0"/>
            </a:endParaRPr>
          </a:p>
          <a:p>
            <a:r>
              <a:rPr lang="en-US" sz="1100" dirty="0">
                <a:solidFill>
                  <a:srgbClr val="0000FF"/>
                </a:solidFill>
                <a:latin typeface="Consolas" panose="020B0609020204030204" pitchFamily="49" charset="0"/>
              </a:rPr>
              <a:t>INSERT</a:t>
            </a:r>
            <a:r>
              <a:rPr lang="en-US" sz="1100" dirty="0">
                <a:solidFill>
                  <a:srgbClr val="000000"/>
                </a:solidFill>
                <a:latin typeface="Consolas" panose="020B0609020204030204" pitchFamily="49" charset="0"/>
              </a:rPr>
              <a:t> </a:t>
            </a:r>
            <a:r>
              <a:rPr lang="en-US" sz="1100" dirty="0">
                <a:solidFill>
                  <a:srgbClr val="0000FF"/>
                </a:solidFill>
                <a:latin typeface="Consolas" panose="020B0609020204030204" pitchFamily="49" charset="0"/>
              </a:rPr>
              <a:t>INTO</a:t>
            </a:r>
            <a:r>
              <a:rPr lang="en-US" sz="1100" dirty="0">
                <a:solidFill>
                  <a:srgbClr val="000000"/>
                </a:solidFill>
                <a:latin typeface="Consolas" panose="020B0609020204030204" pitchFamily="49" charset="0"/>
              </a:rPr>
              <a:t> CONTACTOS</a:t>
            </a:r>
            <a:r>
              <a:rPr lang="en-US" sz="1100" dirty="0">
                <a:solidFill>
                  <a:srgbClr val="808080"/>
                </a:solidFill>
                <a:latin typeface="Consolas" panose="020B0609020204030204" pitchFamily="49" charset="0"/>
              </a:rPr>
              <a:t>(</a:t>
            </a:r>
            <a:r>
              <a:rPr lang="en-US" sz="1100" dirty="0">
                <a:solidFill>
                  <a:srgbClr val="000000"/>
                </a:solidFill>
                <a:latin typeface="Consolas" panose="020B0609020204030204" pitchFamily="49" charset="0"/>
              </a:rPr>
              <a:t>nombre_contacto</a:t>
            </a:r>
            <a:r>
              <a:rPr lang="en-US" sz="1100" dirty="0">
                <a:solidFill>
                  <a:srgbClr val="808080"/>
                </a:solidFill>
                <a:latin typeface="Consolas" panose="020B0609020204030204" pitchFamily="49" charset="0"/>
              </a:rPr>
              <a:t>,</a:t>
            </a:r>
            <a:r>
              <a:rPr lang="en-US" sz="1100" dirty="0">
                <a:solidFill>
                  <a:srgbClr val="000000"/>
                </a:solidFill>
                <a:latin typeface="Consolas" panose="020B0609020204030204" pitchFamily="49" charset="0"/>
              </a:rPr>
              <a:t> apellido_contacto</a:t>
            </a:r>
            <a:r>
              <a:rPr lang="en-US" sz="1100" dirty="0">
                <a:solidFill>
                  <a:srgbClr val="808080"/>
                </a:solidFill>
                <a:latin typeface="Consolas" panose="020B0609020204030204" pitchFamily="49" charset="0"/>
              </a:rPr>
              <a:t>,</a:t>
            </a:r>
            <a:r>
              <a:rPr lang="en-US" sz="1100" dirty="0">
                <a:solidFill>
                  <a:srgbClr val="000000"/>
                </a:solidFill>
                <a:latin typeface="Consolas" panose="020B0609020204030204" pitchFamily="49" charset="0"/>
              </a:rPr>
              <a:t> fecha_nacimiento</a:t>
            </a:r>
            <a:r>
              <a:rPr lang="en-US" sz="1100" dirty="0">
                <a:solidFill>
                  <a:srgbClr val="808080"/>
                </a:solidFill>
                <a:latin typeface="Consolas" panose="020B0609020204030204" pitchFamily="49" charset="0"/>
              </a:rPr>
              <a:t>,</a:t>
            </a:r>
            <a:r>
              <a:rPr lang="en-US" sz="1100" dirty="0">
                <a:solidFill>
                  <a:srgbClr val="000000"/>
                </a:solidFill>
                <a:latin typeface="Consolas" panose="020B0609020204030204" pitchFamily="49" charset="0"/>
              </a:rPr>
              <a:t> id_genero</a:t>
            </a:r>
            <a:r>
              <a:rPr lang="en-US" sz="1100" dirty="0">
                <a:solidFill>
                  <a:srgbClr val="808080"/>
                </a:solidFill>
                <a:latin typeface="Consolas" panose="020B0609020204030204" pitchFamily="49" charset="0"/>
              </a:rPr>
              <a:t>,</a:t>
            </a:r>
            <a:r>
              <a:rPr lang="en-US" sz="1100" dirty="0">
                <a:solidFill>
                  <a:srgbClr val="000000"/>
                </a:solidFill>
                <a:latin typeface="Consolas" panose="020B0609020204030204" pitchFamily="49" charset="0"/>
              </a:rPr>
              <a:t> telefono</a:t>
            </a:r>
            <a:r>
              <a:rPr lang="en-US" sz="1100" dirty="0">
                <a:solidFill>
                  <a:srgbClr val="808080"/>
                </a:solidFill>
                <a:latin typeface="Consolas" panose="020B0609020204030204" pitchFamily="49" charset="0"/>
              </a:rPr>
              <a:t>,</a:t>
            </a:r>
            <a:r>
              <a:rPr lang="en-US" sz="1100" dirty="0">
                <a:solidFill>
                  <a:srgbClr val="000000"/>
                </a:solidFill>
                <a:latin typeface="Consolas" panose="020B0609020204030204" pitchFamily="49" charset="0"/>
              </a:rPr>
              <a:t> email</a:t>
            </a:r>
            <a:r>
              <a:rPr lang="en-US" sz="1100" dirty="0">
                <a:solidFill>
                  <a:srgbClr val="808080"/>
                </a:solidFill>
                <a:latin typeface="Consolas" panose="020B0609020204030204" pitchFamily="49" charset="0"/>
              </a:rPr>
              <a:t>,</a:t>
            </a:r>
            <a:r>
              <a:rPr lang="en-US" sz="1100" dirty="0">
                <a:solidFill>
                  <a:srgbClr val="000000"/>
                </a:solidFill>
                <a:latin typeface="Consolas" panose="020B0609020204030204" pitchFamily="49" charset="0"/>
              </a:rPr>
              <a:t> direccion</a:t>
            </a:r>
            <a:r>
              <a:rPr lang="en-US" sz="1100" dirty="0">
                <a:solidFill>
                  <a:srgbClr val="808080"/>
                </a:solidFill>
                <a:latin typeface="Consolas" panose="020B0609020204030204" pitchFamily="49" charset="0"/>
              </a:rPr>
              <a:t>,</a:t>
            </a:r>
            <a:r>
              <a:rPr lang="en-US" sz="1100" dirty="0">
                <a:solidFill>
                  <a:srgbClr val="000000"/>
                </a:solidFill>
                <a:latin typeface="Consolas" panose="020B0609020204030204" pitchFamily="49" charset="0"/>
              </a:rPr>
              <a:t> id_categoria</a:t>
            </a:r>
            <a:r>
              <a:rPr lang="en-US" sz="1100" dirty="0">
                <a:solidFill>
                  <a:srgbClr val="808080"/>
                </a:solidFill>
                <a:latin typeface="Consolas" panose="020B0609020204030204" pitchFamily="49" charset="0"/>
              </a:rPr>
              <a:t>)</a:t>
            </a:r>
            <a:endParaRPr lang="en-US" sz="1100" dirty="0">
              <a:solidFill>
                <a:srgbClr val="000000"/>
              </a:solidFill>
              <a:latin typeface="Consolas" panose="020B0609020204030204" pitchFamily="49" charset="0"/>
            </a:endParaRPr>
          </a:p>
          <a:p>
            <a:r>
              <a:rPr lang="fr-FR" sz="1100" dirty="0">
                <a:solidFill>
                  <a:srgbClr val="0000FF"/>
                </a:solidFill>
                <a:latin typeface="Consolas" panose="020B0609020204030204" pitchFamily="49" charset="0"/>
              </a:rPr>
              <a:t>VALUES </a:t>
            </a:r>
            <a:r>
              <a:rPr lang="fr-FR" sz="1100" dirty="0">
                <a:solidFill>
                  <a:srgbClr val="808080"/>
                </a:solidFill>
                <a:latin typeface="Consolas" panose="020B0609020204030204" pitchFamily="49" charset="0"/>
              </a:rPr>
              <a:t>(</a:t>
            </a:r>
            <a:r>
              <a:rPr lang="fr-FR" sz="1100" dirty="0">
                <a:solidFill>
                  <a:srgbClr val="FF0000"/>
                </a:solidFill>
                <a:latin typeface="Consolas" panose="020B0609020204030204" pitchFamily="49" charset="0"/>
              </a:rPr>
              <a:t>'NOMBRE A BORRAR'</a:t>
            </a:r>
            <a:r>
              <a:rPr lang="fr-FR" sz="1100" dirty="0">
                <a:solidFill>
                  <a:srgbClr val="808080"/>
                </a:solidFill>
                <a:latin typeface="Consolas" panose="020B0609020204030204" pitchFamily="49" charset="0"/>
              </a:rPr>
              <a:t>,</a:t>
            </a:r>
            <a:r>
              <a:rPr lang="fr-FR" sz="1100" dirty="0">
                <a:solidFill>
                  <a:srgbClr val="FF0000"/>
                </a:solidFill>
                <a:latin typeface="Consolas" panose="020B0609020204030204" pitchFamily="49" charset="0"/>
              </a:rPr>
              <a:t>'BORRAR'</a:t>
            </a:r>
            <a:r>
              <a:rPr lang="fr-FR" sz="1100" dirty="0">
                <a:solidFill>
                  <a:srgbClr val="808080"/>
                </a:solidFill>
                <a:latin typeface="Consolas" panose="020B0609020204030204" pitchFamily="49" charset="0"/>
              </a:rPr>
              <a:t>,</a:t>
            </a:r>
            <a:r>
              <a:rPr lang="fr-FR" sz="1100" dirty="0">
                <a:solidFill>
                  <a:srgbClr val="FF0000"/>
                </a:solidFill>
                <a:latin typeface="Consolas" panose="020B0609020204030204" pitchFamily="49" charset="0"/>
              </a:rPr>
              <a:t>'1999-01-14'</a:t>
            </a:r>
            <a:r>
              <a:rPr lang="fr-FR" sz="1100" dirty="0">
                <a:solidFill>
                  <a:srgbClr val="808080"/>
                </a:solidFill>
                <a:latin typeface="Consolas" panose="020B0609020204030204" pitchFamily="49" charset="0"/>
              </a:rPr>
              <a:t>,</a:t>
            </a:r>
            <a:r>
              <a:rPr lang="fr-FR" sz="1100" dirty="0">
                <a:solidFill>
                  <a:srgbClr val="FF0000"/>
                </a:solidFill>
                <a:latin typeface="Consolas" panose="020B0609020204030204" pitchFamily="49" charset="0"/>
              </a:rPr>
              <a:t>'1'</a:t>
            </a:r>
            <a:r>
              <a:rPr lang="fr-FR" sz="1100" dirty="0">
                <a:solidFill>
                  <a:srgbClr val="808080"/>
                </a:solidFill>
                <a:latin typeface="Consolas" panose="020B0609020204030204" pitchFamily="49" charset="0"/>
              </a:rPr>
              <a:t>,</a:t>
            </a:r>
            <a:r>
              <a:rPr lang="fr-FR" sz="1100" dirty="0">
                <a:solidFill>
                  <a:srgbClr val="FF0000"/>
                </a:solidFill>
                <a:latin typeface="Consolas" panose="020B0609020204030204" pitchFamily="49" charset="0"/>
              </a:rPr>
              <a:t>'829-789-7894'</a:t>
            </a:r>
            <a:r>
              <a:rPr lang="fr-FR" sz="1100" dirty="0">
                <a:solidFill>
                  <a:srgbClr val="808080"/>
                </a:solidFill>
                <a:latin typeface="Consolas" panose="020B0609020204030204" pitchFamily="49" charset="0"/>
              </a:rPr>
              <a:t>,</a:t>
            </a:r>
            <a:r>
              <a:rPr lang="fr-FR" sz="1100" dirty="0">
                <a:solidFill>
                  <a:srgbClr val="FF0000"/>
                </a:solidFill>
                <a:latin typeface="Consolas" panose="020B0609020204030204" pitchFamily="49" charset="0"/>
              </a:rPr>
              <a:t>'BORRAR@EMAIL.COM'</a:t>
            </a:r>
            <a:r>
              <a:rPr lang="fr-FR" sz="1100" dirty="0">
                <a:solidFill>
                  <a:srgbClr val="808080"/>
                </a:solidFill>
                <a:latin typeface="Consolas" panose="020B0609020204030204" pitchFamily="49" charset="0"/>
              </a:rPr>
              <a:t>,</a:t>
            </a:r>
            <a:r>
              <a:rPr lang="fr-FR" sz="1100" dirty="0">
                <a:solidFill>
                  <a:srgbClr val="FF0000"/>
                </a:solidFill>
                <a:latin typeface="Consolas" panose="020B0609020204030204" pitchFamily="49" charset="0"/>
              </a:rPr>
              <a:t>'C/BORRAR # 2'</a:t>
            </a:r>
            <a:r>
              <a:rPr lang="fr-FR" sz="1100" dirty="0">
                <a:solidFill>
                  <a:srgbClr val="808080"/>
                </a:solidFill>
                <a:latin typeface="Consolas" panose="020B0609020204030204" pitchFamily="49" charset="0"/>
              </a:rPr>
              <a:t>,</a:t>
            </a:r>
            <a:r>
              <a:rPr lang="fr-FR" sz="1100" dirty="0">
                <a:solidFill>
                  <a:srgbClr val="000000"/>
                </a:solidFill>
                <a:latin typeface="Consolas" panose="020B0609020204030204" pitchFamily="49" charset="0"/>
              </a:rPr>
              <a:t> </a:t>
            </a:r>
            <a:r>
              <a:rPr lang="fr-FR" sz="1100" dirty="0">
                <a:solidFill>
                  <a:srgbClr val="FF0000"/>
                </a:solidFill>
                <a:latin typeface="Consolas" panose="020B0609020204030204" pitchFamily="49" charset="0"/>
              </a:rPr>
              <a:t>'4'</a:t>
            </a:r>
            <a:r>
              <a:rPr lang="fr-FR" sz="1100" dirty="0">
                <a:solidFill>
                  <a:srgbClr val="808080"/>
                </a:solidFill>
                <a:latin typeface="Consolas" panose="020B0609020204030204" pitchFamily="49" charset="0"/>
              </a:rPr>
              <a:t>);</a:t>
            </a:r>
            <a:endParaRPr lang="es-DO" sz="900" dirty="0">
              <a:solidFill>
                <a:srgbClr val="000000"/>
              </a:solidFill>
              <a:latin typeface="Consolas"/>
              <a:ea typeface="Consolas"/>
              <a:cs typeface="Consolas"/>
              <a:sym typeface="Consolas"/>
            </a:endParaRP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FBBAC0CB-4A5B-ABE8-6F0E-9515C0A353D6}"/>
              </a:ext>
            </a:extLst>
          </p:cNvPr>
          <p:cNvSpPr txBox="1"/>
          <p:nvPr/>
        </p:nvSpPr>
        <p:spPr>
          <a:xfrm>
            <a:off x="204787" y="1005483"/>
            <a:ext cx="11782425" cy="4770537"/>
          </a:xfrm>
          <a:prstGeom prst="rect">
            <a:avLst/>
          </a:prstGeom>
          <a:noFill/>
        </p:spPr>
        <p:txBody>
          <a:bodyPr wrap="square">
            <a:spAutoFit/>
          </a:bodyPr>
          <a:lstStyle/>
          <a:p>
            <a:r>
              <a:rPr lang="en-US" sz="2400" b="1" dirty="0">
                <a:solidFill>
                  <a:srgbClr val="008000"/>
                </a:solidFill>
                <a:latin typeface="Consolas" panose="020B0609020204030204" pitchFamily="49" charset="0"/>
              </a:rPr>
              <a:t>-- Agregar 5 registros más:</a:t>
            </a:r>
            <a:endParaRPr lang="en-US" sz="2400" b="1" dirty="0">
              <a:solidFill>
                <a:srgbClr val="000000"/>
              </a:solidFill>
              <a:latin typeface="Consolas" panose="020B0609020204030204" pitchFamily="49" charset="0"/>
            </a:endParaRPr>
          </a:p>
          <a:p>
            <a:endParaRPr lang="en-US" sz="1400" dirty="0">
              <a:solidFill>
                <a:srgbClr val="000000"/>
              </a:solidFill>
              <a:latin typeface="Consolas" panose="020B0609020204030204" pitchFamily="49" charset="0"/>
            </a:endParaRPr>
          </a:p>
          <a:p>
            <a:r>
              <a:rPr lang="en-US" sz="1400" dirty="0">
                <a:solidFill>
                  <a:srgbClr val="0000FF"/>
                </a:solidFill>
                <a:latin typeface="Consolas" panose="020B0609020204030204" pitchFamily="49" charset="0"/>
              </a:rPr>
              <a:t>INSERT</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INTO</a:t>
            </a:r>
            <a:r>
              <a:rPr lang="en-US" sz="1400" dirty="0">
                <a:solidFill>
                  <a:srgbClr val="000000"/>
                </a:solidFill>
                <a:latin typeface="Consolas" panose="020B0609020204030204" pitchFamily="49" charset="0"/>
              </a:rPr>
              <a:t> CONTACTOS</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nombre_contacto</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apellido_contacto</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fecha_nacimiento</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id_genero</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telefono</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email</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direccion</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id_categoria</a:t>
            </a:r>
            <a:r>
              <a:rPr lang="en-US" sz="1400" dirty="0">
                <a:solidFill>
                  <a:srgbClr val="808080"/>
                </a:solidFill>
                <a:latin typeface="Consolas" panose="020B0609020204030204" pitchFamily="49" charset="0"/>
              </a:rPr>
              <a:t>)</a:t>
            </a:r>
            <a:endParaRPr lang="en-US" sz="1400" dirty="0">
              <a:solidFill>
                <a:srgbClr val="000000"/>
              </a:solidFill>
              <a:latin typeface="Consolas" panose="020B0609020204030204" pitchFamily="49" charset="0"/>
            </a:endParaRPr>
          </a:p>
          <a:p>
            <a:r>
              <a:rPr lang="en-US" sz="1400" dirty="0">
                <a:solidFill>
                  <a:srgbClr val="0000FF"/>
                </a:solidFill>
                <a:latin typeface="Consolas" panose="020B0609020204030204" pitchFamily="49" charset="0"/>
              </a:rPr>
              <a:t>VALUES </a:t>
            </a:r>
            <a:r>
              <a:rPr lang="en-US" sz="1400" dirty="0">
                <a:solidFill>
                  <a:srgbClr val="808080"/>
                </a:solidFill>
                <a:latin typeface="Consolas" panose="020B0609020204030204" pitchFamily="49" charset="0"/>
              </a:rPr>
              <a:t>(</a:t>
            </a:r>
            <a:r>
              <a:rPr lang="en-US" sz="1400" dirty="0">
                <a:solidFill>
                  <a:srgbClr val="FF0000"/>
                </a:solidFill>
                <a:latin typeface="Consolas" panose="020B0609020204030204" pitchFamily="49" charset="0"/>
              </a:rPr>
              <a:t>'LORENA'</a:t>
            </a:r>
            <a:r>
              <a:rPr lang="en-US" sz="1400" dirty="0">
                <a:solidFill>
                  <a:srgbClr val="808080"/>
                </a:solidFill>
                <a:latin typeface="Consolas" panose="020B0609020204030204" pitchFamily="49" charset="0"/>
              </a:rPr>
              <a:t>,</a:t>
            </a:r>
            <a:r>
              <a:rPr lang="en-US" sz="1400" dirty="0">
                <a:solidFill>
                  <a:srgbClr val="FF0000"/>
                </a:solidFill>
                <a:latin typeface="Consolas" panose="020B0609020204030204" pitchFamily="49" charset="0"/>
              </a:rPr>
              <a:t>'HICHES'</a:t>
            </a:r>
            <a:r>
              <a:rPr lang="en-US" sz="1400" dirty="0">
                <a:solidFill>
                  <a:srgbClr val="808080"/>
                </a:solidFill>
                <a:latin typeface="Consolas" panose="020B0609020204030204" pitchFamily="49" charset="0"/>
              </a:rPr>
              <a:t>,</a:t>
            </a:r>
            <a:r>
              <a:rPr lang="en-US" sz="1400" dirty="0">
                <a:solidFill>
                  <a:srgbClr val="FF0000"/>
                </a:solidFill>
                <a:latin typeface="Consolas" panose="020B0609020204030204" pitchFamily="49" charset="0"/>
              </a:rPr>
              <a:t>'1990-03-20'</a:t>
            </a:r>
            <a:r>
              <a:rPr lang="en-US" sz="1400" dirty="0">
                <a:solidFill>
                  <a:srgbClr val="808080"/>
                </a:solidFill>
                <a:latin typeface="Consolas" panose="020B0609020204030204" pitchFamily="49" charset="0"/>
              </a:rPr>
              <a:t>,</a:t>
            </a:r>
            <a:r>
              <a:rPr lang="en-US" sz="1400" dirty="0">
                <a:solidFill>
                  <a:srgbClr val="FF0000"/>
                </a:solidFill>
                <a:latin typeface="Consolas" panose="020B0609020204030204" pitchFamily="49" charset="0"/>
              </a:rPr>
              <a:t>'2'</a:t>
            </a:r>
            <a:r>
              <a:rPr lang="en-US" sz="1400" dirty="0">
                <a:solidFill>
                  <a:srgbClr val="808080"/>
                </a:solidFill>
                <a:latin typeface="Consolas" panose="020B0609020204030204" pitchFamily="49" charset="0"/>
              </a:rPr>
              <a:t>,</a:t>
            </a:r>
            <a:r>
              <a:rPr lang="en-US" sz="1400" dirty="0">
                <a:solidFill>
                  <a:srgbClr val="FF0000"/>
                </a:solidFill>
                <a:latin typeface="Consolas" panose="020B0609020204030204" pitchFamily="49" charset="0"/>
              </a:rPr>
              <a:t>'809-123-4567'</a:t>
            </a:r>
            <a:r>
              <a:rPr lang="en-US" sz="1400" dirty="0">
                <a:solidFill>
                  <a:srgbClr val="808080"/>
                </a:solidFill>
                <a:latin typeface="Consolas" panose="020B0609020204030204" pitchFamily="49" charset="0"/>
              </a:rPr>
              <a:t>,</a:t>
            </a:r>
            <a:r>
              <a:rPr lang="en-US" sz="1400" dirty="0">
                <a:solidFill>
                  <a:srgbClr val="FF0000"/>
                </a:solidFill>
                <a:latin typeface="Consolas" panose="020B0609020204030204" pitchFamily="49" charset="0"/>
              </a:rPr>
              <a:t>'lorena.hiches@email.com'</a:t>
            </a:r>
            <a:r>
              <a:rPr lang="en-US" sz="1400" dirty="0">
                <a:solidFill>
                  <a:srgbClr val="808080"/>
                </a:solidFill>
                <a:latin typeface="Consolas" panose="020B0609020204030204" pitchFamily="49" charset="0"/>
              </a:rPr>
              <a:t>,</a:t>
            </a:r>
            <a:r>
              <a:rPr lang="en-US" sz="1400" dirty="0">
                <a:solidFill>
                  <a:srgbClr val="FF0000"/>
                </a:solidFill>
                <a:latin typeface="Consolas" panose="020B0609020204030204" pitchFamily="49" charset="0"/>
              </a:rPr>
              <a:t>'C/ALAMEDA #123'</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a:t>
            </a:r>
            <a:r>
              <a:rPr lang="en-US" sz="1400" dirty="0">
                <a:solidFill>
                  <a:srgbClr val="FF0000"/>
                </a:solidFill>
                <a:latin typeface="Consolas" panose="020B0609020204030204" pitchFamily="49" charset="0"/>
              </a:rPr>
              <a:t>'1'</a:t>
            </a:r>
            <a:r>
              <a:rPr lang="en-US" sz="1400" dirty="0">
                <a:solidFill>
                  <a:srgbClr val="808080"/>
                </a:solidFill>
                <a:latin typeface="Consolas" panose="020B0609020204030204" pitchFamily="49" charset="0"/>
              </a:rPr>
              <a:t>);</a:t>
            </a:r>
            <a:endParaRPr lang="en-US" sz="1400" dirty="0">
              <a:solidFill>
                <a:srgbClr val="000000"/>
              </a:solidFill>
              <a:latin typeface="Consolas" panose="020B0609020204030204" pitchFamily="49" charset="0"/>
            </a:endParaRPr>
          </a:p>
          <a:p>
            <a:endParaRPr lang="en-US" sz="1400" dirty="0">
              <a:solidFill>
                <a:srgbClr val="000000"/>
              </a:solidFill>
              <a:latin typeface="Consolas" panose="020B0609020204030204" pitchFamily="49" charset="0"/>
            </a:endParaRPr>
          </a:p>
          <a:p>
            <a:r>
              <a:rPr lang="en-US" sz="1400" dirty="0">
                <a:solidFill>
                  <a:srgbClr val="0000FF"/>
                </a:solidFill>
                <a:latin typeface="Consolas" panose="020B0609020204030204" pitchFamily="49" charset="0"/>
              </a:rPr>
              <a:t>INSERT</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INTO</a:t>
            </a:r>
            <a:r>
              <a:rPr lang="en-US" sz="1400" dirty="0">
                <a:solidFill>
                  <a:srgbClr val="000000"/>
                </a:solidFill>
                <a:latin typeface="Consolas" panose="020B0609020204030204" pitchFamily="49" charset="0"/>
              </a:rPr>
              <a:t> CONTACTOS</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nombre_contacto</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apellido_contacto</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fecha_nacimiento</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id_genero</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telefono</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email</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direccion</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id_categoria</a:t>
            </a:r>
            <a:r>
              <a:rPr lang="en-US" sz="1400" dirty="0">
                <a:solidFill>
                  <a:srgbClr val="808080"/>
                </a:solidFill>
                <a:latin typeface="Consolas" panose="020B0609020204030204" pitchFamily="49" charset="0"/>
              </a:rPr>
              <a:t>)</a:t>
            </a:r>
            <a:endParaRPr lang="en-US" sz="1400" dirty="0">
              <a:solidFill>
                <a:srgbClr val="000000"/>
              </a:solidFill>
              <a:latin typeface="Consolas" panose="020B0609020204030204" pitchFamily="49" charset="0"/>
            </a:endParaRPr>
          </a:p>
          <a:p>
            <a:r>
              <a:rPr lang="en-US" sz="1400" dirty="0">
                <a:solidFill>
                  <a:srgbClr val="0000FF"/>
                </a:solidFill>
                <a:latin typeface="Consolas" panose="020B0609020204030204" pitchFamily="49" charset="0"/>
              </a:rPr>
              <a:t>VALUES </a:t>
            </a:r>
            <a:r>
              <a:rPr lang="en-US" sz="1400" dirty="0">
                <a:solidFill>
                  <a:srgbClr val="808080"/>
                </a:solidFill>
                <a:latin typeface="Consolas" panose="020B0609020204030204" pitchFamily="49" charset="0"/>
              </a:rPr>
              <a:t>(</a:t>
            </a:r>
            <a:r>
              <a:rPr lang="en-US" sz="1400" dirty="0">
                <a:solidFill>
                  <a:srgbClr val="FF0000"/>
                </a:solidFill>
                <a:latin typeface="Consolas" panose="020B0609020204030204" pitchFamily="49" charset="0"/>
              </a:rPr>
              <a:t>'CARLOS'</a:t>
            </a:r>
            <a:r>
              <a:rPr lang="en-US" sz="1400" dirty="0">
                <a:solidFill>
                  <a:srgbClr val="808080"/>
                </a:solidFill>
                <a:latin typeface="Consolas" panose="020B0609020204030204" pitchFamily="49" charset="0"/>
              </a:rPr>
              <a:t>,</a:t>
            </a:r>
            <a:r>
              <a:rPr lang="en-US" sz="1400" dirty="0">
                <a:solidFill>
                  <a:srgbClr val="FF0000"/>
                </a:solidFill>
                <a:latin typeface="Consolas" panose="020B0609020204030204" pitchFamily="49" charset="0"/>
              </a:rPr>
              <a:t>'PEREZ'</a:t>
            </a:r>
            <a:r>
              <a:rPr lang="en-US" sz="1400" dirty="0">
                <a:solidFill>
                  <a:srgbClr val="808080"/>
                </a:solidFill>
                <a:latin typeface="Consolas" panose="020B0609020204030204" pitchFamily="49" charset="0"/>
              </a:rPr>
              <a:t>,</a:t>
            </a:r>
            <a:r>
              <a:rPr lang="en-US" sz="1400" dirty="0">
                <a:solidFill>
                  <a:srgbClr val="FF0000"/>
                </a:solidFill>
                <a:latin typeface="Consolas" panose="020B0609020204030204" pitchFamily="49" charset="0"/>
              </a:rPr>
              <a:t>'1980-07-15'</a:t>
            </a:r>
            <a:r>
              <a:rPr lang="en-US" sz="1400" dirty="0">
                <a:solidFill>
                  <a:srgbClr val="808080"/>
                </a:solidFill>
                <a:latin typeface="Consolas" panose="020B0609020204030204" pitchFamily="49" charset="0"/>
              </a:rPr>
              <a:t>,</a:t>
            </a:r>
            <a:r>
              <a:rPr lang="en-US" sz="1400" dirty="0">
                <a:solidFill>
                  <a:srgbClr val="FF0000"/>
                </a:solidFill>
                <a:latin typeface="Consolas" panose="020B0609020204030204" pitchFamily="49" charset="0"/>
              </a:rPr>
              <a:t>'1'</a:t>
            </a:r>
            <a:r>
              <a:rPr lang="en-US" sz="1400" dirty="0">
                <a:solidFill>
                  <a:srgbClr val="808080"/>
                </a:solidFill>
                <a:latin typeface="Consolas" panose="020B0609020204030204" pitchFamily="49" charset="0"/>
              </a:rPr>
              <a:t>,</a:t>
            </a:r>
            <a:r>
              <a:rPr lang="en-US" sz="1400" dirty="0">
                <a:solidFill>
                  <a:srgbClr val="FF0000"/>
                </a:solidFill>
                <a:latin typeface="Consolas" panose="020B0609020204030204" pitchFamily="49" charset="0"/>
              </a:rPr>
              <a:t>'809-987-6543'</a:t>
            </a:r>
            <a:r>
              <a:rPr lang="en-US" sz="1400" dirty="0">
                <a:solidFill>
                  <a:srgbClr val="808080"/>
                </a:solidFill>
                <a:latin typeface="Consolas" panose="020B0609020204030204" pitchFamily="49" charset="0"/>
              </a:rPr>
              <a:t>,</a:t>
            </a:r>
            <a:r>
              <a:rPr lang="en-US" sz="1400" dirty="0">
                <a:solidFill>
                  <a:srgbClr val="FF0000"/>
                </a:solidFill>
                <a:latin typeface="Consolas" panose="020B0609020204030204" pitchFamily="49" charset="0"/>
              </a:rPr>
              <a:t>'carlos.perez@email.com'</a:t>
            </a:r>
            <a:r>
              <a:rPr lang="en-US" sz="1400" dirty="0">
                <a:solidFill>
                  <a:srgbClr val="808080"/>
                </a:solidFill>
                <a:latin typeface="Consolas" panose="020B0609020204030204" pitchFamily="49" charset="0"/>
              </a:rPr>
              <a:t>,</a:t>
            </a:r>
            <a:r>
              <a:rPr lang="en-US" sz="1400" dirty="0">
                <a:solidFill>
                  <a:srgbClr val="FF0000"/>
                </a:solidFill>
                <a:latin typeface="Consolas" panose="020B0609020204030204" pitchFamily="49" charset="0"/>
              </a:rPr>
              <a:t>'C/PRINCIPAL #456'</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a:t>
            </a:r>
            <a:r>
              <a:rPr lang="en-US" sz="1400" dirty="0">
                <a:solidFill>
                  <a:srgbClr val="FF0000"/>
                </a:solidFill>
                <a:latin typeface="Consolas" panose="020B0609020204030204" pitchFamily="49" charset="0"/>
              </a:rPr>
              <a:t>'2'</a:t>
            </a:r>
            <a:r>
              <a:rPr lang="en-US" sz="1400" dirty="0">
                <a:solidFill>
                  <a:srgbClr val="808080"/>
                </a:solidFill>
                <a:latin typeface="Consolas" panose="020B0609020204030204" pitchFamily="49" charset="0"/>
              </a:rPr>
              <a:t>);</a:t>
            </a:r>
            <a:endParaRPr lang="en-US" sz="1400" dirty="0">
              <a:solidFill>
                <a:srgbClr val="000000"/>
              </a:solidFill>
              <a:latin typeface="Consolas" panose="020B0609020204030204" pitchFamily="49" charset="0"/>
            </a:endParaRPr>
          </a:p>
          <a:p>
            <a:endParaRPr lang="en-US" sz="1400" dirty="0">
              <a:solidFill>
                <a:srgbClr val="000000"/>
              </a:solidFill>
              <a:latin typeface="Consolas" panose="020B0609020204030204" pitchFamily="49" charset="0"/>
            </a:endParaRPr>
          </a:p>
          <a:p>
            <a:r>
              <a:rPr lang="en-US" sz="1400" dirty="0">
                <a:solidFill>
                  <a:srgbClr val="0000FF"/>
                </a:solidFill>
                <a:latin typeface="Consolas" panose="020B0609020204030204" pitchFamily="49" charset="0"/>
              </a:rPr>
              <a:t>INSERT</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INTO</a:t>
            </a:r>
            <a:r>
              <a:rPr lang="en-US" sz="1400" dirty="0">
                <a:solidFill>
                  <a:srgbClr val="000000"/>
                </a:solidFill>
                <a:latin typeface="Consolas" panose="020B0609020204030204" pitchFamily="49" charset="0"/>
              </a:rPr>
              <a:t> CONTACTOS</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nombre_contacto</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apellido_contacto</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fecha_nacimiento</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id_genero</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telefono</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email</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direccion</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id_categoria</a:t>
            </a:r>
            <a:r>
              <a:rPr lang="en-US" sz="1400" dirty="0">
                <a:solidFill>
                  <a:srgbClr val="808080"/>
                </a:solidFill>
                <a:latin typeface="Consolas" panose="020B0609020204030204" pitchFamily="49" charset="0"/>
              </a:rPr>
              <a:t>)</a:t>
            </a:r>
            <a:endParaRPr lang="en-US" sz="1400" dirty="0">
              <a:solidFill>
                <a:srgbClr val="000000"/>
              </a:solidFill>
              <a:latin typeface="Consolas" panose="020B0609020204030204" pitchFamily="49" charset="0"/>
            </a:endParaRPr>
          </a:p>
          <a:p>
            <a:r>
              <a:rPr lang="en-US" sz="1400" dirty="0">
                <a:solidFill>
                  <a:srgbClr val="0000FF"/>
                </a:solidFill>
                <a:latin typeface="Consolas" panose="020B0609020204030204" pitchFamily="49" charset="0"/>
              </a:rPr>
              <a:t>VALUES </a:t>
            </a:r>
            <a:r>
              <a:rPr lang="en-US" sz="1400" dirty="0">
                <a:solidFill>
                  <a:srgbClr val="808080"/>
                </a:solidFill>
                <a:latin typeface="Consolas" panose="020B0609020204030204" pitchFamily="49" charset="0"/>
              </a:rPr>
              <a:t>(</a:t>
            </a:r>
            <a:r>
              <a:rPr lang="en-US" sz="1400" dirty="0">
                <a:solidFill>
                  <a:srgbClr val="FF0000"/>
                </a:solidFill>
                <a:latin typeface="Consolas" panose="020B0609020204030204" pitchFamily="49" charset="0"/>
              </a:rPr>
              <a:t>'ANA'</a:t>
            </a:r>
            <a:r>
              <a:rPr lang="en-US" sz="1400" dirty="0">
                <a:solidFill>
                  <a:srgbClr val="808080"/>
                </a:solidFill>
                <a:latin typeface="Consolas" panose="020B0609020204030204" pitchFamily="49" charset="0"/>
              </a:rPr>
              <a:t>,</a:t>
            </a:r>
            <a:r>
              <a:rPr lang="en-US" sz="1400" dirty="0">
                <a:solidFill>
                  <a:srgbClr val="FF0000"/>
                </a:solidFill>
                <a:latin typeface="Consolas" panose="020B0609020204030204" pitchFamily="49" charset="0"/>
              </a:rPr>
              <a:t>'GARCIA'</a:t>
            </a:r>
            <a:r>
              <a:rPr lang="en-US" sz="1400" dirty="0">
                <a:solidFill>
                  <a:srgbClr val="808080"/>
                </a:solidFill>
                <a:latin typeface="Consolas" panose="020B0609020204030204" pitchFamily="49" charset="0"/>
              </a:rPr>
              <a:t>,</a:t>
            </a:r>
            <a:r>
              <a:rPr lang="en-US" sz="1400" dirty="0">
                <a:solidFill>
                  <a:srgbClr val="FF0000"/>
                </a:solidFill>
                <a:latin typeface="Consolas" panose="020B0609020204030204" pitchFamily="49" charset="0"/>
              </a:rPr>
              <a:t>'1975-11-25'</a:t>
            </a:r>
            <a:r>
              <a:rPr lang="en-US" sz="1400" dirty="0">
                <a:solidFill>
                  <a:srgbClr val="808080"/>
                </a:solidFill>
                <a:latin typeface="Consolas" panose="020B0609020204030204" pitchFamily="49" charset="0"/>
              </a:rPr>
              <a:t>,</a:t>
            </a:r>
            <a:r>
              <a:rPr lang="en-US" sz="1400" dirty="0">
                <a:solidFill>
                  <a:srgbClr val="FF0000"/>
                </a:solidFill>
                <a:latin typeface="Consolas" panose="020B0609020204030204" pitchFamily="49" charset="0"/>
              </a:rPr>
              <a:t>'2'</a:t>
            </a:r>
            <a:r>
              <a:rPr lang="en-US" sz="1400" dirty="0">
                <a:solidFill>
                  <a:srgbClr val="808080"/>
                </a:solidFill>
                <a:latin typeface="Consolas" panose="020B0609020204030204" pitchFamily="49" charset="0"/>
              </a:rPr>
              <a:t>,</a:t>
            </a:r>
            <a:r>
              <a:rPr lang="en-US" sz="1400" dirty="0">
                <a:solidFill>
                  <a:srgbClr val="FF0000"/>
                </a:solidFill>
                <a:latin typeface="Consolas" panose="020B0609020204030204" pitchFamily="49" charset="0"/>
              </a:rPr>
              <a:t>'809-456-7890'</a:t>
            </a:r>
            <a:r>
              <a:rPr lang="en-US" sz="1400" dirty="0">
                <a:solidFill>
                  <a:srgbClr val="808080"/>
                </a:solidFill>
                <a:latin typeface="Consolas" panose="020B0609020204030204" pitchFamily="49" charset="0"/>
              </a:rPr>
              <a:t>,</a:t>
            </a:r>
            <a:r>
              <a:rPr lang="en-US" sz="1400" dirty="0">
                <a:solidFill>
                  <a:srgbClr val="FF0000"/>
                </a:solidFill>
                <a:latin typeface="Consolas" panose="020B0609020204030204" pitchFamily="49" charset="0"/>
              </a:rPr>
              <a:t>'ana.garcia@email.com'</a:t>
            </a:r>
            <a:r>
              <a:rPr lang="en-US" sz="1400" dirty="0">
                <a:solidFill>
                  <a:srgbClr val="808080"/>
                </a:solidFill>
                <a:latin typeface="Consolas" panose="020B0609020204030204" pitchFamily="49" charset="0"/>
              </a:rPr>
              <a:t>,</a:t>
            </a:r>
            <a:r>
              <a:rPr lang="en-US" sz="1400" dirty="0">
                <a:solidFill>
                  <a:srgbClr val="FF0000"/>
                </a:solidFill>
                <a:latin typeface="Consolas" panose="020B0609020204030204" pitchFamily="49" charset="0"/>
              </a:rPr>
              <a:t>'C/OLIMPO #789'</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a:t>
            </a:r>
            <a:r>
              <a:rPr lang="en-US" sz="1400" dirty="0">
                <a:solidFill>
                  <a:srgbClr val="FF0000"/>
                </a:solidFill>
                <a:latin typeface="Consolas" panose="020B0609020204030204" pitchFamily="49" charset="0"/>
              </a:rPr>
              <a:t>'3'</a:t>
            </a:r>
            <a:r>
              <a:rPr lang="en-US" sz="1400" dirty="0">
                <a:solidFill>
                  <a:srgbClr val="808080"/>
                </a:solidFill>
                <a:latin typeface="Consolas" panose="020B0609020204030204" pitchFamily="49" charset="0"/>
              </a:rPr>
              <a:t>);</a:t>
            </a:r>
            <a:endParaRPr lang="en-US" sz="1400" dirty="0">
              <a:solidFill>
                <a:srgbClr val="000000"/>
              </a:solidFill>
              <a:latin typeface="Consolas" panose="020B0609020204030204" pitchFamily="49" charset="0"/>
            </a:endParaRPr>
          </a:p>
          <a:p>
            <a:endParaRPr lang="en-US" sz="1400" dirty="0">
              <a:solidFill>
                <a:srgbClr val="000000"/>
              </a:solidFill>
              <a:latin typeface="Consolas" panose="020B0609020204030204" pitchFamily="49" charset="0"/>
            </a:endParaRPr>
          </a:p>
          <a:p>
            <a:r>
              <a:rPr lang="en-US" sz="1400" dirty="0">
                <a:solidFill>
                  <a:srgbClr val="0000FF"/>
                </a:solidFill>
                <a:latin typeface="Consolas" panose="020B0609020204030204" pitchFamily="49" charset="0"/>
              </a:rPr>
              <a:t>INSERT</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INTO</a:t>
            </a:r>
            <a:r>
              <a:rPr lang="en-US" sz="1400" dirty="0">
                <a:solidFill>
                  <a:srgbClr val="000000"/>
                </a:solidFill>
                <a:latin typeface="Consolas" panose="020B0609020204030204" pitchFamily="49" charset="0"/>
              </a:rPr>
              <a:t> CONTACTOS</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nombre_contacto</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apellido_contacto</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fecha_nacimiento</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id_genero</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telefono</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email</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direccion</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id_categoria</a:t>
            </a:r>
            <a:r>
              <a:rPr lang="en-US" sz="1400" dirty="0">
                <a:solidFill>
                  <a:srgbClr val="808080"/>
                </a:solidFill>
                <a:latin typeface="Consolas" panose="020B0609020204030204" pitchFamily="49" charset="0"/>
              </a:rPr>
              <a:t>)</a:t>
            </a:r>
            <a:endParaRPr lang="en-US" sz="1400" dirty="0">
              <a:solidFill>
                <a:srgbClr val="000000"/>
              </a:solidFill>
              <a:latin typeface="Consolas" panose="020B0609020204030204" pitchFamily="49" charset="0"/>
            </a:endParaRPr>
          </a:p>
          <a:p>
            <a:r>
              <a:rPr lang="en-US" sz="1400" dirty="0">
                <a:solidFill>
                  <a:srgbClr val="0000FF"/>
                </a:solidFill>
                <a:latin typeface="Consolas" panose="020B0609020204030204" pitchFamily="49" charset="0"/>
              </a:rPr>
              <a:t>VALUES </a:t>
            </a:r>
            <a:r>
              <a:rPr lang="en-US" sz="1400" dirty="0">
                <a:solidFill>
                  <a:srgbClr val="808080"/>
                </a:solidFill>
                <a:latin typeface="Consolas" panose="020B0609020204030204" pitchFamily="49" charset="0"/>
              </a:rPr>
              <a:t>(</a:t>
            </a:r>
            <a:r>
              <a:rPr lang="en-US" sz="1400" dirty="0">
                <a:solidFill>
                  <a:srgbClr val="FF0000"/>
                </a:solidFill>
                <a:latin typeface="Consolas" panose="020B0609020204030204" pitchFamily="49" charset="0"/>
              </a:rPr>
              <a:t>'PEDRO'</a:t>
            </a:r>
            <a:r>
              <a:rPr lang="en-US" sz="1400" dirty="0">
                <a:solidFill>
                  <a:srgbClr val="808080"/>
                </a:solidFill>
                <a:latin typeface="Consolas" panose="020B0609020204030204" pitchFamily="49" charset="0"/>
              </a:rPr>
              <a:t>,</a:t>
            </a:r>
            <a:r>
              <a:rPr lang="en-US" sz="1400" dirty="0">
                <a:solidFill>
                  <a:srgbClr val="FF0000"/>
                </a:solidFill>
                <a:latin typeface="Consolas" panose="020B0609020204030204" pitchFamily="49" charset="0"/>
              </a:rPr>
              <a:t>'RODRIGUEZ'</a:t>
            </a:r>
            <a:r>
              <a:rPr lang="en-US" sz="1400" dirty="0">
                <a:solidFill>
                  <a:srgbClr val="808080"/>
                </a:solidFill>
                <a:latin typeface="Consolas" panose="020B0609020204030204" pitchFamily="49" charset="0"/>
              </a:rPr>
              <a:t>,</a:t>
            </a:r>
            <a:r>
              <a:rPr lang="en-US" sz="1400" dirty="0">
                <a:solidFill>
                  <a:srgbClr val="FF0000"/>
                </a:solidFill>
                <a:latin typeface="Consolas" panose="020B0609020204030204" pitchFamily="49" charset="0"/>
              </a:rPr>
              <a:t>'1988-04-30'</a:t>
            </a:r>
            <a:r>
              <a:rPr lang="en-US" sz="1400" dirty="0">
                <a:solidFill>
                  <a:srgbClr val="808080"/>
                </a:solidFill>
                <a:latin typeface="Consolas" panose="020B0609020204030204" pitchFamily="49" charset="0"/>
              </a:rPr>
              <a:t>,</a:t>
            </a:r>
            <a:r>
              <a:rPr lang="en-US" sz="1400" dirty="0">
                <a:solidFill>
                  <a:srgbClr val="FF0000"/>
                </a:solidFill>
                <a:latin typeface="Consolas" panose="020B0609020204030204" pitchFamily="49" charset="0"/>
              </a:rPr>
              <a:t>'1'</a:t>
            </a:r>
            <a:r>
              <a:rPr lang="en-US" sz="1400" dirty="0">
                <a:solidFill>
                  <a:srgbClr val="808080"/>
                </a:solidFill>
                <a:latin typeface="Consolas" panose="020B0609020204030204" pitchFamily="49" charset="0"/>
              </a:rPr>
              <a:t>,</a:t>
            </a:r>
            <a:r>
              <a:rPr lang="en-US" sz="1400" dirty="0">
                <a:solidFill>
                  <a:srgbClr val="FF0000"/>
                </a:solidFill>
                <a:latin typeface="Consolas" panose="020B0609020204030204" pitchFamily="49" charset="0"/>
              </a:rPr>
              <a:t>'809-333-5555'</a:t>
            </a:r>
            <a:r>
              <a:rPr lang="en-US" sz="1400" dirty="0">
                <a:solidFill>
                  <a:srgbClr val="808080"/>
                </a:solidFill>
                <a:latin typeface="Consolas" panose="020B0609020204030204" pitchFamily="49" charset="0"/>
              </a:rPr>
              <a:t>,</a:t>
            </a:r>
            <a:r>
              <a:rPr lang="en-US" sz="1400" dirty="0">
                <a:solidFill>
                  <a:srgbClr val="FF0000"/>
                </a:solidFill>
                <a:latin typeface="Consolas" panose="020B0609020204030204" pitchFamily="49" charset="0"/>
              </a:rPr>
              <a:t>'pedro.rodriguez@email.com'</a:t>
            </a:r>
            <a:r>
              <a:rPr lang="en-US" sz="1400" dirty="0">
                <a:solidFill>
                  <a:srgbClr val="808080"/>
                </a:solidFill>
                <a:latin typeface="Consolas" panose="020B0609020204030204" pitchFamily="49" charset="0"/>
              </a:rPr>
              <a:t>,</a:t>
            </a:r>
            <a:r>
              <a:rPr lang="en-US" sz="1400" dirty="0">
                <a:solidFill>
                  <a:srgbClr val="FF0000"/>
                </a:solidFill>
                <a:latin typeface="Consolas" panose="020B0609020204030204" pitchFamily="49" charset="0"/>
              </a:rPr>
              <a:t>'C/CASTILLO #101'</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a:t>
            </a:r>
            <a:r>
              <a:rPr lang="en-US" sz="1400" dirty="0">
                <a:solidFill>
                  <a:srgbClr val="FF0000"/>
                </a:solidFill>
                <a:latin typeface="Consolas" panose="020B0609020204030204" pitchFamily="49" charset="0"/>
              </a:rPr>
              <a:t>'4'</a:t>
            </a:r>
            <a:r>
              <a:rPr lang="en-US" sz="1400" dirty="0">
                <a:solidFill>
                  <a:srgbClr val="808080"/>
                </a:solidFill>
                <a:latin typeface="Consolas" panose="020B0609020204030204" pitchFamily="49" charset="0"/>
              </a:rPr>
              <a:t>);</a:t>
            </a:r>
            <a:endParaRPr lang="en-US" sz="1400" dirty="0">
              <a:solidFill>
                <a:srgbClr val="000000"/>
              </a:solidFill>
              <a:latin typeface="Consolas" panose="020B0609020204030204" pitchFamily="49" charset="0"/>
            </a:endParaRPr>
          </a:p>
          <a:p>
            <a:endParaRPr lang="en-US" sz="1400" dirty="0">
              <a:solidFill>
                <a:srgbClr val="000000"/>
              </a:solidFill>
              <a:latin typeface="Consolas" panose="020B0609020204030204" pitchFamily="49" charset="0"/>
            </a:endParaRPr>
          </a:p>
          <a:p>
            <a:r>
              <a:rPr lang="en-US" sz="1400" dirty="0">
                <a:solidFill>
                  <a:srgbClr val="0000FF"/>
                </a:solidFill>
                <a:latin typeface="Consolas" panose="020B0609020204030204" pitchFamily="49" charset="0"/>
              </a:rPr>
              <a:t>INSERT</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INTO</a:t>
            </a:r>
            <a:r>
              <a:rPr lang="en-US" sz="1400" dirty="0">
                <a:solidFill>
                  <a:srgbClr val="000000"/>
                </a:solidFill>
                <a:latin typeface="Consolas" panose="020B0609020204030204" pitchFamily="49" charset="0"/>
              </a:rPr>
              <a:t> CONTACTOS</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nombre_contacto</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apellido_contacto</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fecha_nacimiento</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id_genero</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telefono</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email</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direccion</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id_categoria</a:t>
            </a:r>
            <a:r>
              <a:rPr lang="en-US" sz="1400" dirty="0">
                <a:solidFill>
                  <a:srgbClr val="808080"/>
                </a:solidFill>
                <a:latin typeface="Consolas" panose="020B0609020204030204" pitchFamily="49" charset="0"/>
              </a:rPr>
              <a:t>)</a:t>
            </a:r>
            <a:endParaRPr lang="en-US" sz="1400" dirty="0">
              <a:solidFill>
                <a:srgbClr val="000000"/>
              </a:solidFill>
              <a:latin typeface="Consolas" panose="020B0609020204030204" pitchFamily="49" charset="0"/>
            </a:endParaRPr>
          </a:p>
          <a:p>
            <a:r>
              <a:rPr lang="en-US" sz="1400" dirty="0">
                <a:solidFill>
                  <a:srgbClr val="0000FF"/>
                </a:solidFill>
                <a:latin typeface="Consolas" panose="020B0609020204030204" pitchFamily="49" charset="0"/>
              </a:rPr>
              <a:t>VALUES </a:t>
            </a:r>
            <a:r>
              <a:rPr lang="en-US" sz="1400" dirty="0">
                <a:solidFill>
                  <a:srgbClr val="808080"/>
                </a:solidFill>
                <a:latin typeface="Consolas" panose="020B0609020204030204" pitchFamily="49" charset="0"/>
              </a:rPr>
              <a:t>(</a:t>
            </a:r>
            <a:r>
              <a:rPr lang="en-US" sz="1400" dirty="0">
                <a:solidFill>
                  <a:srgbClr val="FF0000"/>
                </a:solidFill>
                <a:latin typeface="Consolas" panose="020B0609020204030204" pitchFamily="49" charset="0"/>
              </a:rPr>
              <a:t>'FERNANDA'</a:t>
            </a:r>
            <a:r>
              <a:rPr lang="en-US" sz="1400" dirty="0">
                <a:solidFill>
                  <a:srgbClr val="808080"/>
                </a:solidFill>
                <a:latin typeface="Consolas" panose="020B0609020204030204" pitchFamily="49" charset="0"/>
              </a:rPr>
              <a:t>,</a:t>
            </a:r>
            <a:r>
              <a:rPr lang="en-US" sz="1400" dirty="0">
                <a:solidFill>
                  <a:srgbClr val="FF0000"/>
                </a:solidFill>
                <a:latin typeface="Consolas" panose="020B0609020204030204" pitchFamily="49" charset="0"/>
              </a:rPr>
              <a:t>'SANCHEZ'</a:t>
            </a:r>
            <a:r>
              <a:rPr lang="en-US" sz="1400" dirty="0">
                <a:solidFill>
                  <a:srgbClr val="808080"/>
                </a:solidFill>
                <a:latin typeface="Consolas" panose="020B0609020204030204" pitchFamily="49" charset="0"/>
              </a:rPr>
              <a:t>,</a:t>
            </a:r>
            <a:r>
              <a:rPr lang="en-US" sz="1400" dirty="0">
                <a:solidFill>
                  <a:srgbClr val="FF0000"/>
                </a:solidFill>
                <a:latin typeface="Consolas" panose="020B0609020204030204" pitchFamily="49" charset="0"/>
              </a:rPr>
              <a:t>'1995-12-10'</a:t>
            </a:r>
            <a:r>
              <a:rPr lang="en-US" sz="1400" dirty="0">
                <a:solidFill>
                  <a:srgbClr val="808080"/>
                </a:solidFill>
                <a:latin typeface="Consolas" panose="020B0609020204030204" pitchFamily="49" charset="0"/>
              </a:rPr>
              <a:t>,</a:t>
            </a:r>
            <a:r>
              <a:rPr lang="en-US" sz="1400" dirty="0">
                <a:solidFill>
                  <a:srgbClr val="FF0000"/>
                </a:solidFill>
                <a:latin typeface="Consolas" panose="020B0609020204030204" pitchFamily="49" charset="0"/>
              </a:rPr>
              <a:t>'2'</a:t>
            </a:r>
            <a:r>
              <a:rPr lang="en-US" sz="1400" dirty="0">
                <a:solidFill>
                  <a:srgbClr val="808080"/>
                </a:solidFill>
                <a:latin typeface="Consolas" panose="020B0609020204030204" pitchFamily="49" charset="0"/>
              </a:rPr>
              <a:t>,</a:t>
            </a:r>
            <a:r>
              <a:rPr lang="en-US" sz="1400" dirty="0">
                <a:solidFill>
                  <a:srgbClr val="FF0000"/>
                </a:solidFill>
                <a:latin typeface="Consolas" panose="020B0609020204030204" pitchFamily="49" charset="0"/>
              </a:rPr>
              <a:t>'809-876-5432'</a:t>
            </a:r>
            <a:r>
              <a:rPr lang="en-US" sz="1400" dirty="0">
                <a:solidFill>
                  <a:srgbClr val="808080"/>
                </a:solidFill>
                <a:latin typeface="Consolas" panose="020B0609020204030204" pitchFamily="49" charset="0"/>
              </a:rPr>
              <a:t>,</a:t>
            </a:r>
            <a:r>
              <a:rPr lang="en-US" sz="1400" dirty="0">
                <a:solidFill>
                  <a:srgbClr val="FF0000"/>
                </a:solidFill>
                <a:latin typeface="Consolas" panose="020B0609020204030204" pitchFamily="49" charset="0"/>
              </a:rPr>
              <a:t>'fernanda.sanchez@email.com'</a:t>
            </a:r>
            <a:r>
              <a:rPr lang="en-US" sz="1400" dirty="0">
                <a:solidFill>
                  <a:srgbClr val="808080"/>
                </a:solidFill>
                <a:latin typeface="Consolas" panose="020B0609020204030204" pitchFamily="49" charset="0"/>
              </a:rPr>
              <a:t>,</a:t>
            </a:r>
            <a:r>
              <a:rPr lang="en-US" sz="1400" dirty="0">
                <a:solidFill>
                  <a:srgbClr val="FF0000"/>
                </a:solidFill>
                <a:latin typeface="Consolas" panose="020B0609020204030204" pitchFamily="49" charset="0"/>
              </a:rPr>
              <a:t>'C/ROBLE #202'</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a:t>
            </a:r>
            <a:r>
              <a:rPr lang="en-US" sz="1400" dirty="0">
                <a:solidFill>
                  <a:srgbClr val="FF0000"/>
                </a:solidFill>
                <a:latin typeface="Consolas" panose="020B0609020204030204" pitchFamily="49" charset="0"/>
              </a:rPr>
              <a:t>'1'</a:t>
            </a:r>
            <a:r>
              <a:rPr lang="en-US" sz="1400" dirty="0">
                <a:solidFill>
                  <a:srgbClr val="808080"/>
                </a:solidFill>
                <a:latin typeface="Consolas" panose="020B0609020204030204" pitchFamily="49" charset="0"/>
              </a:rPr>
              <a:t>);</a:t>
            </a:r>
            <a:endParaRPr lang="en-US" sz="1400" dirty="0">
              <a:solidFill>
                <a:srgbClr val="000000"/>
              </a:solidFill>
              <a:latin typeface="Consolas" panose="020B0609020204030204" pitchFamily="49" charset="0"/>
            </a:endParaRPr>
          </a:p>
        </p:txBody>
      </p:sp>
    </p:spTree>
    <p:extLst>
      <p:ext uri="{BB962C8B-B14F-4D97-AF65-F5344CB8AC3E}">
        <p14:creationId xmlns:p14="http://schemas.microsoft.com/office/powerpoint/2010/main" val="243040036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0CA2355B-341E-02C9-1A63-FAFA4BDDEF7F}"/>
              </a:ext>
            </a:extLst>
          </p:cNvPr>
          <p:cNvSpPr txBox="1"/>
          <p:nvPr/>
        </p:nvSpPr>
        <p:spPr>
          <a:xfrm>
            <a:off x="371476" y="2041654"/>
            <a:ext cx="11820524" cy="1877437"/>
          </a:xfrm>
          <a:prstGeom prst="rect">
            <a:avLst/>
          </a:prstGeom>
          <a:noFill/>
        </p:spPr>
        <p:txBody>
          <a:bodyPr wrap="square">
            <a:spAutoFit/>
          </a:bodyPr>
          <a:lstStyle/>
          <a:p>
            <a:pPr marL="285750" indent="-285750" algn="just">
              <a:buFont typeface="Wingdings" panose="05000000000000000000" pitchFamily="2" charset="2"/>
              <a:buChar char="n"/>
            </a:pPr>
            <a:r>
              <a:rPr lang="es-ES" sz="1600" dirty="0">
                <a:solidFill>
                  <a:srgbClr val="008000"/>
                </a:solidFill>
                <a:latin typeface="Consolas" panose="020B0609020204030204" pitchFamily="49" charset="0"/>
              </a:rPr>
              <a:t>Insertar registros en la tabla CONTACTOS y relacionarlos con las últimas categorías y géneros:</a:t>
            </a:r>
          </a:p>
          <a:p>
            <a:pPr marL="285750" indent="-285750" algn="just">
              <a:buFont typeface="Wingdings" panose="05000000000000000000" pitchFamily="2" charset="2"/>
              <a:buChar char="n"/>
            </a:pPr>
            <a:endParaRPr lang="es-ES" sz="1600" dirty="0">
              <a:solidFill>
                <a:srgbClr val="000000"/>
              </a:solidFill>
              <a:latin typeface="Consolas" panose="020B0609020204030204" pitchFamily="49" charset="0"/>
            </a:endParaRPr>
          </a:p>
          <a:p>
            <a:pPr algn="just"/>
            <a:r>
              <a:rPr lang="en-US" sz="1050" dirty="0">
                <a:solidFill>
                  <a:srgbClr val="0000FF"/>
                </a:solidFill>
                <a:latin typeface="Consolas" panose="020B0609020204030204" pitchFamily="49" charset="0"/>
              </a:rPr>
              <a:t>INSERT</a:t>
            </a:r>
            <a:r>
              <a:rPr lang="en-US" sz="1050" dirty="0">
                <a:solidFill>
                  <a:srgbClr val="000000"/>
                </a:solidFill>
                <a:latin typeface="Consolas" panose="020B0609020204030204" pitchFamily="49" charset="0"/>
              </a:rPr>
              <a:t> </a:t>
            </a:r>
            <a:r>
              <a:rPr lang="en-US" sz="1050" dirty="0">
                <a:solidFill>
                  <a:srgbClr val="0000FF"/>
                </a:solidFill>
                <a:latin typeface="Consolas" panose="020B0609020204030204" pitchFamily="49" charset="0"/>
              </a:rPr>
              <a:t>INTO</a:t>
            </a:r>
            <a:r>
              <a:rPr lang="en-US" sz="1050" dirty="0">
                <a:solidFill>
                  <a:srgbClr val="000000"/>
                </a:solidFill>
                <a:latin typeface="Consolas" panose="020B0609020204030204" pitchFamily="49" charset="0"/>
              </a:rPr>
              <a:t> CONTACTOS</a:t>
            </a:r>
            <a:r>
              <a:rPr lang="en-US" sz="1050" dirty="0">
                <a:solidFill>
                  <a:srgbClr val="0000FF"/>
                </a:solidFill>
                <a:latin typeface="Consolas" panose="020B0609020204030204" pitchFamily="49" charset="0"/>
              </a:rPr>
              <a:t> </a:t>
            </a:r>
            <a:r>
              <a:rPr lang="en-US" sz="1050" dirty="0">
                <a:solidFill>
                  <a:srgbClr val="808080"/>
                </a:solidFill>
                <a:latin typeface="Consolas" panose="020B0609020204030204" pitchFamily="49" charset="0"/>
              </a:rPr>
              <a:t>(</a:t>
            </a:r>
            <a:r>
              <a:rPr lang="en-US" sz="1050" dirty="0">
                <a:solidFill>
                  <a:srgbClr val="000000"/>
                </a:solidFill>
                <a:latin typeface="Consolas" panose="020B0609020204030204" pitchFamily="49" charset="0"/>
              </a:rPr>
              <a:t>nombre_contacto</a:t>
            </a:r>
            <a:r>
              <a:rPr lang="en-US" sz="1050" dirty="0">
                <a:solidFill>
                  <a:srgbClr val="808080"/>
                </a:solidFill>
                <a:latin typeface="Consolas" panose="020B0609020204030204" pitchFamily="49" charset="0"/>
              </a:rPr>
              <a:t>,</a:t>
            </a:r>
            <a:r>
              <a:rPr lang="en-US" sz="1050" dirty="0">
                <a:solidFill>
                  <a:srgbClr val="000000"/>
                </a:solidFill>
                <a:latin typeface="Consolas" panose="020B0609020204030204" pitchFamily="49" charset="0"/>
              </a:rPr>
              <a:t> apellido_contacto</a:t>
            </a:r>
            <a:r>
              <a:rPr lang="en-US" sz="1050" dirty="0">
                <a:solidFill>
                  <a:srgbClr val="808080"/>
                </a:solidFill>
                <a:latin typeface="Consolas" panose="020B0609020204030204" pitchFamily="49" charset="0"/>
              </a:rPr>
              <a:t>,</a:t>
            </a:r>
            <a:r>
              <a:rPr lang="en-US" sz="1050" dirty="0">
                <a:solidFill>
                  <a:srgbClr val="000000"/>
                </a:solidFill>
                <a:latin typeface="Consolas" panose="020B0609020204030204" pitchFamily="49" charset="0"/>
              </a:rPr>
              <a:t> fecha_nacimiento</a:t>
            </a:r>
            <a:r>
              <a:rPr lang="en-US" sz="1050" dirty="0">
                <a:solidFill>
                  <a:srgbClr val="808080"/>
                </a:solidFill>
                <a:latin typeface="Consolas" panose="020B0609020204030204" pitchFamily="49" charset="0"/>
              </a:rPr>
              <a:t>,</a:t>
            </a:r>
            <a:r>
              <a:rPr lang="en-US" sz="1050" dirty="0">
                <a:solidFill>
                  <a:srgbClr val="000000"/>
                </a:solidFill>
                <a:latin typeface="Consolas" panose="020B0609020204030204" pitchFamily="49" charset="0"/>
              </a:rPr>
              <a:t> id_genero</a:t>
            </a:r>
            <a:r>
              <a:rPr lang="en-US" sz="1050" dirty="0">
                <a:solidFill>
                  <a:srgbClr val="808080"/>
                </a:solidFill>
                <a:latin typeface="Consolas" panose="020B0609020204030204" pitchFamily="49" charset="0"/>
              </a:rPr>
              <a:t>,</a:t>
            </a:r>
            <a:r>
              <a:rPr lang="en-US" sz="1050" dirty="0">
                <a:solidFill>
                  <a:srgbClr val="000000"/>
                </a:solidFill>
                <a:latin typeface="Consolas" panose="020B0609020204030204" pitchFamily="49" charset="0"/>
              </a:rPr>
              <a:t> telefono</a:t>
            </a:r>
            <a:r>
              <a:rPr lang="en-US" sz="1050" dirty="0">
                <a:solidFill>
                  <a:srgbClr val="808080"/>
                </a:solidFill>
                <a:latin typeface="Consolas" panose="020B0609020204030204" pitchFamily="49" charset="0"/>
              </a:rPr>
              <a:t>,</a:t>
            </a:r>
            <a:r>
              <a:rPr lang="en-US" sz="1050" dirty="0">
                <a:solidFill>
                  <a:srgbClr val="000000"/>
                </a:solidFill>
                <a:latin typeface="Consolas" panose="020B0609020204030204" pitchFamily="49" charset="0"/>
              </a:rPr>
              <a:t> email</a:t>
            </a:r>
            <a:r>
              <a:rPr lang="en-US" sz="1050" dirty="0">
                <a:solidFill>
                  <a:srgbClr val="808080"/>
                </a:solidFill>
                <a:latin typeface="Consolas" panose="020B0609020204030204" pitchFamily="49" charset="0"/>
              </a:rPr>
              <a:t>,</a:t>
            </a:r>
            <a:r>
              <a:rPr lang="en-US" sz="1050" dirty="0">
                <a:solidFill>
                  <a:srgbClr val="000000"/>
                </a:solidFill>
                <a:latin typeface="Consolas" panose="020B0609020204030204" pitchFamily="49" charset="0"/>
              </a:rPr>
              <a:t> direccion</a:t>
            </a:r>
            <a:r>
              <a:rPr lang="en-US" sz="1050" dirty="0">
                <a:solidFill>
                  <a:srgbClr val="808080"/>
                </a:solidFill>
                <a:latin typeface="Consolas" panose="020B0609020204030204" pitchFamily="49" charset="0"/>
              </a:rPr>
              <a:t>,</a:t>
            </a:r>
            <a:r>
              <a:rPr lang="en-US" sz="1050" dirty="0">
                <a:solidFill>
                  <a:srgbClr val="000000"/>
                </a:solidFill>
                <a:latin typeface="Consolas" panose="020B0609020204030204" pitchFamily="49" charset="0"/>
              </a:rPr>
              <a:t> id_categoria</a:t>
            </a:r>
            <a:r>
              <a:rPr lang="en-US" sz="1050" dirty="0">
                <a:solidFill>
                  <a:srgbClr val="808080"/>
                </a:solidFill>
                <a:latin typeface="Consolas" panose="020B0609020204030204" pitchFamily="49" charset="0"/>
              </a:rPr>
              <a:t>)</a:t>
            </a:r>
            <a:endParaRPr lang="en-US" sz="1050" dirty="0">
              <a:solidFill>
                <a:srgbClr val="000000"/>
              </a:solidFill>
              <a:latin typeface="Consolas" panose="020B0609020204030204" pitchFamily="49" charset="0"/>
            </a:endParaRPr>
          </a:p>
          <a:p>
            <a:pPr algn="just"/>
            <a:r>
              <a:rPr lang="en-US" sz="1050" dirty="0">
                <a:solidFill>
                  <a:srgbClr val="0000FF"/>
                </a:solidFill>
                <a:latin typeface="Consolas" panose="020B0609020204030204" pitchFamily="49" charset="0"/>
              </a:rPr>
              <a:t>VALUES</a:t>
            </a:r>
            <a:r>
              <a:rPr lang="en-US" sz="1050" dirty="0">
                <a:solidFill>
                  <a:srgbClr val="000000"/>
                </a:solidFill>
                <a:latin typeface="Consolas" panose="020B0609020204030204" pitchFamily="49" charset="0"/>
              </a:rPr>
              <a:t> </a:t>
            </a:r>
          </a:p>
          <a:p>
            <a:pPr algn="just"/>
            <a:r>
              <a:rPr lang="en-US" sz="1050" dirty="0">
                <a:solidFill>
                  <a:srgbClr val="808080"/>
                </a:solidFill>
                <a:latin typeface="Consolas" panose="020B0609020204030204" pitchFamily="49" charset="0"/>
              </a:rPr>
              <a:t>(</a:t>
            </a:r>
            <a:r>
              <a:rPr lang="en-US" sz="1050" dirty="0">
                <a:solidFill>
                  <a:srgbClr val="FF0000"/>
                </a:solidFill>
                <a:latin typeface="Consolas" panose="020B0609020204030204" pitchFamily="49" charset="0"/>
              </a:rPr>
              <a:t>'Luisa'</a:t>
            </a:r>
            <a:r>
              <a:rPr lang="en-US" sz="1050" dirty="0">
                <a:solidFill>
                  <a:srgbClr val="808080"/>
                </a:solidFill>
                <a:latin typeface="Consolas" panose="020B0609020204030204" pitchFamily="49" charset="0"/>
              </a:rPr>
              <a:t>,</a:t>
            </a:r>
            <a:r>
              <a:rPr lang="en-US" sz="1050" dirty="0">
                <a:solidFill>
                  <a:srgbClr val="000000"/>
                </a:solidFill>
                <a:latin typeface="Consolas" panose="020B0609020204030204" pitchFamily="49" charset="0"/>
              </a:rPr>
              <a:t> </a:t>
            </a:r>
            <a:r>
              <a:rPr lang="en-US" sz="1050" dirty="0">
                <a:solidFill>
                  <a:srgbClr val="FF0000"/>
                </a:solidFill>
                <a:latin typeface="Consolas" panose="020B0609020204030204" pitchFamily="49" charset="0"/>
              </a:rPr>
              <a:t>'González'</a:t>
            </a:r>
            <a:r>
              <a:rPr lang="en-US" sz="1050" dirty="0">
                <a:solidFill>
                  <a:srgbClr val="808080"/>
                </a:solidFill>
                <a:latin typeface="Consolas" panose="020B0609020204030204" pitchFamily="49" charset="0"/>
              </a:rPr>
              <a:t>,</a:t>
            </a:r>
            <a:r>
              <a:rPr lang="en-US" sz="1050" dirty="0">
                <a:solidFill>
                  <a:srgbClr val="000000"/>
                </a:solidFill>
                <a:latin typeface="Consolas" panose="020B0609020204030204" pitchFamily="49" charset="0"/>
              </a:rPr>
              <a:t> </a:t>
            </a:r>
            <a:r>
              <a:rPr lang="en-US" sz="1050" dirty="0">
                <a:solidFill>
                  <a:srgbClr val="FF0000"/>
                </a:solidFill>
                <a:latin typeface="Consolas" panose="020B0609020204030204" pitchFamily="49" charset="0"/>
              </a:rPr>
              <a:t>'1990-05-20'</a:t>
            </a:r>
            <a:r>
              <a:rPr lang="en-US" sz="1050" dirty="0">
                <a:solidFill>
                  <a:srgbClr val="808080"/>
                </a:solidFill>
                <a:latin typeface="Consolas" panose="020B0609020204030204" pitchFamily="49" charset="0"/>
              </a:rPr>
              <a:t>,</a:t>
            </a:r>
            <a:r>
              <a:rPr lang="en-US" sz="1050" dirty="0">
                <a:solidFill>
                  <a:srgbClr val="000000"/>
                </a:solidFill>
                <a:latin typeface="Consolas" panose="020B0609020204030204" pitchFamily="49" charset="0"/>
              </a:rPr>
              <a:t> 1</a:t>
            </a:r>
            <a:r>
              <a:rPr lang="en-US" sz="1050" dirty="0">
                <a:solidFill>
                  <a:srgbClr val="808080"/>
                </a:solidFill>
                <a:latin typeface="Consolas" panose="020B0609020204030204" pitchFamily="49" charset="0"/>
              </a:rPr>
              <a:t>,</a:t>
            </a:r>
            <a:r>
              <a:rPr lang="en-US" sz="1050" dirty="0">
                <a:solidFill>
                  <a:srgbClr val="000000"/>
                </a:solidFill>
                <a:latin typeface="Consolas" panose="020B0609020204030204" pitchFamily="49" charset="0"/>
              </a:rPr>
              <a:t> </a:t>
            </a:r>
            <a:r>
              <a:rPr lang="en-US" sz="1050" dirty="0">
                <a:solidFill>
                  <a:srgbClr val="FF0000"/>
                </a:solidFill>
                <a:latin typeface="Consolas" panose="020B0609020204030204" pitchFamily="49" charset="0"/>
              </a:rPr>
              <a:t>'809-123-4567'</a:t>
            </a:r>
            <a:r>
              <a:rPr lang="en-US" sz="1050" dirty="0">
                <a:solidFill>
                  <a:srgbClr val="808080"/>
                </a:solidFill>
                <a:latin typeface="Consolas" panose="020B0609020204030204" pitchFamily="49" charset="0"/>
              </a:rPr>
              <a:t>,</a:t>
            </a:r>
            <a:r>
              <a:rPr lang="en-US" sz="1050" dirty="0">
                <a:solidFill>
                  <a:srgbClr val="000000"/>
                </a:solidFill>
                <a:latin typeface="Consolas" panose="020B0609020204030204" pitchFamily="49" charset="0"/>
              </a:rPr>
              <a:t> </a:t>
            </a:r>
            <a:r>
              <a:rPr lang="en-US" sz="1050" dirty="0">
                <a:solidFill>
                  <a:srgbClr val="FF0000"/>
                </a:solidFill>
                <a:latin typeface="Consolas" panose="020B0609020204030204" pitchFamily="49" charset="0"/>
              </a:rPr>
              <a:t>'luisa.gonzalez@email.com'</a:t>
            </a:r>
            <a:r>
              <a:rPr lang="en-US" sz="1050" dirty="0">
                <a:solidFill>
                  <a:srgbClr val="808080"/>
                </a:solidFill>
                <a:latin typeface="Consolas" panose="020B0609020204030204" pitchFamily="49" charset="0"/>
              </a:rPr>
              <a:t>,</a:t>
            </a:r>
            <a:r>
              <a:rPr lang="en-US" sz="1050" dirty="0">
                <a:solidFill>
                  <a:srgbClr val="000000"/>
                </a:solidFill>
                <a:latin typeface="Consolas" panose="020B0609020204030204" pitchFamily="49" charset="0"/>
              </a:rPr>
              <a:t> </a:t>
            </a:r>
            <a:r>
              <a:rPr lang="en-US" sz="1050" dirty="0">
                <a:solidFill>
                  <a:srgbClr val="FF0000"/>
                </a:solidFill>
                <a:latin typeface="Consolas" panose="020B0609020204030204" pitchFamily="49" charset="0"/>
              </a:rPr>
              <a:t>'C/ Principal #123'</a:t>
            </a:r>
            <a:r>
              <a:rPr lang="en-US" sz="1050" dirty="0">
                <a:solidFill>
                  <a:srgbClr val="808080"/>
                </a:solidFill>
                <a:latin typeface="Consolas" panose="020B0609020204030204" pitchFamily="49" charset="0"/>
              </a:rPr>
              <a:t>,</a:t>
            </a:r>
            <a:r>
              <a:rPr lang="en-US" sz="1050" dirty="0">
                <a:solidFill>
                  <a:srgbClr val="0000FF"/>
                </a:solidFill>
                <a:latin typeface="Consolas" panose="020B0609020204030204" pitchFamily="49" charset="0"/>
              </a:rPr>
              <a:t> </a:t>
            </a:r>
            <a:r>
              <a:rPr lang="en-US" sz="1050" dirty="0">
                <a:solidFill>
                  <a:srgbClr val="808080"/>
                </a:solidFill>
                <a:latin typeface="Consolas" panose="020B0609020204030204" pitchFamily="49" charset="0"/>
              </a:rPr>
              <a:t>(</a:t>
            </a:r>
            <a:r>
              <a:rPr lang="en-US" sz="1050" dirty="0">
                <a:solidFill>
                  <a:srgbClr val="0000FF"/>
                </a:solidFill>
                <a:latin typeface="Consolas" panose="020B0609020204030204" pitchFamily="49" charset="0"/>
              </a:rPr>
              <a:t>SELECT</a:t>
            </a:r>
            <a:r>
              <a:rPr lang="en-US" sz="1050" dirty="0">
                <a:solidFill>
                  <a:srgbClr val="000000"/>
                </a:solidFill>
                <a:latin typeface="Consolas" panose="020B0609020204030204" pitchFamily="49" charset="0"/>
              </a:rPr>
              <a:t> </a:t>
            </a:r>
            <a:r>
              <a:rPr lang="en-US" sz="1050" dirty="0">
                <a:solidFill>
                  <a:srgbClr val="FF00FF"/>
                </a:solidFill>
                <a:latin typeface="Consolas" panose="020B0609020204030204" pitchFamily="49" charset="0"/>
              </a:rPr>
              <a:t>MAX</a:t>
            </a:r>
            <a:r>
              <a:rPr lang="en-US" sz="1050" dirty="0">
                <a:solidFill>
                  <a:srgbClr val="808080"/>
                </a:solidFill>
                <a:latin typeface="Consolas" panose="020B0609020204030204" pitchFamily="49" charset="0"/>
              </a:rPr>
              <a:t>(</a:t>
            </a:r>
            <a:r>
              <a:rPr lang="en-US" sz="1050" dirty="0">
                <a:solidFill>
                  <a:srgbClr val="000000"/>
                </a:solidFill>
                <a:latin typeface="Consolas" panose="020B0609020204030204" pitchFamily="49" charset="0"/>
              </a:rPr>
              <a:t>id_categoria</a:t>
            </a:r>
            <a:r>
              <a:rPr lang="en-US" sz="1050" dirty="0">
                <a:solidFill>
                  <a:srgbClr val="808080"/>
                </a:solidFill>
                <a:latin typeface="Consolas" panose="020B0609020204030204" pitchFamily="49" charset="0"/>
              </a:rPr>
              <a:t>)</a:t>
            </a:r>
            <a:r>
              <a:rPr lang="en-US" sz="1050" dirty="0">
                <a:solidFill>
                  <a:srgbClr val="000000"/>
                </a:solidFill>
                <a:latin typeface="Consolas" panose="020B0609020204030204" pitchFamily="49" charset="0"/>
              </a:rPr>
              <a:t> </a:t>
            </a:r>
            <a:r>
              <a:rPr lang="en-US" sz="1050" dirty="0">
                <a:solidFill>
                  <a:srgbClr val="0000FF"/>
                </a:solidFill>
                <a:latin typeface="Consolas" panose="020B0609020204030204" pitchFamily="49" charset="0"/>
              </a:rPr>
              <a:t>FROM</a:t>
            </a:r>
            <a:r>
              <a:rPr lang="en-US" sz="1050" dirty="0">
                <a:solidFill>
                  <a:srgbClr val="000000"/>
                </a:solidFill>
                <a:latin typeface="Consolas" panose="020B0609020204030204" pitchFamily="49" charset="0"/>
              </a:rPr>
              <a:t> CATEGORIA_CONTACTOS</a:t>
            </a:r>
            <a:r>
              <a:rPr lang="en-US" sz="1050" dirty="0">
                <a:solidFill>
                  <a:srgbClr val="808080"/>
                </a:solidFill>
                <a:latin typeface="Consolas" panose="020B0609020204030204" pitchFamily="49" charset="0"/>
              </a:rPr>
              <a:t>)),</a:t>
            </a:r>
            <a:endParaRPr lang="en-US" sz="1050" dirty="0">
              <a:solidFill>
                <a:srgbClr val="000000"/>
              </a:solidFill>
              <a:latin typeface="Consolas" panose="020B0609020204030204" pitchFamily="49" charset="0"/>
            </a:endParaRPr>
          </a:p>
          <a:p>
            <a:pPr algn="just"/>
            <a:r>
              <a:rPr lang="pt-BR" sz="1050" dirty="0">
                <a:solidFill>
                  <a:srgbClr val="808080"/>
                </a:solidFill>
                <a:latin typeface="Consolas" panose="020B0609020204030204" pitchFamily="49" charset="0"/>
              </a:rPr>
              <a:t>(</a:t>
            </a:r>
            <a:r>
              <a:rPr lang="pt-BR" sz="1050" dirty="0">
                <a:solidFill>
                  <a:srgbClr val="FF0000"/>
                </a:solidFill>
                <a:latin typeface="Consolas" panose="020B0609020204030204" pitchFamily="49" charset="0"/>
              </a:rPr>
              <a:t>'Juan'</a:t>
            </a:r>
            <a:r>
              <a:rPr lang="pt-BR" sz="1050" dirty="0">
                <a:solidFill>
                  <a:srgbClr val="808080"/>
                </a:solidFill>
                <a:latin typeface="Consolas" panose="020B0609020204030204" pitchFamily="49" charset="0"/>
              </a:rPr>
              <a:t>,</a:t>
            </a:r>
            <a:r>
              <a:rPr lang="pt-BR" sz="1050" dirty="0">
                <a:solidFill>
                  <a:srgbClr val="000000"/>
                </a:solidFill>
                <a:latin typeface="Consolas" panose="020B0609020204030204" pitchFamily="49" charset="0"/>
              </a:rPr>
              <a:t> </a:t>
            </a:r>
            <a:r>
              <a:rPr lang="pt-BR" sz="1050" dirty="0">
                <a:solidFill>
                  <a:srgbClr val="FF0000"/>
                </a:solidFill>
                <a:latin typeface="Consolas" panose="020B0609020204030204" pitchFamily="49" charset="0"/>
              </a:rPr>
              <a:t>'Pérez'</a:t>
            </a:r>
            <a:r>
              <a:rPr lang="pt-BR" sz="1050" dirty="0">
                <a:solidFill>
                  <a:srgbClr val="808080"/>
                </a:solidFill>
                <a:latin typeface="Consolas" panose="020B0609020204030204" pitchFamily="49" charset="0"/>
              </a:rPr>
              <a:t>,</a:t>
            </a:r>
            <a:r>
              <a:rPr lang="pt-BR" sz="1050" dirty="0">
                <a:solidFill>
                  <a:srgbClr val="000000"/>
                </a:solidFill>
                <a:latin typeface="Consolas" panose="020B0609020204030204" pitchFamily="49" charset="0"/>
              </a:rPr>
              <a:t> </a:t>
            </a:r>
            <a:r>
              <a:rPr lang="pt-BR" sz="1050" dirty="0">
                <a:solidFill>
                  <a:srgbClr val="FF0000"/>
                </a:solidFill>
                <a:latin typeface="Consolas" panose="020B0609020204030204" pitchFamily="49" charset="0"/>
              </a:rPr>
              <a:t>'1985-08-15'</a:t>
            </a:r>
            <a:r>
              <a:rPr lang="pt-BR" sz="1050" dirty="0">
                <a:solidFill>
                  <a:srgbClr val="808080"/>
                </a:solidFill>
                <a:latin typeface="Consolas" panose="020B0609020204030204" pitchFamily="49" charset="0"/>
              </a:rPr>
              <a:t>,</a:t>
            </a:r>
            <a:r>
              <a:rPr lang="pt-BR" sz="1050" dirty="0">
                <a:solidFill>
                  <a:srgbClr val="000000"/>
                </a:solidFill>
                <a:latin typeface="Consolas" panose="020B0609020204030204" pitchFamily="49" charset="0"/>
              </a:rPr>
              <a:t> 2</a:t>
            </a:r>
            <a:r>
              <a:rPr lang="pt-BR" sz="1050" dirty="0">
                <a:solidFill>
                  <a:srgbClr val="808080"/>
                </a:solidFill>
                <a:latin typeface="Consolas" panose="020B0609020204030204" pitchFamily="49" charset="0"/>
              </a:rPr>
              <a:t>,</a:t>
            </a:r>
            <a:r>
              <a:rPr lang="pt-BR" sz="1050" dirty="0">
                <a:solidFill>
                  <a:srgbClr val="000000"/>
                </a:solidFill>
                <a:latin typeface="Consolas" panose="020B0609020204030204" pitchFamily="49" charset="0"/>
              </a:rPr>
              <a:t> </a:t>
            </a:r>
            <a:r>
              <a:rPr lang="pt-BR" sz="1050" dirty="0">
                <a:solidFill>
                  <a:srgbClr val="FF0000"/>
                </a:solidFill>
                <a:latin typeface="Consolas" panose="020B0609020204030204" pitchFamily="49" charset="0"/>
              </a:rPr>
              <a:t>'809-987-6543'</a:t>
            </a:r>
            <a:r>
              <a:rPr lang="pt-BR" sz="1050" dirty="0">
                <a:solidFill>
                  <a:srgbClr val="808080"/>
                </a:solidFill>
                <a:latin typeface="Consolas" panose="020B0609020204030204" pitchFamily="49" charset="0"/>
              </a:rPr>
              <a:t>,</a:t>
            </a:r>
            <a:r>
              <a:rPr lang="pt-BR" sz="1050" dirty="0">
                <a:solidFill>
                  <a:srgbClr val="000000"/>
                </a:solidFill>
                <a:latin typeface="Consolas" panose="020B0609020204030204" pitchFamily="49" charset="0"/>
              </a:rPr>
              <a:t> </a:t>
            </a:r>
            <a:r>
              <a:rPr lang="pt-BR" sz="1050" dirty="0">
                <a:solidFill>
                  <a:srgbClr val="FF0000"/>
                </a:solidFill>
                <a:latin typeface="Consolas" panose="020B0609020204030204" pitchFamily="49" charset="0"/>
              </a:rPr>
              <a:t>'juan.perez@email.com'</a:t>
            </a:r>
            <a:r>
              <a:rPr lang="pt-BR" sz="1050" dirty="0">
                <a:solidFill>
                  <a:srgbClr val="808080"/>
                </a:solidFill>
                <a:latin typeface="Consolas" panose="020B0609020204030204" pitchFamily="49" charset="0"/>
              </a:rPr>
              <a:t>,</a:t>
            </a:r>
            <a:r>
              <a:rPr lang="pt-BR" sz="1050" dirty="0">
                <a:solidFill>
                  <a:srgbClr val="000000"/>
                </a:solidFill>
                <a:latin typeface="Consolas" panose="020B0609020204030204" pitchFamily="49" charset="0"/>
              </a:rPr>
              <a:t> </a:t>
            </a:r>
            <a:r>
              <a:rPr lang="pt-BR" sz="1050" dirty="0">
                <a:solidFill>
                  <a:srgbClr val="FF0000"/>
                </a:solidFill>
                <a:latin typeface="Consolas" panose="020B0609020204030204" pitchFamily="49" charset="0"/>
              </a:rPr>
              <a:t>'C/ Secundaria #456'</a:t>
            </a:r>
            <a:r>
              <a:rPr lang="pt-BR" sz="1050" dirty="0">
                <a:solidFill>
                  <a:srgbClr val="808080"/>
                </a:solidFill>
                <a:latin typeface="Consolas" panose="020B0609020204030204" pitchFamily="49" charset="0"/>
              </a:rPr>
              <a:t>,</a:t>
            </a:r>
            <a:r>
              <a:rPr lang="pt-BR" sz="1050" dirty="0">
                <a:solidFill>
                  <a:srgbClr val="0000FF"/>
                </a:solidFill>
                <a:latin typeface="Consolas" panose="020B0609020204030204" pitchFamily="49" charset="0"/>
              </a:rPr>
              <a:t> </a:t>
            </a:r>
            <a:r>
              <a:rPr lang="pt-BR" sz="1050" dirty="0">
                <a:solidFill>
                  <a:srgbClr val="808080"/>
                </a:solidFill>
                <a:latin typeface="Consolas" panose="020B0609020204030204" pitchFamily="49" charset="0"/>
              </a:rPr>
              <a:t>(</a:t>
            </a:r>
            <a:r>
              <a:rPr lang="pt-BR" sz="1050" dirty="0">
                <a:solidFill>
                  <a:srgbClr val="0000FF"/>
                </a:solidFill>
                <a:latin typeface="Consolas" panose="020B0609020204030204" pitchFamily="49" charset="0"/>
              </a:rPr>
              <a:t>SELECT</a:t>
            </a:r>
            <a:r>
              <a:rPr lang="pt-BR" sz="1050" dirty="0">
                <a:solidFill>
                  <a:srgbClr val="000000"/>
                </a:solidFill>
                <a:latin typeface="Consolas" panose="020B0609020204030204" pitchFamily="49" charset="0"/>
              </a:rPr>
              <a:t> </a:t>
            </a:r>
            <a:r>
              <a:rPr lang="pt-BR" sz="1050" dirty="0">
                <a:solidFill>
                  <a:srgbClr val="FF00FF"/>
                </a:solidFill>
                <a:latin typeface="Consolas" panose="020B0609020204030204" pitchFamily="49" charset="0"/>
              </a:rPr>
              <a:t>MAX</a:t>
            </a:r>
            <a:r>
              <a:rPr lang="pt-BR" sz="1050" dirty="0">
                <a:solidFill>
                  <a:srgbClr val="808080"/>
                </a:solidFill>
                <a:latin typeface="Consolas" panose="020B0609020204030204" pitchFamily="49" charset="0"/>
              </a:rPr>
              <a:t>(</a:t>
            </a:r>
            <a:r>
              <a:rPr lang="pt-BR" sz="1050" dirty="0">
                <a:solidFill>
                  <a:srgbClr val="000000"/>
                </a:solidFill>
                <a:latin typeface="Consolas" panose="020B0609020204030204" pitchFamily="49" charset="0"/>
              </a:rPr>
              <a:t>id_categoria</a:t>
            </a:r>
            <a:r>
              <a:rPr lang="pt-BR" sz="1050" dirty="0">
                <a:solidFill>
                  <a:srgbClr val="808080"/>
                </a:solidFill>
                <a:latin typeface="Consolas" panose="020B0609020204030204" pitchFamily="49" charset="0"/>
              </a:rPr>
              <a:t>)-</a:t>
            </a:r>
            <a:r>
              <a:rPr lang="pt-BR" sz="1050" dirty="0">
                <a:solidFill>
                  <a:srgbClr val="000000"/>
                </a:solidFill>
                <a:latin typeface="Consolas" panose="020B0609020204030204" pitchFamily="49" charset="0"/>
              </a:rPr>
              <a:t>1 </a:t>
            </a:r>
            <a:r>
              <a:rPr lang="pt-BR" sz="1050" dirty="0">
                <a:solidFill>
                  <a:srgbClr val="0000FF"/>
                </a:solidFill>
                <a:latin typeface="Consolas" panose="020B0609020204030204" pitchFamily="49" charset="0"/>
              </a:rPr>
              <a:t>FROM</a:t>
            </a:r>
            <a:r>
              <a:rPr lang="pt-BR" sz="1050" dirty="0">
                <a:solidFill>
                  <a:srgbClr val="000000"/>
                </a:solidFill>
                <a:latin typeface="Consolas" panose="020B0609020204030204" pitchFamily="49" charset="0"/>
              </a:rPr>
              <a:t> CATEGORIA_CONTACTOS</a:t>
            </a:r>
            <a:r>
              <a:rPr lang="pt-BR" sz="1050" dirty="0">
                <a:solidFill>
                  <a:srgbClr val="808080"/>
                </a:solidFill>
                <a:latin typeface="Consolas" panose="020B0609020204030204" pitchFamily="49" charset="0"/>
              </a:rPr>
              <a:t>)),</a:t>
            </a:r>
            <a:endParaRPr lang="pt-BR" sz="1050" dirty="0">
              <a:solidFill>
                <a:srgbClr val="000000"/>
              </a:solidFill>
              <a:latin typeface="Consolas" panose="020B0609020204030204" pitchFamily="49" charset="0"/>
            </a:endParaRPr>
          </a:p>
          <a:p>
            <a:pPr algn="just"/>
            <a:r>
              <a:rPr lang="pt-BR" sz="1050" dirty="0">
                <a:solidFill>
                  <a:srgbClr val="808080"/>
                </a:solidFill>
                <a:latin typeface="Consolas" panose="020B0609020204030204" pitchFamily="49" charset="0"/>
              </a:rPr>
              <a:t>(</a:t>
            </a:r>
            <a:r>
              <a:rPr lang="pt-BR" sz="1050" dirty="0">
                <a:solidFill>
                  <a:srgbClr val="FF0000"/>
                </a:solidFill>
                <a:latin typeface="Consolas" panose="020B0609020204030204" pitchFamily="49" charset="0"/>
              </a:rPr>
              <a:t>'Ana'</a:t>
            </a:r>
            <a:r>
              <a:rPr lang="pt-BR" sz="1050" dirty="0">
                <a:solidFill>
                  <a:srgbClr val="808080"/>
                </a:solidFill>
                <a:latin typeface="Consolas" panose="020B0609020204030204" pitchFamily="49" charset="0"/>
              </a:rPr>
              <a:t>,</a:t>
            </a:r>
            <a:r>
              <a:rPr lang="pt-BR" sz="1050" dirty="0">
                <a:solidFill>
                  <a:srgbClr val="000000"/>
                </a:solidFill>
                <a:latin typeface="Consolas" panose="020B0609020204030204" pitchFamily="49" charset="0"/>
              </a:rPr>
              <a:t> </a:t>
            </a:r>
            <a:r>
              <a:rPr lang="pt-BR" sz="1050" dirty="0">
                <a:solidFill>
                  <a:srgbClr val="FF0000"/>
                </a:solidFill>
                <a:latin typeface="Consolas" panose="020B0609020204030204" pitchFamily="49" charset="0"/>
              </a:rPr>
              <a:t>'Martínez'</a:t>
            </a:r>
            <a:r>
              <a:rPr lang="pt-BR" sz="1050" dirty="0">
                <a:solidFill>
                  <a:srgbClr val="808080"/>
                </a:solidFill>
                <a:latin typeface="Consolas" panose="020B0609020204030204" pitchFamily="49" charset="0"/>
              </a:rPr>
              <a:t>,</a:t>
            </a:r>
            <a:r>
              <a:rPr lang="pt-BR" sz="1050" dirty="0">
                <a:solidFill>
                  <a:srgbClr val="000000"/>
                </a:solidFill>
                <a:latin typeface="Consolas" panose="020B0609020204030204" pitchFamily="49" charset="0"/>
              </a:rPr>
              <a:t> </a:t>
            </a:r>
            <a:r>
              <a:rPr lang="pt-BR" sz="1050" dirty="0">
                <a:solidFill>
                  <a:srgbClr val="FF0000"/>
                </a:solidFill>
                <a:latin typeface="Consolas" panose="020B0609020204030204" pitchFamily="49" charset="0"/>
              </a:rPr>
              <a:t>'1978-11-25'</a:t>
            </a:r>
            <a:r>
              <a:rPr lang="pt-BR" sz="1050" dirty="0">
                <a:solidFill>
                  <a:srgbClr val="808080"/>
                </a:solidFill>
                <a:latin typeface="Consolas" panose="020B0609020204030204" pitchFamily="49" charset="0"/>
              </a:rPr>
              <a:t>,</a:t>
            </a:r>
            <a:r>
              <a:rPr lang="pt-BR" sz="1050" dirty="0">
                <a:solidFill>
                  <a:srgbClr val="000000"/>
                </a:solidFill>
                <a:latin typeface="Consolas" panose="020B0609020204030204" pitchFamily="49" charset="0"/>
              </a:rPr>
              <a:t> 1</a:t>
            </a:r>
            <a:r>
              <a:rPr lang="pt-BR" sz="1050" dirty="0">
                <a:solidFill>
                  <a:srgbClr val="808080"/>
                </a:solidFill>
                <a:latin typeface="Consolas" panose="020B0609020204030204" pitchFamily="49" charset="0"/>
              </a:rPr>
              <a:t>,</a:t>
            </a:r>
            <a:r>
              <a:rPr lang="pt-BR" sz="1050" dirty="0">
                <a:solidFill>
                  <a:srgbClr val="000000"/>
                </a:solidFill>
                <a:latin typeface="Consolas" panose="020B0609020204030204" pitchFamily="49" charset="0"/>
              </a:rPr>
              <a:t> </a:t>
            </a:r>
            <a:r>
              <a:rPr lang="pt-BR" sz="1050" dirty="0">
                <a:solidFill>
                  <a:srgbClr val="FF0000"/>
                </a:solidFill>
                <a:latin typeface="Consolas" panose="020B0609020204030204" pitchFamily="49" charset="0"/>
              </a:rPr>
              <a:t>'809-456-7890'</a:t>
            </a:r>
            <a:r>
              <a:rPr lang="pt-BR" sz="1050" dirty="0">
                <a:solidFill>
                  <a:srgbClr val="808080"/>
                </a:solidFill>
                <a:latin typeface="Consolas" panose="020B0609020204030204" pitchFamily="49" charset="0"/>
              </a:rPr>
              <a:t>,</a:t>
            </a:r>
            <a:r>
              <a:rPr lang="pt-BR" sz="1050" dirty="0">
                <a:solidFill>
                  <a:srgbClr val="000000"/>
                </a:solidFill>
                <a:latin typeface="Consolas" panose="020B0609020204030204" pitchFamily="49" charset="0"/>
              </a:rPr>
              <a:t> </a:t>
            </a:r>
            <a:r>
              <a:rPr lang="pt-BR" sz="1050" dirty="0">
                <a:solidFill>
                  <a:srgbClr val="FF0000"/>
                </a:solidFill>
                <a:latin typeface="Consolas" panose="020B0609020204030204" pitchFamily="49" charset="0"/>
              </a:rPr>
              <a:t>'ana.martinez@email.com'</a:t>
            </a:r>
            <a:r>
              <a:rPr lang="pt-BR" sz="1050" dirty="0">
                <a:solidFill>
                  <a:srgbClr val="808080"/>
                </a:solidFill>
                <a:latin typeface="Consolas" panose="020B0609020204030204" pitchFamily="49" charset="0"/>
              </a:rPr>
              <a:t>,</a:t>
            </a:r>
            <a:r>
              <a:rPr lang="pt-BR" sz="1050" dirty="0">
                <a:solidFill>
                  <a:srgbClr val="000000"/>
                </a:solidFill>
                <a:latin typeface="Consolas" panose="020B0609020204030204" pitchFamily="49" charset="0"/>
              </a:rPr>
              <a:t> </a:t>
            </a:r>
            <a:r>
              <a:rPr lang="pt-BR" sz="1050" dirty="0">
                <a:solidFill>
                  <a:srgbClr val="FF0000"/>
                </a:solidFill>
                <a:latin typeface="Consolas" panose="020B0609020204030204" pitchFamily="49" charset="0"/>
              </a:rPr>
              <a:t>'C/ Terciaria #789'</a:t>
            </a:r>
            <a:r>
              <a:rPr lang="pt-BR" sz="1050" dirty="0">
                <a:solidFill>
                  <a:srgbClr val="808080"/>
                </a:solidFill>
                <a:latin typeface="Consolas" panose="020B0609020204030204" pitchFamily="49" charset="0"/>
              </a:rPr>
              <a:t>,</a:t>
            </a:r>
            <a:r>
              <a:rPr lang="pt-BR" sz="1050" dirty="0">
                <a:solidFill>
                  <a:srgbClr val="0000FF"/>
                </a:solidFill>
                <a:latin typeface="Consolas" panose="020B0609020204030204" pitchFamily="49" charset="0"/>
              </a:rPr>
              <a:t> </a:t>
            </a:r>
            <a:r>
              <a:rPr lang="pt-BR" sz="1050" dirty="0">
                <a:solidFill>
                  <a:srgbClr val="808080"/>
                </a:solidFill>
                <a:latin typeface="Consolas" panose="020B0609020204030204" pitchFamily="49" charset="0"/>
              </a:rPr>
              <a:t>(</a:t>
            </a:r>
            <a:r>
              <a:rPr lang="pt-BR" sz="1050" dirty="0">
                <a:solidFill>
                  <a:srgbClr val="0000FF"/>
                </a:solidFill>
                <a:latin typeface="Consolas" panose="020B0609020204030204" pitchFamily="49" charset="0"/>
              </a:rPr>
              <a:t>SELECT</a:t>
            </a:r>
            <a:r>
              <a:rPr lang="pt-BR" sz="1050" dirty="0">
                <a:solidFill>
                  <a:srgbClr val="000000"/>
                </a:solidFill>
                <a:latin typeface="Consolas" panose="020B0609020204030204" pitchFamily="49" charset="0"/>
              </a:rPr>
              <a:t> </a:t>
            </a:r>
            <a:r>
              <a:rPr lang="pt-BR" sz="1050" dirty="0">
                <a:solidFill>
                  <a:srgbClr val="FF00FF"/>
                </a:solidFill>
                <a:latin typeface="Consolas" panose="020B0609020204030204" pitchFamily="49" charset="0"/>
              </a:rPr>
              <a:t>MAX</a:t>
            </a:r>
            <a:r>
              <a:rPr lang="pt-BR" sz="1050" dirty="0">
                <a:solidFill>
                  <a:srgbClr val="808080"/>
                </a:solidFill>
                <a:latin typeface="Consolas" panose="020B0609020204030204" pitchFamily="49" charset="0"/>
              </a:rPr>
              <a:t>(</a:t>
            </a:r>
            <a:r>
              <a:rPr lang="pt-BR" sz="1050" dirty="0">
                <a:solidFill>
                  <a:srgbClr val="000000"/>
                </a:solidFill>
                <a:latin typeface="Consolas" panose="020B0609020204030204" pitchFamily="49" charset="0"/>
              </a:rPr>
              <a:t>id_categoria</a:t>
            </a:r>
            <a:r>
              <a:rPr lang="pt-BR" sz="1050" dirty="0">
                <a:solidFill>
                  <a:srgbClr val="808080"/>
                </a:solidFill>
                <a:latin typeface="Consolas" panose="020B0609020204030204" pitchFamily="49" charset="0"/>
              </a:rPr>
              <a:t>)-</a:t>
            </a:r>
            <a:r>
              <a:rPr lang="pt-BR" sz="1050" dirty="0">
                <a:solidFill>
                  <a:srgbClr val="000000"/>
                </a:solidFill>
                <a:latin typeface="Consolas" panose="020B0609020204030204" pitchFamily="49" charset="0"/>
              </a:rPr>
              <a:t>2 </a:t>
            </a:r>
            <a:r>
              <a:rPr lang="pt-BR" sz="1050" dirty="0">
                <a:solidFill>
                  <a:srgbClr val="0000FF"/>
                </a:solidFill>
                <a:latin typeface="Consolas" panose="020B0609020204030204" pitchFamily="49" charset="0"/>
              </a:rPr>
              <a:t>FROM</a:t>
            </a:r>
            <a:r>
              <a:rPr lang="pt-BR" sz="1050" dirty="0">
                <a:solidFill>
                  <a:srgbClr val="000000"/>
                </a:solidFill>
                <a:latin typeface="Consolas" panose="020B0609020204030204" pitchFamily="49" charset="0"/>
              </a:rPr>
              <a:t> CATEGORIA_CONTACTOS</a:t>
            </a:r>
            <a:r>
              <a:rPr lang="pt-BR" sz="1050" dirty="0">
                <a:solidFill>
                  <a:srgbClr val="808080"/>
                </a:solidFill>
                <a:latin typeface="Consolas" panose="020B0609020204030204" pitchFamily="49" charset="0"/>
              </a:rPr>
              <a:t>)),</a:t>
            </a:r>
            <a:endParaRPr lang="pt-BR" sz="1050" dirty="0">
              <a:solidFill>
                <a:srgbClr val="000000"/>
              </a:solidFill>
              <a:latin typeface="Consolas" panose="020B0609020204030204" pitchFamily="49" charset="0"/>
            </a:endParaRPr>
          </a:p>
          <a:p>
            <a:pPr algn="just"/>
            <a:r>
              <a:rPr lang="pt-BR" sz="1050" dirty="0">
                <a:solidFill>
                  <a:srgbClr val="808080"/>
                </a:solidFill>
                <a:latin typeface="Consolas" panose="020B0609020204030204" pitchFamily="49" charset="0"/>
              </a:rPr>
              <a:t>(</a:t>
            </a:r>
            <a:r>
              <a:rPr lang="pt-BR" sz="1050" dirty="0">
                <a:solidFill>
                  <a:srgbClr val="FF0000"/>
                </a:solidFill>
                <a:latin typeface="Consolas" panose="020B0609020204030204" pitchFamily="49" charset="0"/>
              </a:rPr>
              <a:t>'Pedro'</a:t>
            </a:r>
            <a:r>
              <a:rPr lang="pt-BR" sz="1050" dirty="0">
                <a:solidFill>
                  <a:srgbClr val="808080"/>
                </a:solidFill>
                <a:latin typeface="Consolas" panose="020B0609020204030204" pitchFamily="49" charset="0"/>
              </a:rPr>
              <a:t>,</a:t>
            </a:r>
            <a:r>
              <a:rPr lang="pt-BR" sz="1050" dirty="0">
                <a:solidFill>
                  <a:srgbClr val="000000"/>
                </a:solidFill>
                <a:latin typeface="Consolas" panose="020B0609020204030204" pitchFamily="49" charset="0"/>
              </a:rPr>
              <a:t> </a:t>
            </a:r>
            <a:r>
              <a:rPr lang="pt-BR" sz="1050" dirty="0">
                <a:solidFill>
                  <a:srgbClr val="FF0000"/>
                </a:solidFill>
                <a:latin typeface="Consolas" panose="020B0609020204030204" pitchFamily="49" charset="0"/>
              </a:rPr>
              <a:t>'Sánchez'</a:t>
            </a:r>
            <a:r>
              <a:rPr lang="pt-BR" sz="1050" dirty="0">
                <a:solidFill>
                  <a:srgbClr val="808080"/>
                </a:solidFill>
                <a:latin typeface="Consolas" panose="020B0609020204030204" pitchFamily="49" charset="0"/>
              </a:rPr>
              <a:t>,</a:t>
            </a:r>
            <a:r>
              <a:rPr lang="pt-BR" sz="1050" dirty="0">
                <a:solidFill>
                  <a:srgbClr val="000000"/>
                </a:solidFill>
                <a:latin typeface="Consolas" panose="020B0609020204030204" pitchFamily="49" charset="0"/>
              </a:rPr>
              <a:t> </a:t>
            </a:r>
            <a:r>
              <a:rPr lang="pt-BR" sz="1050" dirty="0">
                <a:solidFill>
                  <a:srgbClr val="FF0000"/>
                </a:solidFill>
                <a:latin typeface="Consolas" panose="020B0609020204030204" pitchFamily="49" charset="0"/>
              </a:rPr>
              <a:t>'1988-04-30'</a:t>
            </a:r>
            <a:r>
              <a:rPr lang="pt-BR" sz="1050" dirty="0">
                <a:solidFill>
                  <a:srgbClr val="808080"/>
                </a:solidFill>
                <a:latin typeface="Consolas" panose="020B0609020204030204" pitchFamily="49" charset="0"/>
              </a:rPr>
              <a:t>,</a:t>
            </a:r>
            <a:r>
              <a:rPr lang="pt-BR" sz="1050" dirty="0">
                <a:solidFill>
                  <a:srgbClr val="000000"/>
                </a:solidFill>
                <a:latin typeface="Consolas" panose="020B0609020204030204" pitchFamily="49" charset="0"/>
              </a:rPr>
              <a:t> 2</a:t>
            </a:r>
            <a:r>
              <a:rPr lang="pt-BR" sz="1050" dirty="0">
                <a:solidFill>
                  <a:srgbClr val="808080"/>
                </a:solidFill>
                <a:latin typeface="Consolas" panose="020B0609020204030204" pitchFamily="49" charset="0"/>
              </a:rPr>
              <a:t>,</a:t>
            </a:r>
            <a:r>
              <a:rPr lang="pt-BR" sz="1050" dirty="0">
                <a:solidFill>
                  <a:srgbClr val="000000"/>
                </a:solidFill>
                <a:latin typeface="Consolas" panose="020B0609020204030204" pitchFamily="49" charset="0"/>
              </a:rPr>
              <a:t> </a:t>
            </a:r>
            <a:r>
              <a:rPr lang="pt-BR" sz="1050" dirty="0">
                <a:solidFill>
                  <a:srgbClr val="FF0000"/>
                </a:solidFill>
                <a:latin typeface="Consolas" panose="020B0609020204030204" pitchFamily="49" charset="0"/>
              </a:rPr>
              <a:t>'809-333-5555'</a:t>
            </a:r>
            <a:r>
              <a:rPr lang="pt-BR" sz="1050" dirty="0">
                <a:solidFill>
                  <a:srgbClr val="808080"/>
                </a:solidFill>
                <a:latin typeface="Consolas" panose="020B0609020204030204" pitchFamily="49" charset="0"/>
              </a:rPr>
              <a:t>,</a:t>
            </a:r>
            <a:r>
              <a:rPr lang="pt-BR" sz="1050" dirty="0">
                <a:solidFill>
                  <a:srgbClr val="000000"/>
                </a:solidFill>
                <a:latin typeface="Consolas" panose="020B0609020204030204" pitchFamily="49" charset="0"/>
              </a:rPr>
              <a:t> </a:t>
            </a:r>
            <a:r>
              <a:rPr lang="pt-BR" sz="1050" dirty="0">
                <a:solidFill>
                  <a:srgbClr val="FF0000"/>
                </a:solidFill>
                <a:latin typeface="Consolas" panose="020B0609020204030204" pitchFamily="49" charset="0"/>
              </a:rPr>
              <a:t>'pedro.sanchez@email.com'</a:t>
            </a:r>
            <a:r>
              <a:rPr lang="pt-BR" sz="1050" dirty="0">
                <a:solidFill>
                  <a:srgbClr val="808080"/>
                </a:solidFill>
                <a:latin typeface="Consolas" panose="020B0609020204030204" pitchFamily="49" charset="0"/>
              </a:rPr>
              <a:t>,</a:t>
            </a:r>
            <a:r>
              <a:rPr lang="pt-BR" sz="1050" dirty="0">
                <a:solidFill>
                  <a:srgbClr val="000000"/>
                </a:solidFill>
                <a:latin typeface="Consolas" panose="020B0609020204030204" pitchFamily="49" charset="0"/>
              </a:rPr>
              <a:t> </a:t>
            </a:r>
            <a:r>
              <a:rPr lang="pt-BR" sz="1050" dirty="0">
                <a:solidFill>
                  <a:srgbClr val="FF0000"/>
                </a:solidFill>
                <a:latin typeface="Consolas" panose="020B0609020204030204" pitchFamily="49" charset="0"/>
              </a:rPr>
              <a:t>'C/ Cuaternaria #101'</a:t>
            </a:r>
            <a:r>
              <a:rPr lang="pt-BR" sz="1050" dirty="0">
                <a:solidFill>
                  <a:srgbClr val="808080"/>
                </a:solidFill>
                <a:latin typeface="Consolas" panose="020B0609020204030204" pitchFamily="49" charset="0"/>
              </a:rPr>
              <a:t>,</a:t>
            </a:r>
            <a:r>
              <a:rPr lang="pt-BR" sz="1050" dirty="0">
                <a:solidFill>
                  <a:srgbClr val="0000FF"/>
                </a:solidFill>
                <a:latin typeface="Consolas" panose="020B0609020204030204" pitchFamily="49" charset="0"/>
              </a:rPr>
              <a:t> </a:t>
            </a:r>
            <a:r>
              <a:rPr lang="pt-BR" sz="1050" dirty="0">
                <a:solidFill>
                  <a:srgbClr val="808080"/>
                </a:solidFill>
                <a:latin typeface="Consolas" panose="020B0609020204030204" pitchFamily="49" charset="0"/>
              </a:rPr>
              <a:t>(</a:t>
            </a:r>
            <a:r>
              <a:rPr lang="pt-BR" sz="1050" dirty="0">
                <a:solidFill>
                  <a:srgbClr val="0000FF"/>
                </a:solidFill>
                <a:latin typeface="Consolas" panose="020B0609020204030204" pitchFamily="49" charset="0"/>
              </a:rPr>
              <a:t>SELECT</a:t>
            </a:r>
            <a:r>
              <a:rPr lang="pt-BR" sz="1050" dirty="0">
                <a:solidFill>
                  <a:srgbClr val="000000"/>
                </a:solidFill>
                <a:latin typeface="Consolas" panose="020B0609020204030204" pitchFamily="49" charset="0"/>
              </a:rPr>
              <a:t> </a:t>
            </a:r>
            <a:r>
              <a:rPr lang="pt-BR" sz="1050" dirty="0">
                <a:solidFill>
                  <a:srgbClr val="FF00FF"/>
                </a:solidFill>
                <a:latin typeface="Consolas" panose="020B0609020204030204" pitchFamily="49" charset="0"/>
              </a:rPr>
              <a:t>MAX</a:t>
            </a:r>
            <a:r>
              <a:rPr lang="pt-BR" sz="1050" dirty="0">
                <a:solidFill>
                  <a:srgbClr val="808080"/>
                </a:solidFill>
                <a:latin typeface="Consolas" panose="020B0609020204030204" pitchFamily="49" charset="0"/>
              </a:rPr>
              <a:t>(</a:t>
            </a:r>
            <a:r>
              <a:rPr lang="pt-BR" sz="1050" dirty="0">
                <a:solidFill>
                  <a:srgbClr val="000000"/>
                </a:solidFill>
                <a:latin typeface="Consolas" panose="020B0609020204030204" pitchFamily="49" charset="0"/>
              </a:rPr>
              <a:t>id_categoria</a:t>
            </a:r>
            <a:r>
              <a:rPr lang="pt-BR" sz="1050" dirty="0">
                <a:solidFill>
                  <a:srgbClr val="808080"/>
                </a:solidFill>
                <a:latin typeface="Consolas" panose="020B0609020204030204" pitchFamily="49" charset="0"/>
              </a:rPr>
              <a:t>)-</a:t>
            </a:r>
            <a:r>
              <a:rPr lang="pt-BR" sz="1050" dirty="0">
                <a:solidFill>
                  <a:srgbClr val="000000"/>
                </a:solidFill>
                <a:latin typeface="Consolas" panose="020B0609020204030204" pitchFamily="49" charset="0"/>
              </a:rPr>
              <a:t>3 </a:t>
            </a:r>
            <a:r>
              <a:rPr lang="pt-BR" sz="1050" dirty="0">
                <a:solidFill>
                  <a:srgbClr val="0000FF"/>
                </a:solidFill>
                <a:latin typeface="Consolas" panose="020B0609020204030204" pitchFamily="49" charset="0"/>
              </a:rPr>
              <a:t>FROM</a:t>
            </a:r>
            <a:r>
              <a:rPr lang="pt-BR" sz="1050" dirty="0">
                <a:solidFill>
                  <a:srgbClr val="000000"/>
                </a:solidFill>
                <a:latin typeface="Consolas" panose="020B0609020204030204" pitchFamily="49" charset="0"/>
              </a:rPr>
              <a:t> CATEGORIA_CONTACTOS</a:t>
            </a:r>
            <a:r>
              <a:rPr lang="pt-BR" sz="1050" dirty="0">
                <a:solidFill>
                  <a:srgbClr val="808080"/>
                </a:solidFill>
                <a:latin typeface="Consolas" panose="020B0609020204030204" pitchFamily="49" charset="0"/>
              </a:rPr>
              <a:t>)),</a:t>
            </a:r>
            <a:endParaRPr lang="pt-BR" sz="1050" dirty="0">
              <a:solidFill>
                <a:srgbClr val="000000"/>
              </a:solidFill>
              <a:latin typeface="Consolas" panose="020B0609020204030204" pitchFamily="49" charset="0"/>
            </a:endParaRPr>
          </a:p>
          <a:p>
            <a:pPr algn="just"/>
            <a:r>
              <a:rPr lang="pt-BR" sz="1050" dirty="0">
                <a:solidFill>
                  <a:srgbClr val="808080"/>
                </a:solidFill>
                <a:latin typeface="Consolas" panose="020B0609020204030204" pitchFamily="49" charset="0"/>
              </a:rPr>
              <a:t>(</a:t>
            </a:r>
            <a:r>
              <a:rPr lang="pt-BR" sz="1050" dirty="0">
                <a:solidFill>
                  <a:srgbClr val="FF0000"/>
                </a:solidFill>
                <a:latin typeface="Consolas" panose="020B0609020204030204" pitchFamily="49" charset="0"/>
              </a:rPr>
              <a:t>'Fernando'</a:t>
            </a:r>
            <a:r>
              <a:rPr lang="pt-BR" sz="1050" dirty="0">
                <a:solidFill>
                  <a:srgbClr val="808080"/>
                </a:solidFill>
                <a:latin typeface="Consolas" panose="020B0609020204030204" pitchFamily="49" charset="0"/>
              </a:rPr>
              <a:t>,</a:t>
            </a:r>
            <a:r>
              <a:rPr lang="pt-BR" sz="1050" dirty="0">
                <a:solidFill>
                  <a:srgbClr val="000000"/>
                </a:solidFill>
                <a:latin typeface="Consolas" panose="020B0609020204030204" pitchFamily="49" charset="0"/>
              </a:rPr>
              <a:t> </a:t>
            </a:r>
            <a:r>
              <a:rPr lang="pt-BR" sz="1050" dirty="0">
                <a:solidFill>
                  <a:srgbClr val="FF0000"/>
                </a:solidFill>
                <a:latin typeface="Consolas" panose="020B0609020204030204" pitchFamily="49" charset="0"/>
              </a:rPr>
              <a:t>'López'</a:t>
            </a:r>
            <a:r>
              <a:rPr lang="pt-BR" sz="1050" dirty="0">
                <a:solidFill>
                  <a:srgbClr val="808080"/>
                </a:solidFill>
                <a:latin typeface="Consolas" panose="020B0609020204030204" pitchFamily="49" charset="0"/>
              </a:rPr>
              <a:t>,</a:t>
            </a:r>
            <a:r>
              <a:rPr lang="pt-BR" sz="1050" dirty="0">
                <a:solidFill>
                  <a:srgbClr val="000000"/>
                </a:solidFill>
                <a:latin typeface="Consolas" panose="020B0609020204030204" pitchFamily="49" charset="0"/>
              </a:rPr>
              <a:t> </a:t>
            </a:r>
            <a:r>
              <a:rPr lang="pt-BR" sz="1050" dirty="0">
                <a:solidFill>
                  <a:srgbClr val="FF0000"/>
                </a:solidFill>
                <a:latin typeface="Consolas" panose="020B0609020204030204" pitchFamily="49" charset="0"/>
              </a:rPr>
              <a:t>'1995-12-10'</a:t>
            </a:r>
            <a:r>
              <a:rPr lang="pt-BR" sz="1050" dirty="0">
                <a:solidFill>
                  <a:srgbClr val="808080"/>
                </a:solidFill>
                <a:latin typeface="Consolas" panose="020B0609020204030204" pitchFamily="49" charset="0"/>
              </a:rPr>
              <a:t>,</a:t>
            </a:r>
            <a:r>
              <a:rPr lang="pt-BR" sz="1050" dirty="0">
                <a:solidFill>
                  <a:srgbClr val="000000"/>
                </a:solidFill>
                <a:latin typeface="Consolas" panose="020B0609020204030204" pitchFamily="49" charset="0"/>
              </a:rPr>
              <a:t> 1</a:t>
            </a:r>
            <a:r>
              <a:rPr lang="pt-BR" sz="1050" dirty="0">
                <a:solidFill>
                  <a:srgbClr val="808080"/>
                </a:solidFill>
                <a:latin typeface="Consolas" panose="020B0609020204030204" pitchFamily="49" charset="0"/>
              </a:rPr>
              <a:t>,</a:t>
            </a:r>
            <a:r>
              <a:rPr lang="pt-BR" sz="1050" dirty="0">
                <a:solidFill>
                  <a:srgbClr val="000000"/>
                </a:solidFill>
                <a:latin typeface="Consolas" panose="020B0609020204030204" pitchFamily="49" charset="0"/>
              </a:rPr>
              <a:t> </a:t>
            </a:r>
            <a:r>
              <a:rPr lang="pt-BR" sz="1050" dirty="0">
                <a:solidFill>
                  <a:srgbClr val="FF0000"/>
                </a:solidFill>
                <a:latin typeface="Consolas" panose="020B0609020204030204" pitchFamily="49" charset="0"/>
              </a:rPr>
              <a:t>'809-876-5432'</a:t>
            </a:r>
            <a:r>
              <a:rPr lang="pt-BR" sz="1050" dirty="0">
                <a:solidFill>
                  <a:srgbClr val="808080"/>
                </a:solidFill>
                <a:latin typeface="Consolas" panose="020B0609020204030204" pitchFamily="49" charset="0"/>
              </a:rPr>
              <a:t>,</a:t>
            </a:r>
            <a:r>
              <a:rPr lang="pt-BR" sz="1050" dirty="0">
                <a:solidFill>
                  <a:srgbClr val="000000"/>
                </a:solidFill>
                <a:latin typeface="Consolas" panose="020B0609020204030204" pitchFamily="49" charset="0"/>
              </a:rPr>
              <a:t> </a:t>
            </a:r>
            <a:r>
              <a:rPr lang="pt-BR" sz="1050" dirty="0">
                <a:solidFill>
                  <a:srgbClr val="FF0000"/>
                </a:solidFill>
                <a:latin typeface="Consolas" panose="020B0609020204030204" pitchFamily="49" charset="0"/>
              </a:rPr>
              <a:t>'fernando.lopez@email.com'</a:t>
            </a:r>
            <a:r>
              <a:rPr lang="pt-BR" sz="1050" dirty="0">
                <a:solidFill>
                  <a:srgbClr val="808080"/>
                </a:solidFill>
                <a:latin typeface="Consolas" panose="020B0609020204030204" pitchFamily="49" charset="0"/>
              </a:rPr>
              <a:t>,</a:t>
            </a:r>
            <a:r>
              <a:rPr lang="pt-BR" sz="1050" dirty="0">
                <a:solidFill>
                  <a:srgbClr val="000000"/>
                </a:solidFill>
                <a:latin typeface="Consolas" panose="020B0609020204030204" pitchFamily="49" charset="0"/>
              </a:rPr>
              <a:t> </a:t>
            </a:r>
            <a:r>
              <a:rPr lang="pt-BR" sz="1050" dirty="0">
                <a:solidFill>
                  <a:srgbClr val="FF0000"/>
                </a:solidFill>
                <a:latin typeface="Consolas" panose="020B0609020204030204" pitchFamily="49" charset="0"/>
              </a:rPr>
              <a:t>'C/ Quinaria #202'</a:t>
            </a:r>
            <a:r>
              <a:rPr lang="pt-BR" sz="1050" dirty="0">
                <a:solidFill>
                  <a:srgbClr val="808080"/>
                </a:solidFill>
                <a:latin typeface="Consolas" panose="020B0609020204030204" pitchFamily="49" charset="0"/>
              </a:rPr>
              <a:t>,</a:t>
            </a:r>
            <a:r>
              <a:rPr lang="pt-BR" sz="1050" dirty="0">
                <a:solidFill>
                  <a:srgbClr val="0000FF"/>
                </a:solidFill>
                <a:latin typeface="Consolas" panose="020B0609020204030204" pitchFamily="49" charset="0"/>
              </a:rPr>
              <a:t> </a:t>
            </a:r>
            <a:r>
              <a:rPr lang="pt-BR" sz="1050" dirty="0">
                <a:solidFill>
                  <a:srgbClr val="808080"/>
                </a:solidFill>
                <a:latin typeface="Consolas" panose="020B0609020204030204" pitchFamily="49" charset="0"/>
              </a:rPr>
              <a:t>(</a:t>
            </a:r>
            <a:r>
              <a:rPr lang="pt-BR" sz="1050" dirty="0">
                <a:solidFill>
                  <a:srgbClr val="0000FF"/>
                </a:solidFill>
                <a:latin typeface="Consolas" panose="020B0609020204030204" pitchFamily="49" charset="0"/>
              </a:rPr>
              <a:t>SELECT</a:t>
            </a:r>
            <a:r>
              <a:rPr lang="pt-BR" sz="1050" dirty="0">
                <a:solidFill>
                  <a:srgbClr val="000000"/>
                </a:solidFill>
                <a:latin typeface="Consolas" panose="020B0609020204030204" pitchFamily="49" charset="0"/>
              </a:rPr>
              <a:t> </a:t>
            </a:r>
            <a:r>
              <a:rPr lang="pt-BR" sz="1050" dirty="0">
                <a:solidFill>
                  <a:srgbClr val="FF00FF"/>
                </a:solidFill>
                <a:latin typeface="Consolas" panose="020B0609020204030204" pitchFamily="49" charset="0"/>
              </a:rPr>
              <a:t>MAX</a:t>
            </a:r>
            <a:r>
              <a:rPr lang="pt-BR" sz="1050" dirty="0">
                <a:solidFill>
                  <a:srgbClr val="808080"/>
                </a:solidFill>
                <a:latin typeface="Consolas" panose="020B0609020204030204" pitchFamily="49" charset="0"/>
              </a:rPr>
              <a:t>(</a:t>
            </a:r>
            <a:r>
              <a:rPr lang="pt-BR" sz="1050" dirty="0">
                <a:solidFill>
                  <a:srgbClr val="000000"/>
                </a:solidFill>
                <a:latin typeface="Consolas" panose="020B0609020204030204" pitchFamily="49" charset="0"/>
              </a:rPr>
              <a:t>id_categoria</a:t>
            </a:r>
            <a:r>
              <a:rPr lang="pt-BR" sz="1050" dirty="0">
                <a:solidFill>
                  <a:srgbClr val="808080"/>
                </a:solidFill>
                <a:latin typeface="Consolas" panose="020B0609020204030204" pitchFamily="49" charset="0"/>
              </a:rPr>
              <a:t>)-</a:t>
            </a:r>
            <a:r>
              <a:rPr lang="pt-BR" sz="1050" dirty="0">
                <a:solidFill>
                  <a:srgbClr val="000000"/>
                </a:solidFill>
                <a:latin typeface="Consolas" panose="020B0609020204030204" pitchFamily="49" charset="0"/>
              </a:rPr>
              <a:t>4 </a:t>
            </a:r>
            <a:r>
              <a:rPr lang="pt-BR" sz="1050" dirty="0">
                <a:solidFill>
                  <a:srgbClr val="0000FF"/>
                </a:solidFill>
                <a:latin typeface="Consolas" panose="020B0609020204030204" pitchFamily="49" charset="0"/>
              </a:rPr>
              <a:t>FROM</a:t>
            </a:r>
            <a:r>
              <a:rPr lang="pt-BR" sz="1050" dirty="0">
                <a:solidFill>
                  <a:srgbClr val="000000"/>
                </a:solidFill>
                <a:latin typeface="Consolas" panose="020B0609020204030204" pitchFamily="49" charset="0"/>
              </a:rPr>
              <a:t> CATEGORIA_CONTACTOS</a:t>
            </a:r>
            <a:r>
              <a:rPr lang="pt-BR" sz="1050" dirty="0">
                <a:solidFill>
                  <a:srgbClr val="808080"/>
                </a:solidFill>
                <a:latin typeface="Consolas" panose="020B0609020204030204" pitchFamily="49" charset="0"/>
              </a:rPr>
              <a:t>));</a:t>
            </a:r>
            <a:endParaRPr lang="pt-BR" sz="1050" dirty="0">
              <a:solidFill>
                <a:srgbClr val="000000"/>
              </a:solidFill>
              <a:latin typeface="Consolas" panose="020B0609020204030204" pitchFamily="49" charset="0"/>
            </a:endParaRPr>
          </a:p>
          <a:p>
            <a:pPr algn="just"/>
            <a:endParaRPr lang="en-US" sz="1050" dirty="0">
              <a:solidFill>
                <a:srgbClr val="000000"/>
              </a:solidFill>
              <a:latin typeface="Consolas" panose="020B0609020204030204" pitchFamily="49" charset="0"/>
            </a:endParaRPr>
          </a:p>
        </p:txBody>
      </p:sp>
    </p:spTree>
    <p:extLst>
      <p:ext uri="{BB962C8B-B14F-4D97-AF65-F5344CB8AC3E}">
        <p14:creationId xmlns:p14="http://schemas.microsoft.com/office/powerpoint/2010/main" val="307927220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27"/>
          <p:cNvSpPr txBox="1"/>
          <p:nvPr/>
        </p:nvSpPr>
        <p:spPr>
          <a:xfrm>
            <a:off x="467436" y="428178"/>
            <a:ext cx="11474400" cy="6003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600" dirty="0">
              <a:solidFill>
                <a:srgbClr val="000000"/>
              </a:solidFill>
              <a:latin typeface="Consolas"/>
              <a:ea typeface="Consolas"/>
              <a:cs typeface="Consolas"/>
              <a:sym typeface="Consolas"/>
            </a:endParaRPr>
          </a:p>
          <a:p>
            <a:pPr marL="0" marR="0" lvl="0" indent="0" algn="l" rtl="0">
              <a:spcBef>
                <a:spcPts val="0"/>
              </a:spcBef>
              <a:spcAft>
                <a:spcPts val="0"/>
              </a:spcAft>
              <a:buNone/>
            </a:pPr>
            <a:r>
              <a:rPr lang="es-DO" sz="1600" dirty="0">
                <a:solidFill>
                  <a:srgbClr val="008000"/>
                </a:solidFill>
                <a:latin typeface="Consolas"/>
                <a:ea typeface="Consolas"/>
                <a:cs typeface="Consolas"/>
                <a:sym typeface="Consolas"/>
              </a:rPr>
              <a:t>--HACEMOS USO DE LA SIGUIENTE SENTENCIA DEL CRUD, EN ESTE CASO DEL READ -&gt; QUE ES UN SELECT EL CUAL PUEDE ESTAR CONDICIONADO O NO.</a:t>
            </a:r>
            <a:endParaRPr sz="1600" dirty="0">
              <a:solidFill>
                <a:srgbClr val="000000"/>
              </a:solidFill>
              <a:latin typeface="Consolas"/>
              <a:ea typeface="Consolas"/>
              <a:cs typeface="Consolas"/>
              <a:sym typeface="Consolas"/>
            </a:endParaRPr>
          </a:p>
          <a:p>
            <a:pPr marL="0" marR="0" lvl="0" indent="0" algn="l" rtl="0">
              <a:spcBef>
                <a:spcPts val="0"/>
              </a:spcBef>
              <a:spcAft>
                <a:spcPts val="0"/>
              </a:spcAft>
              <a:buNone/>
            </a:pPr>
            <a:endParaRPr sz="1600" dirty="0">
              <a:solidFill>
                <a:srgbClr val="000000"/>
              </a:solidFill>
              <a:latin typeface="Consolas"/>
              <a:ea typeface="Consolas"/>
              <a:cs typeface="Consolas"/>
              <a:sym typeface="Consolas"/>
            </a:endParaRPr>
          </a:p>
          <a:p>
            <a:pPr marL="0" marR="0" lvl="0" indent="0" algn="l" rtl="0">
              <a:spcBef>
                <a:spcPts val="0"/>
              </a:spcBef>
              <a:spcAft>
                <a:spcPts val="0"/>
              </a:spcAft>
              <a:buNone/>
            </a:pPr>
            <a:r>
              <a:rPr lang="es-DO" sz="1600" dirty="0">
                <a:solidFill>
                  <a:srgbClr val="0000FF"/>
                </a:solidFill>
                <a:latin typeface="Consolas"/>
                <a:ea typeface="Consolas"/>
                <a:cs typeface="Consolas"/>
                <a:sym typeface="Consolas"/>
              </a:rPr>
              <a:t>select</a:t>
            </a:r>
            <a:r>
              <a:rPr lang="es-DO" sz="1600" dirty="0">
                <a:solidFill>
                  <a:srgbClr val="000000"/>
                </a:solidFill>
                <a:latin typeface="Consolas"/>
                <a:ea typeface="Consolas"/>
                <a:cs typeface="Consolas"/>
                <a:sym typeface="Consolas"/>
              </a:rPr>
              <a:t> </a:t>
            </a:r>
            <a:r>
              <a:rPr lang="es-DO" sz="1600" dirty="0">
                <a:solidFill>
                  <a:srgbClr val="808080"/>
                </a:solidFill>
                <a:latin typeface="Consolas"/>
                <a:ea typeface="Consolas"/>
                <a:cs typeface="Consolas"/>
                <a:sym typeface="Consolas"/>
              </a:rPr>
              <a:t>*</a:t>
            </a:r>
            <a:r>
              <a:rPr lang="es-DO" sz="1600" dirty="0">
                <a:solidFill>
                  <a:srgbClr val="000000"/>
                </a:solidFill>
                <a:latin typeface="Consolas"/>
                <a:ea typeface="Consolas"/>
                <a:cs typeface="Consolas"/>
                <a:sym typeface="Consolas"/>
              </a:rPr>
              <a:t> </a:t>
            </a:r>
            <a:r>
              <a:rPr lang="es-DO" sz="1600" dirty="0">
                <a:solidFill>
                  <a:srgbClr val="0000FF"/>
                </a:solidFill>
                <a:latin typeface="Consolas"/>
                <a:ea typeface="Consolas"/>
                <a:cs typeface="Consolas"/>
                <a:sym typeface="Consolas"/>
              </a:rPr>
              <a:t>from</a:t>
            </a:r>
            <a:r>
              <a:rPr lang="es-DO" sz="1600" dirty="0">
                <a:solidFill>
                  <a:srgbClr val="000000"/>
                </a:solidFill>
                <a:latin typeface="Consolas"/>
                <a:ea typeface="Consolas"/>
                <a:cs typeface="Consolas"/>
                <a:sym typeface="Consolas"/>
              </a:rPr>
              <a:t> CONTACTOS</a:t>
            </a:r>
            <a:endParaRPr dirty="0"/>
          </a:p>
          <a:p>
            <a:pPr marL="0" marR="0" lvl="0" indent="0" algn="l" rtl="0">
              <a:spcBef>
                <a:spcPts val="0"/>
              </a:spcBef>
              <a:spcAft>
                <a:spcPts val="0"/>
              </a:spcAft>
              <a:buNone/>
            </a:pPr>
            <a:r>
              <a:rPr lang="es-DO" sz="1600" dirty="0">
                <a:solidFill>
                  <a:srgbClr val="0000FF"/>
                </a:solidFill>
                <a:latin typeface="Consolas"/>
                <a:ea typeface="Consolas"/>
                <a:cs typeface="Consolas"/>
                <a:sym typeface="Consolas"/>
              </a:rPr>
              <a:t>select</a:t>
            </a:r>
            <a:r>
              <a:rPr lang="es-DO" sz="1600" dirty="0">
                <a:solidFill>
                  <a:srgbClr val="000000"/>
                </a:solidFill>
                <a:latin typeface="Consolas"/>
                <a:ea typeface="Consolas"/>
                <a:cs typeface="Consolas"/>
                <a:sym typeface="Consolas"/>
              </a:rPr>
              <a:t> </a:t>
            </a:r>
            <a:r>
              <a:rPr lang="es-DO" sz="1600" dirty="0">
                <a:solidFill>
                  <a:srgbClr val="808080"/>
                </a:solidFill>
                <a:latin typeface="Consolas"/>
                <a:ea typeface="Consolas"/>
                <a:cs typeface="Consolas"/>
                <a:sym typeface="Consolas"/>
              </a:rPr>
              <a:t>*</a:t>
            </a:r>
            <a:r>
              <a:rPr lang="es-DO" sz="1600" dirty="0">
                <a:solidFill>
                  <a:srgbClr val="000000"/>
                </a:solidFill>
                <a:latin typeface="Consolas"/>
                <a:ea typeface="Consolas"/>
                <a:cs typeface="Consolas"/>
                <a:sym typeface="Consolas"/>
              </a:rPr>
              <a:t> </a:t>
            </a:r>
            <a:r>
              <a:rPr lang="es-DO" sz="1600" dirty="0">
                <a:solidFill>
                  <a:srgbClr val="0000FF"/>
                </a:solidFill>
                <a:latin typeface="Consolas"/>
                <a:ea typeface="Consolas"/>
                <a:cs typeface="Consolas"/>
                <a:sym typeface="Consolas"/>
              </a:rPr>
              <a:t>from</a:t>
            </a:r>
            <a:r>
              <a:rPr lang="es-DO" sz="1600" dirty="0">
                <a:solidFill>
                  <a:srgbClr val="000000"/>
                </a:solidFill>
                <a:latin typeface="Consolas"/>
                <a:ea typeface="Consolas"/>
                <a:cs typeface="Consolas"/>
                <a:sym typeface="Consolas"/>
              </a:rPr>
              <a:t> CATEGORIA_CONTACTOS</a:t>
            </a:r>
            <a:endParaRPr dirty="0"/>
          </a:p>
          <a:p>
            <a:pPr marL="0" marR="0" lvl="0" indent="0" algn="l" rtl="0">
              <a:spcBef>
                <a:spcPts val="0"/>
              </a:spcBef>
              <a:spcAft>
                <a:spcPts val="0"/>
              </a:spcAft>
              <a:buNone/>
            </a:pPr>
            <a:r>
              <a:rPr lang="es-DO" sz="1600" dirty="0">
                <a:solidFill>
                  <a:srgbClr val="0000FF"/>
                </a:solidFill>
                <a:latin typeface="Consolas"/>
                <a:ea typeface="Consolas"/>
                <a:cs typeface="Consolas"/>
                <a:sym typeface="Consolas"/>
              </a:rPr>
              <a:t>SELECT</a:t>
            </a:r>
            <a:r>
              <a:rPr lang="es-DO" sz="1600" dirty="0">
                <a:solidFill>
                  <a:srgbClr val="000000"/>
                </a:solidFill>
                <a:latin typeface="Consolas"/>
                <a:ea typeface="Consolas"/>
                <a:cs typeface="Consolas"/>
                <a:sym typeface="Consolas"/>
              </a:rPr>
              <a:t> </a:t>
            </a:r>
            <a:r>
              <a:rPr lang="es-DO" sz="1600" dirty="0">
                <a:solidFill>
                  <a:srgbClr val="808080"/>
                </a:solidFill>
                <a:latin typeface="Consolas"/>
                <a:ea typeface="Consolas"/>
                <a:cs typeface="Consolas"/>
                <a:sym typeface="Consolas"/>
              </a:rPr>
              <a:t>*</a:t>
            </a:r>
            <a:r>
              <a:rPr lang="es-DO" sz="1600" dirty="0">
                <a:solidFill>
                  <a:srgbClr val="000000"/>
                </a:solidFill>
                <a:latin typeface="Consolas"/>
                <a:ea typeface="Consolas"/>
                <a:cs typeface="Consolas"/>
                <a:sym typeface="Consolas"/>
              </a:rPr>
              <a:t> </a:t>
            </a:r>
            <a:r>
              <a:rPr lang="es-DO" sz="1600" dirty="0">
                <a:solidFill>
                  <a:srgbClr val="0000FF"/>
                </a:solidFill>
                <a:latin typeface="Consolas"/>
                <a:ea typeface="Consolas"/>
                <a:cs typeface="Consolas"/>
                <a:sym typeface="Consolas"/>
              </a:rPr>
              <a:t>FROM</a:t>
            </a:r>
            <a:r>
              <a:rPr lang="es-DO" sz="1600" dirty="0">
                <a:solidFill>
                  <a:srgbClr val="000000"/>
                </a:solidFill>
                <a:latin typeface="Consolas"/>
                <a:ea typeface="Consolas"/>
                <a:cs typeface="Consolas"/>
                <a:sym typeface="Consolas"/>
              </a:rPr>
              <a:t> GENERO</a:t>
            </a:r>
            <a:endParaRPr dirty="0"/>
          </a:p>
          <a:p>
            <a:pPr marL="0" marR="0" lvl="0" indent="0" algn="l" rtl="0">
              <a:spcBef>
                <a:spcPts val="0"/>
              </a:spcBef>
              <a:spcAft>
                <a:spcPts val="0"/>
              </a:spcAft>
              <a:buNone/>
            </a:pPr>
            <a:endParaRPr sz="1600" dirty="0">
              <a:solidFill>
                <a:srgbClr val="000000"/>
              </a:solidFill>
              <a:latin typeface="Consolas"/>
              <a:ea typeface="Consolas"/>
              <a:cs typeface="Consolas"/>
              <a:sym typeface="Consolas"/>
            </a:endParaRPr>
          </a:p>
          <a:p>
            <a:pPr marL="0" marR="0" lvl="0" indent="0" algn="l" rtl="0">
              <a:spcBef>
                <a:spcPts val="0"/>
              </a:spcBef>
              <a:spcAft>
                <a:spcPts val="0"/>
              </a:spcAft>
              <a:buNone/>
            </a:pPr>
            <a:r>
              <a:rPr lang="es-DO" sz="1600" dirty="0">
                <a:solidFill>
                  <a:srgbClr val="008000"/>
                </a:solidFill>
                <a:latin typeface="Consolas"/>
                <a:ea typeface="Consolas"/>
                <a:cs typeface="Consolas"/>
                <a:sym typeface="Consolas"/>
              </a:rPr>
              <a:t>--PODEMOS HACER SELECT CON FILTRO POR EJEMPLO EL QUE TRAIGA EL CONTACTO CÓDIGO # 4</a:t>
            </a:r>
            <a:endParaRPr sz="1600" dirty="0">
              <a:solidFill>
                <a:srgbClr val="000000"/>
              </a:solidFill>
              <a:latin typeface="Consolas"/>
              <a:ea typeface="Consolas"/>
              <a:cs typeface="Consolas"/>
              <a:sym typeface="Consolas"/>
            </a:endParaRPr>
          </a:p>
          <a:p>
            <a:pPr marL="0" marR="0" lvl="0" indent="0" algn="l" rtl="0">
              <a:spcBef>
                <a:spcPts val="0"/>
              </a:spcBef>
              <a:spcAft>
                <a:spcPts val="0"/>
              </a:spcAft>
              <a:buNone/>
            </a:pPr>
            <a:endParaRPr sz="1600" dirty="0">
              <a:solidFill>
                <a:srgbClr val="000000"/>
              </a:solidFill>
              <a:latin typeface="Consolas"/>
              <a:ea typeface="Consolas"/>
              <a:cs typeface="Consolas"/>
              <a:sym typeface="Consolas"/>
            </a:endParaRPr>
          </a:p>
          <a:p>
            <a:pPr marL="0" marR="0" lvl="0" indent="0" algn="l" rtl="0">
              <a:spcBef>
                <a:spcPts val="0"/>
              </a:spcBef>
              <a:spcAft>
                <a:spcPts val="0"/>
              </a:spcAft>
              <a:buNone/>
            </a:pPr>
            <a:r>
              <a:rPr lang="es-DO" sz="1600" dirty="0">
                <a:solidFill>
                  <a:srgbClr val="0000FF"/>
                </a:solidFill>
                <a:latin typeface="Consolas"/>
                <a:ea typeface="Consolas"/>
                <a:cs typeface="Consolas"/>
                <a:sym typeface="Consolas"/>
              </a:rPr>
              <a:t>select</a:t>
            </a:r>
            <a:r>
              <a:rPr lang="es-DO" sz="1600" dirty="0">
                <a:solidFill>
                  <a:srgbClr val="000000"/>
                </a:solidFill>
                <a:latin typeface="Consolas"/>
                <a:ea typeface="Consolas"/>
                <a:cs typeface="Consolas"/>
                <a:sym typeface="Consolas"/>
              </a:rPr>
              <a:t> </a:t>
            </a:r>
            <a:r>
              <a:rPr lang="es-DO" sz="1600" dirty="0">
                <a:solidFill>
                  <a:srgbClr val="808080"/>
                </a:solidFill>
                <a:latin typeface="Consolas"/>
                <a:ea typeface="Consolas"/>
                <a:cs typeface="Consolas"/>
                <a:sym typeface="Consolas"/>
              </a:rPr>
              <a:t>*</a:t>
            </a:r>
            <a:r>
              <a:rPr lang="es-DO" sz="1600" dirty="0">
                <a:solidFill>
                  <a:srgbClr val="000000"/>
                </a:solidFill>
                <a:latin typeface="Consolas"/>
                <a:ea typeface="Consolas"/>
                <a:cs typeface="Consolas"/>
                <a:sym typeface="Consolas"/>
              </a:rPr>
              <a:t> </a:t>
            </a:r>
            <a:r>
              <a:rPr lang="es-DO" sz="1600" dirty="0">
                <a:solidFill>
                  <a:srgbClr val="0000FF"/>
                </a:solidFill>
                <a:latin typeface="Consolas"/>
                <a:ea typeface="Consolas"/>
                <a:cs typeface="Consolas"/>
                <a:sym typeface="Consolas"/>
              </a:rPr>
              <a:t>from</a:t>
            </a:r>
            <a:r>
              <a:rPr lang="es-DO" sz="1600" dirty="0">
                <a:solidFill>
                  <a:srgbClr val="000000"/>
                </a:solidFill>
                <a:latin typeface="Consolas"/>
                <a:ea typeface="Consolas"/>
                <a:cs typeface="Consolas"/>
                <a:sym typeface="Consolas"/>
              </a:rPr>
              <a:t> CONTACTOS </a:t>
            </a:r>
            <a:r>
              <a:rPr lang="es-DO" sz="1600" dirty="0">
                <a:solidFill>
                  <a:srgbClr val="0000FF"/>
                </a:solidFill>
                <a:latin typeface="Consolas"/>
                <a:ea typeface="Consolas"/>
                <a:cs typeface="Consolas"/>
                <a:sym typeface="Consolas"/>
              </a:rPr>
              <a:t>where</a:t>
            </a:r>
            <a:r>
              <a:rPr lang="es-DO" sz="1600" dirty="0">
                <a:solidFill>
                  <a:srgbClr val="000000"/>
                </a:solidFill>
                <a:latin typeface="Consolas"/>
                <a:ea typeface="Consolas"/>
                <a:cs typeface="Consolas"/>
                <a:sym typeface="Consolas"/>
              </a:rPr>
              <a:t> id_contacto</a:t>
            </a:r>
            <a:r>
              <a:rPr lang="es-DO" sz="1600" dirty="0">
                <a:solidFill>
                  <a:srgbClr val="808080"/>
                </a:solidFill>
                <a:latin typeface="Consolas"/>
                <a:ea typeface="Consolas"/>
                <a:cs typeface="Consolas"/>
                <a:sym typeface="Consolas"/>
              </a:rPr>
              <a:t>=</a:t>
            </a:r>
            <a:r>
              <a:rPr lang="es-DO" sz="1600" dirty="0">
                <a:solidFill>
                  <a:srgbClr val="FF0000"/>
                </a:solidFill>
                <a:latin typeface="Consolas"/>
                <a:ea typeface="Consolas"/>
                <a:cs typeface="Consolas"/>
                <a:sym typeface="Consolas"/>
              </a:rPr>
              <a:t>'4'</a:t>
            </a:r>
            <a:endParaRPr sz="1600" dirty="0">
              <a:solidFill>
                <a:srgbClr val="000000"/>
              </a:solidFill>
              <a:latin typeface="Consolas"/>
              <a:ea typeface="Consolas"/>
              <a:cs typeface="Consolas"/>
              <a:sym typeface="Consolas"/>
            </a:endParaRPr>
          </a:p>
          <a:p>
            <a:pPr marL="0" marR="0" lvl="0" indent="0" algn="l" rtl="0">
              <a:spcBef>
                <a:spcPts val="0"/>
              </a:spcBef>
              <a:spcAft>
                <a:spcPts val="0"/>
              </a:spcAft>
              <a:buNone/>
            </a:pPr>
            <a:endParaRPr sz="1600" dirty="0">
              <a:solidFill>
                <a:srgbClr val="000000"/>
              </a:solidFill>
              <a:latin typeface="Consolas"/>
              <a:ea typeface="Consolas"/>
              <a:cs typeface="Consolas"/>
              <a:sym typeface="Consolas"/>
            </a:endParaRPr>
          </a:p>
          <a:p>
            <a:pPr marL="0" marR="0" lvl="0" indent="0" algn="l" rtl="0">
              <a:spcBef>
                <a:spcPts val="0"/>
              </a:spcBef>
              <a:spcAft>
                <a:spcPts val="0"/>
              </a:spcAft>
              <a:buNone/>
            </a:pPr>
            <a:r>
              <a:rPr lang="es-DO" sz="1600" dirty="0">
                <a:solidFill>
                  <a:srgbClr val="008000"/>
                </a:solidFill>
                <a:latin typeface="Consolas"/>
                <a:ea typeface="Consolas"/>
                <a:cs typeface="Consolas"/>
                <a:sym typeface="Consolas"/>
              </a:rPr>
              <a:t>--PODEMOS HACER SELECT CON FILTRO POR EJEMPLO EL QUE TRAIGA EL CONTACTO CUYO NOMBRE SEA IGUAL MARLENYS</a:t>
            </a:r>
            <a:endParaRPr sz="1600" dirty="0">
              <a:solidFill>
                <a:srgbClr val="008000"/>
              </a:solidFill>
              <a:latin typeface="Consolas"/>
              <a:ea typeface="Consolas"/>
              <a:cs typeface="Consolas"/>
              <a:sym typeface="Consolas"/>
            </a:endParaRPr>
          </a:p>
          <a:p>
            <a:pPr marL="0" marR="0" lvl="0" indent="0" algn="l" rtl="0">
              <a:spcBef>
                <a:spcPts val="0"/>
              </a:spcBef>
              <a:spcAft>
                <a:spcPts val="0"/>
              </a:spcAft>
              <a:buNone/>
            </a:pPr>
            <a:endParaRPr sz="1600" dirty="0">
              <a:solidFill>
                <a:srgbClr val="000000"/>
              </a:solidFill>
              <a:latin typeface="Consolas"/>
              <a:ea typeface="Consolas"/>
              <a:cs typeface="Consolas"/>
              <a:sym typeface="Consolas"/>
            </a:endParaRPr>
          </a:p>
          <a:p>
            <a:pPr marL="0" marR="0" lvl="0" indent="0" algn="l" rtl="0">
              <a:spcBef>
                <a:spcPts val="0"/>
              </a:spcBef>
              <a:spcAft>
                <a:spcPts val="0"/>
              </a:spcAft>
              <a:buNone/>
            </a:pPr>
            <a:r>
              <a:rPr lang="es-DO" sz="1600" dirty="0">
                <a:solidFill>
                  <a:srgbClr val="0000FF"/>
                </a:solidFill>
                <a:latin typeface="Consolas"/>
                <a:ea typeface="Consolas"/>
                <a:cs typeface="Consolas"/>
                <a:sym typeface="Consolas"/>
              </a:rPr>
              <a:t>select</a:t>
            </a:r>
            <a:r>
              <a:rPr lang="es-DO" sz="1600" dirty="0">
                <a:solidFill>
                  <a:srgbClr val="000000"/>
                </a:solidFill>
                <a:latin typeface="Consolas"/>
                <a:ea typeface="Consolas"/>
                <a:cs typeface="Consolas"/>
                <a:sym typeface="Consolas"/>
              </a:rPr>
              <a:t> </a:t>
            </a:r>
            <a:r>
              <a:rPr lang="es-DO" sz="1600" dirty="0">
                <a:solidFill>
                  <a:srgbClr val="808080"/>
                </a:solidFill>
                <a:latin typeface="Consolas"/>
                <a:ea typeface="Consolas"/>
                <a:cs typeface="Consolas"/>
                <a:sym typeface="Consolas"/>
              </a:rPr>
              <a:t>*</a:t>
            </a:r>
            <a:r>
              <a:rPr lang="es-DO" sz="1600" dirty="0">
                <a:solidFill>
                  <a:srgbClr val="000000"/>
                </a:solidFill>
                <a:latin typeface="Consolas"/>
                <a:ea typeface="Consolas"/>
                <a:cs typeface="Consolas"/>
                <a:sym typeface="Consolas"/>
              </a:rPr>
              <a:t> </a:t>
            </a:r>
            <a:r>
              <a:rPr lang="es-DO" sz="1600" dirty="0">
                <a:solidFill>
                  <a:srgbClr val="0000FF"/>
                </a:solidFill>
                <a:latin typeface="Consolas"/>
                <a:ea typeface="Consolas"/>
                <a:cs typeface="Consolas"/>
                <a:sym typeface="Consolas"/>
              </a:rPr>
              <a:t>from</a:t>
            </a:r>
            <a:r>
              <a:rPr lang="es-DO" sz="1600" dirty="0">
                <a:solidFill>
                  <a:srgbClr val="000000"/>
                </a:solidFill>
                <a:latin typeface="Consolas"/>
                <a:ea typeface="Consolas"/>
                <a:cs typeface="Consolas"/>
                <a:sym typeface="Consolas"/>
              </a:rPr>
              <a:t> CONTACTOS </a:t>
            </a:r>
            <a:r>
              <a:rPr lang="es-DO" sz="1600" dirty="0">
                <a:solidFill>
                  <a:srgbClr val="0000FF"/>
                </a:solidFill>
                <a:latin typeface="Consolas"/>
                <a:ea typeface="Consolas"/>
                <a:cs typeface="Consolas"/>
                <a:sym typeface="Consolas"/>
              </a:rPr>
              <a:t>where</a:t>
            </a:r>
            <a:r>
              <a:rPr lang="es-DO" sz="1600" dirty="0">
                <a:solidFill>
                  <a:srgbClr val="000000"/>
                </a:solidFill>
                <a:latin typeface="Consolas"/>
                <a:ea typeface="Consolas"/>
                <a:cs typeface="Consolas"/>
                <a:sym typeface="Consolas"/>
              </a:rPr>
              <a:t> nombre_contacto</a:t>
            </a:r>
            <a:r>
              <a:rPr lang="es-DO" sz="1600" dirty="0">
                <a:solidFill>
                  <a:srgbClr val="808080"/>
                </a:solidFill>
                <a:latin typeface="Consolas"/>
                <a:ea typeface="Consolas"/>
                <a:cs typeface="Consolas"/>
                <a:sym typeface="Consolas"/>
              </a:rPr>
              <a:t>=</a:t>
            </a:r>
            <a:r>
              <a:rPr lang="es-DO" sz="1600" dirty="0">
                <a:solidFill>
                  <a:srgbClr val="FF0000"/>
                </a:solidFill>
                <a:latin typeface="Consolas"/>
                <a:ea typeface="Consolas"/>
                <a:cs typeface="Consolas"/>
                <a:sym typeface="Consolas"/>
              </a:rPr>
              <a:t>'MARLENYS'</a:t>
            </a:r>
            <a:endParaRPr sz="1600" dirty="0">
              <a:solidFill>
                <a:srgbClr val="000000"/>
              </a:solidFill>
              <a:latin typeface="Consolas"/>
              <a:ea typeface="Consolas"/>
              <a:cs typeface="Consolas"/>
              <a:sym typeface="Consolas"/>
            </a:endParaRPr>
          </a:p>
          <a:p>
            <a:pPr marL="0" marR="0" lvl="0" indent="0" algn="l" rtl="0">
              <a:spcBef>
                <a:spcPts val="0"/>
              </a:spcBef>
              <a:spcAft>
                <a:spcPts val="0"/>
              </a:spcAft>
              <a:buNone/>
            </a:pPr>
            <a:endParaRPr sz="1600" dirty="0">
              <a:solidFill>
                <a:srgbClr val="000000"/>
              </a:solidFill>
              <a:latin typeface="Consolas"/>
              <a:ea typeface="Consolas"/>
              <a:cs typeface="Consolas"/>
              <a:sym typeface="Consolas"/>
            </a:endParaRPr>
          </a:p>
          <a:p>
            <a:pPr marL="0" marR="0" lvl="0" indent="0" algn="l" rtl="0">
              <a:spcBef>
                <a:spcPts val="0"/>
              </a:spcBef>
              <a:spcAft>
                <a:spcPts val="0"/>
              </a:spcAft>
              <a:buNone/>
            </a:pPr>
            <a:r>
              <a:rPr lang="es-DO" sz="1600" dirty="0">
                <a:solidFill>
                  <a:srgbClr val="008000"/>
                </a:solidFill>
                <a:latin typeface="Consolas"/>
                <a:ea typeface="Consolas"/>
                <a:cs typeface="Consolas"/>
                <a:sym typeface="Consolas"/>
              </a:rPr>
              <a:t>--MUESTRAME SOLO EL NOMBRE Y LOS APELLIDO DE LOS CONTACTOS:</a:t>
            </a:r>
            <a:endParaRPr sz="1600" dirty="0">
              <a:solidFill>
                <a:srgbClr val="000000"/>
              </a:solidFill>
              <a:latin typeface="Consolas"/>
              <a:ea typeface="Consolas"/>
              <a:cs typeface="Consolas"/>
              <a:sym typeface="Consolas"/>
            </a:endParaRPr>
          </a:p>
          <a:p>
            <a:pPr marL="0" marR="0" lvl="0" indent="0" algn="l" rtl="0">
              <a:spcBef>
                <a:spcPts val="0"/>
              </a:spcBef>
              <a:spcAft>
                <a:spcPts val="0"/>
              </a:spcAft>
              <a:buNone/>
            </a:pPr>
            <a:endParaRPr sz="1600" dirty="0">
              <a:solidFill>
                <a:srgbClr val="000000"/>
              </a:solidFill>
              <a:latin typeface="Consolas"/>
              <a:ea typeface="Consolas"/>
              <a:cs typeface="Consolas"/>
              <a:sym typeface="Consolas"/>
            </a:endParaRPr>
          </a:p>
          <a:p>
            <a:pPr marL="0" marR="0" lvl="0" indent="0" algn="l" rtl="0">
              <a:spcBef>
                <a:spcPts val="0"/>
              </a:spcBef>
              <a:spcAft>
                <a:spcPts val="0"/>
              </a:spcAft>
              <a:buNone/>
            </a:pPr>
            <a:r>
              <a:rPr lang="es-DO" sz="1600" dirty="0">
                <a:solidFill>
                  <a:srgbClr val="0000FF"/>
                </a:solidFill>
                <a:latin typeface="Consolas"/>
                <a:ea typeface="Consolas"/>
                <a:cs typeface="Consolas"/>
                <a:sym typeface="Consolas"/>
              </a:rPr>
              <a:t>select</a:t>
            </a:r>
            <a:r>
              <a:rPr lang="es-DO" sz="1600" dirty="0">
                <a:solidFill>
                  <a:srgbClr val="000000"/>
                </a:solidFill>
                <a:latin typeface="Consolas"/>
                <a:ea typeface="Consolas"/>
                <a:cs typeface="Consolas"/>
                <a:sym typeface="Consolas"/>
              </a:rPr>
              <a:t> nombre_contacto</a:t>
            </a:r>
            <a:r>
              <a:rPr lang="es-DO" sz="1600" dirty="0">
                <a:solidFill>
                  <a:srgbClr val="808080"/>
                </a:solidFill>
                <a:latin typeface="Consolas"/>
                <a:ea typeface="Consolas"/>
                <a:cs typeface="Consolas"/>
                <a:sym typeface="Consolas"/>
              </a:rPr>
              <a:t>,</a:t>
            </a:r>
            <a:r>
              <a:rPr lang="es-DO" sz="1600" dirty="0">
                <a:solidFill>
                  <a:srgbClr val="000000"/>
                </a:solidFill>
                <a:latin typeface="Consolas"/>
                <a:ea typeface="Consolas"/>
                <a:cs typeface="Consolas"/>
                <a:sym typeface="Consolas"/>
              </a:rPr>
              <a:t> apellido_contacto </a:t>
            </a:r>
            <a:r>
              <a:rPr lang="es-DO" sz="1600" dirty="0">
                <a:solidFill>
                  <a:srgbClr val="0000FF"/>
                </a:solidFill>
                <a:latin typeface="Consolas"/>
                <a:ea typeface="Consolas"/>
                <a:cs typeface="Consolas"/>
                <a:sym typeface="Consolas"/>
              </a:rPr>
              <a:t>from</a:t>
            </a:r>
            <a:r>
              <a:rPr lang="es-DO" sz="1600" dirty="0">
                <a:solidFill>
                  <a:srgbClr val="000000"/>
                </a:solidFill>
                <a:latin typeface="Consolas"/>
                <a:ea typeface="Consolas"/>
                <a:cs typeface="Consolas"/>
                <a:sym typeface="Consolas"/>
              </a:rPr>
              <a:t> CONTACTOS</a:t>
            </a:r>
            <a:endParaRPr dirty="0"/>
          </a:p>
          <a:p>
            <a:pPr marL="0" marR="0" lvl="0" indent="0" algn="l" rtl="0">
              <a:spcBef>
                <a:spcPts val="0"/>
              </a:spcBef>
              <a:spcAft>
                <a:spcPts val="0"/>
              </a:spcAft>
              <a:buNone/>
            </a:pPr>
            <a:endParaRPr sz="1600" dirty="0">
              <a:solidFill>
                <a:srgbClr val="000000"/>
              </a:solidFill>
              <a:latin typeface="Consolas"/>
              <a:ea typeface="Consolas"/>
              <a:cs typeface="Consolas"/>
              <a:sym typeface="Consolas"/>
            </a:endParaRPr>
          </a:p>
          <a:p>
            <a:pPr marL="0" marR="0" lvl="0" indent="0" algn="l" rtl="0">
              <a:spcBef>
                <a:spcPts val="0"/>
              </a:spcBef>
              <a:spcAft>
                <a:spcPts val="0"/>
              </a:spcAft>
              <a:buNone/>
            </a:pPr>
            <a:r>
              <a:rPr lang="es-DO" sz="1600" dirty="0">
                <a:solidFill>
                  <a:srgbClr val="008000"/>
                </a:solidFill>
                <a:latin typeface="Consolas"/>
                <a:ea typeface="Consolas"/>
                <a:cs typeface="Consolas"/>
                <a:sym typeface="Consolas"/>
              </a:rPr>
              <a:t>-- CUENTAME CUANTOS REGISTROS TENGO EN MI TABLA DE CONTACTOS;</a:t>
            </a:r>
            <a:endParaRPr sz="1600" dirty="0">
              <a:solidFill>
                <a:srgbClr val="000000"/>
              </a:solidFill>
              <a:latin typeface="Consolas"/>
              <a:ea typeface="Consolas"/>
              <a:cs typeface="Consolas"/>
              <a:sym typeface="Consolas"/>
            </a:endParaRPr>
          </a:p>
          <a:p>
            <a:pPr marL="0" marR="0" lvl="0" indent="0" algn="l" rtl="0">
              <a:spcBef>
                <a:spcPts val="0"/>
              </a:spcBef>
              <a:spcAft>
                <a:spcPts val="0"/>
              </a:spcAft>
              <a:buNone/>
            </a:pPr>
            <a:endParaRPr sz="1600" dirty="0">
              <a:solidFill>
                <a:srgbClr val="000000"/>
              </a:solidFill>
              <a:latin typeface="Consolas"/>
              <a:ea typeface="Consolas"/>
              <a:cs typeface="Consolas"/>
              <a:sym typeface="Consolas"/>
            </a:endParaRPr>
          </a:p>
          <a:p>
            <a:pPr marL="0" marR="0" lvl="0" indent="0" algn="l" rtl="0">
              <a:spcBef>
                <a:spcPts val="0"/>
              </a:spcBef>
              <a:spcAft>
                <a:spcPts val="0"/>
              </a:spcAft>
              <a:buNone/>
            </a:pPr>
            <a:r>
              <a:rPr lang="es-DO" sz="1600" dirty="0">
                <a:solidFill>
                  <a:srgbClr val="0000FF"/>
                </a:solidFill>
                <a:latin typeface="Consolas"/>
                <a:ea typeface="Consolas"/>
                <a:cs typeface="Consolas"/>
                <a:sym typeface="Consolas"/>
              </a:rPr>
              <a:t>SELECT</a:t>
            </a:r>
            <a:r>
              <a:rPr lang="es-DO" sz="1600" dirty="0">
                <a:solidFill>
                  <a:srgbClr val="000000"/>
                </a:solidFill>
                <a:latin typeface="Consolas"/>
                <a:ea typeface="Consolas"/>
                <a:cs typeface="Consolas"/>
                <a:sym typeface="Consolas"/>
              </a:rPr>
              <a:t> </a:t>
            </a:r>
            <a:r>
              <a:rPr lang="es-DO" sz="1600" dirty="0">
                <a:solidFill>
                  <a:srgbClr val="FF00FF"/>
                </a:solidFill>
                <a:latin typeface="Consolas"/>
                <a:ea typeface="Consolas"/>
                <a:cs typeface="Consolas"/>
                <a:sym typeface="Consolas"/>
              </a:rPr>
              <a:t>COUNT</a:t>
            </a:r>
            <a:r>
              <a:rPr lang="es-DO" sz="1600" dirty="0">
                <a:solidFill>
                  <a:srgbClr val="808080"/>
                </a:solidFill>
                <a:latin typeface="Consolas"/>
                <a:ea typeface="Consolas"/>
                <a:cs typeface="Consolas"/>
                <a:sym typeface="Consolas"/>
              </a:rPr>
              <a:t>(*)</a:t>
            </a:r>
            <a:r>
              <a:rPr lang="es-DO" sz="1600" dirty="0">
                <a:solidFill>
                  <a:srgbClr val="000000"/>
                </a:solidFill>
                <a:latin typeface="Consolas"/>
                <a:ea typeface="Consolas"/>
                <a:cs typeface="Consolas"/>
                <a:sym typeface="Consolas"/>
              </a:rPr>
              <a:t> </a:t>
            </a:r>
            <a:r>
              <a:rPr lang="es-DO" sz="1600" dirty="0">
                <a:solidFill>
                  <a:srgbClr val="0000FF"/>
                </a:solidFill>
                <a:latin typeface="Consolas"/>
                <a:ea typeface="Consolas"/>
                <a:cs typeface="Consolas"/>
                <a:sym typeface="Consolas"/>
              </a:rPr>
              <a:t>AS</a:t>
            </a:r>
            <a:r>
              <a:rPr lang="es-DO" sz="1600" dirty="0">
                <a:solidFill>
                  <a:srgbClr val="000000"/>
                </a:solidFill>
                <a:latin typeface="Consolas"/>
                <a:ea typeface="Consolas"/>
                <a:cs typeface="Consolas"/>
                <a:sym typeface="Consolas"/>
              </a:rPr>
              <a:t> </a:t>
            </a:r>
            <a:r>
              <a:rPr lang="es-DO" sz="1600" dirty="0">
                <a:solidFill>
                  <a:srgbClr val="FF0000"/>
                </a:solidFill>
                <a:latin typeface="Consolas"/>
                <a:ea typeface="Consolas"/>
                <a:cs typeface="Consolas"/>
                <a:sym typeface="Consolas"/>
              </a:rPr>
              <a:t>'Total Contactos'</a:t>
            </a:r>
            <a:r>
              <a:rPr lang="es-DO" sz="1600" dirty="0">
                <a:solidFill>
                  <a:srgbClr val="000000"/>
                </a:solidFill>
                <a:latin typeface="Consolas"/>
                <a:ea typeface="Consolas"/>
                <a:cs typeface="Consolas"/>
                <a:sym typeface="Consolas"/>
              </a:rPr>
              <a:t> </a:t>
            </a:r>
            <a:r>
              <a:rPr lang="es-DO" sz="1600" dirty="0">
                <a:solidFill>
                  <a:srgbClr val="0000FF"/>
                </a:solidFill>
                <a:latin typeface="Consolas"/>
                <a:ea typeface="Consolas"/>
                <a:cs typeface="Consolas"/>
                <a:sym typeface="Consolas"/>
              </a:rPr>
              <a:t>FROM</a:t>
            </a:r>
            <a:r>
              <a:rPr lang="es-DO" sz="1600" dirty="0">
                <a:solidFill>
                  <a:srgbClr val="000000"/>
                </a:solidFill>
                <a:latin typeface="Consolas"/>
                <a:ea typeface="Consolas"/>
                <a:cs typeface="Consolas"/>
                <a:sym typeface="Consolas"/>
              </a:rPr>
              <a:t> CONTACTOS</a:t>
            </a:r>
            <a:endParaRPr dirty="0"/>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F09DA3B5-46FA-42A3-7C51-F7A870A36A5B}"/>
              </a:ext>
            </a:extLst>
          </p:cNvPr>
          <p:cNvPicPr>
            <a:picLocks noChangeAspect="1"/>
          </p:cNvPicPr>
          <p:nvPr/>
        </p:nvPicPr>
        <p:blipFill>
          <a:blip r:embed="rId2"/>
          <a:stretch>
            <a:fillRect/>
          </a:stretch>
        </p:blipFill>
        <p:spPr>
          <a:xfrm>
            <a:off x="1409700" y="561975"/>
            <a:ext cx="9372600" cy="5734050"/>
          </a:xfrm>
          <a:prstGeom prst="rect">
            <a:avLst/>
          </a:prstGeom>
        </p:spPr>
      </p:pic>
    </p:spTree>
    <p:extLst>
      <p:ext uri="{BB962C8B-B14F-4D97-AF65-F5344CB8AC3E}">
        <p14:creationId xmlns:p14="http://schemas.microsoft.com/office/powerpoint/2010/main" val="12660773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28"/>
          <p:cNvSpPr txBox="1"/>
          <p:nvPr/>
        </p:nvSpPr>
        <p:spPr>
          <a:xfrm>
            <a:off x="358822" y="991348"/>
            <a:ext cx="11474355" cy="403187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600" dirty="0">
              <a:solidFill>
                <a:srgbClr val="000000"/>
              </a:solidFill>
              <a:latin typeface="Consolas"/>
              <a:ea typeface="Consolas"/>
              <a:cs typeface="Consolas"/>
              <a:sym typeface="Consolas"/>
            </a:endParaRPr>
          </a:p>
          <a:p>
            <a:pPr marL="0" marR="0" lvl="0" indent="0" algn="l" rtl="0">
              <a:spcBef>
                <a:spcPts val="0"/>
              </a:spcBef>
              <a:spcAft>
                <a:spcPts val="0"/>
              </a:spcAft>
              <a:buNone/>
            </a:pPr>
            <a:r>
              <a:rPr lang="es-DO" sz="1600" dirty="0">
                <a:solidFill>
                  <a:srgbClr val="008000"/>
                </a:solidFill>
                <a:latin typeface="Consolas"/>
                <a:ea typeface="Consolas"/>
                <a:cs typeface="Consolas"/>
                <a:sym typeface="Consolas"/>
              </a:rPr>
              <a:t>--CUANTOS CONTACTOS SON FEMENINOS - MUJER:</a:t>
            </a:r>
            <a:endParaRPr sz="1600" dirty="0">
              <a:solidFill>
                <a:srgbClr val="000000"/>
              </a:solidFill>
              <a:latin typeface="Consolas"/>
              <a:ea typeface="Consolas"/>
              <a:cs typeface="Consolas"/>
              <a:sym typeface="Consolas"/>
            </a:endParaRPr>
          </a:p>
          <a:p>
            <a:pPr marL="0" marR="0" lvl="0" indent="0" algn="l" rtl="0">
              <a:spcBef>
                <a:spcPts val="0"/>
              </a:spcBef>
              <a:spcAft>
                <a:spcPts val="0"/>
              </a:spcAft>
              <a:buNone/>
            </a:pPr>
            <a:endParaRPr sz="1600" dirty="0">
              <a:solidFill>
                <a:srgbClr val="000000"/>
              </a:solidFill>
              <a:latin typeface="Consolas"/>
              <a:ea typeface="Consolas"/>
              <a:cs typeface="Consolas"/>
              <a:sym typeface="Consolas"/>
            </a:endParaRPr>
          </a:p>
          <a:p>
            <a:pPr marL="0" marR="0" lvl="0" indent="0" algn="l" rtl="0">
              <a:spcBef>
                <a:spcPts val="0"/>
              </a:spcBef>
              <a:spcAft>
                <a:spcPts val="0"/>
              </a:spcAft>
              <a:buNone/>
            </a:pPr>
            <a:r>
              <a:rPr lang="es-DO" sz="1600" dirty="0">
                <a:solidFill>
                  <a:srgbClr val="0000FF"/>
                </a:solidFill>
                <a:latin typeface="Consolas"/>
                <a:ea typeface="Consolas"/>
                <a:cs typeface="Consolas"/>
                <a:sym typeface="Consolas"/>
              </a:rPr>
              <a:t>SELECT</a:t>
            </a:r>
            <a:r>
              <a:rPr lang="es-DO" sz="1600" dirty="0">
                <a:solidFill>
                  <a:srgbClr val="000000"/>
                </a:solidFill>
                <a:latin typeface="Consolas"/>
                <a:ea typeface="Consolas"/>
                <a:cs typeface="Consolas"/>
                <a:sym typeface="Consolas"/>
              </a:rPr>
              <a:t> </a:t>
            </a:r>
            <a:r>
              <a:rPr lang="es-DO" sz="1600" dirty="0">
                <a:solidFill>
                  <a:srgbClr val="FF00FF"/>
                </a:solidFill>
                <a:latin typeface="Consolas"/>
                <a:ea typeface="Consolas"/>
                <a:cs typeface="Consolas"/>
                <a:sym typeface="Consolas"/>
              </a:rPr>
              <a:t>COUNT</a:t>
            </a:r>
            <a:r>
              <a:rPr lang="es-DO" sz="1600" dirty="0">
                <a:solidFill>
                  <a:srgbClr val="808080"/>
                </a:solidFill>
                <a:latin typeface="Consolas"/>
                <a:ea typeface="Consolas"/>
                <a:cs typeface="Consolas"/>
                <a:sym typeface="Consolas"/>
              </a:rPr>
              <a:t>(*)</a:t>
            </a:r>
            <a:r>
              <a:rPr lang="es-DO" sz="1600" dirty="0">
                <a:solidFill>
                  <a:srgbClr val="000000"/>
                </a:solidFill>
                <a:latin typeface="Consolas"/>
                <a:ea typeface="Consolas"/>
                <a:cs typeface="Consolas"/>
                <a:sym typeface="Consolas"/>
              </a:rPr>
              <a:t> </a:t>
            </a:r>
            <a:r>
              <a:rPr lang="es-DO" sz="1600" dirty="0">
                <a:solidFill>
                  <a:srgbClr val="0000FF"/>
                </a:solidFill>
                <a:latin typeface="Consolas"/>
                <a:ea typeface="Consolas"/>
                <a:cs typeface="Consolas"/>
                <a:sym typeface="Consolas"/>
              </a:rPr>
              <a:t>AS</a:t>
            </a:r>
            <a:r>
              <a:rPr lang="es-DO" sz="1600" dirty="0">
                <a:solidFill>
                  <a:srgbClr val="000000"/>
                </a:solidFill>
                <a:latin typeface="Consolas"/>
                <a:ea typeface="Consolas"/>
                <a:cs typeface="Consolas"/>
                <a:sym typeface="Consolas"/>
              </a:rPr>
              <a:t> </a:t>
            </a:r>
            <a:r>
              <a:rPr lang="es-DO" sz="1600" dirty="0">
                <a:solidFill>
                  <a:srgbClr val="FF0000"/>
                </a:solidFill>
                <a:latin typeface="Consolas"/>
                <a:ea typeface="Consolas"/>
                <a:cs typeface="Consolas"/>
                <a:sym typeface="Consolas"/>
              </a:rPr>
              <a:t>'Total Contactos Género Femenino'</a:t>
            </a:r>
            <a:r>
              <a:rPr lang="es-DO" sz="1600" dirty="0">
                <a:solidFill>
                  <a:srgbClr val="000000"/>
                </a:solidFill>
                <a:latin typeface="Consolas"/>
                <a:ea typeface="Consolas"/>
                <a:cs typeface="Consolas"/>
                <a:sym typeface="Consolas"/>
              </a:rPr>
              <a:t> </a:t>
            </a:r>
            <a:r>
              <a:rPr lang="es-DO" sz="1600" dirty="0">
                <a:solidFill>
                  <a:srgbClr val="0000FF"/>
                </a:solidFill>
                <a:latin typeface="Consolas"/>
                <a:ea typeface="Consolas"/>
                <a:cs typeface="Consolas"/>
                <a:sym typeface="Consolas"/>
              </a:rPr>
              <a:t>FROM</a:t>
            </a:r>
            <a:r>
              <a:rPr lang="es-DO" sz="1600" dirty="0">
                <a:solidFill>
                  <a:srgbClr val="000000"/>
                </a:solidFill>
                <a:latin typeface="Consolas"/>
                <a:ea typeface="Consolas"/>
                <a:cs typeface="Consolas"/>
                <a:sym typeface="Consolas"/>
              </a:rPr>
              <a:t> CONTACTOS </a:t>
            </a:r>
            <a:r>
              <a:rPr lang="es-DO" sz="1600" dirty="0">
                <a:solidFill>
                  <a:srgbClr val="0000FF"/>
                </a:solidFill>
                <a:latin typeface="Consolas"/>
                <a:ea typeface="Consolas"/>
                <a:cs typeface="Consolas"/>
                <a:sym typeface="Consolas"/>
              </a:rPr>
              <a:t>WHERE</a:t>
            </a:r>
            <a:r>
              <a:rPr lang="es-DO" sz="1600" dirty="0">
                <a:solidFill>
                  <a:srgbClr val="000000"/>
                </a:solidFill>
                <a:latin typeface="Consolas"/>
                <a:ea typeface="Consolas"/>
                <a:cs typeface="Consolas"/>
                <a:sym typeface="Consolas"/>
              </a:rPr>
              <a:t> id_genero</a:t>
            </a:r>
            <a:r>
              <a:rPr lang="es-DO" sz="1600" dirty="0">
                <a:solidFill>
                  <a:srgbClr val="808080"/>
                </a:solidFill>
                <a:latin typeface="Consolas"/>
                <a:ea typeface="Consolas"/>
                <a:cs typeface="Consolas"/>
                <a:sym typeface="Consolas"/>
              </a:rPr>
              <a:t>=</a:t>
            </a:r>
            <a:r>
              <a:rPr lang="es-DO" sz="1600" dirty="0">
                <a:solidFill>
                  <a:srgbClr val="FF0000"/>
                </a:solidFill>
                <a:latin typeface="Consolas"/>
                <a:ea typeface="Consolas"/>
                <a:cs typeface="Consolas"/>
                <a:sym typeface="Consolas"/>
              </a:rPr>
              <a:t>'1'</a:t>
            </a:r>
            <a:endParaRPr sz="1600" dirty="0">
              <a:solidFill>
                <a:srgbClr val="000000"/>
              </a:solidFill>
              <a:latin typeface="Consolas"/>
              <a:ea typeface="Consolas"/>
              <a:cs typeface="Consolas"/>
              <a:sym typeface="Consolas"/>
            </a:endParaRPr>
          </a:p>
          <a:p>
            <a:pPr marL="0" marR="0" lvl="0" indent="0" algn="l" rtl="0">
              <a:spcBef>
                <a:spcPts val="0"/>
              </a:spcBef>
              <a:spcAft>
                <a:spcPts val="0"/>
              </a:spcAft>
              <a:buNone/>
            </a:pPr>
            <a:endParaRPr sz="1600" dirty="0">
              <a:solidFill>
                <a:srgbClr val="000000"/>
              </a:solidFill>
              <a:latin typeface="Consolas"/>
              <a:ea typeface="Consolas"/>
              <a:cs typeface="Consolas"/>
              <a:sym typeface="Consolas"/>
            </a:endParaRPr>
          </a:p>
          <a:p>
            <a:pPr marL="0" marR="0" lvl="0" indent="0" algn="l" rtl="0">
              <a:spcBef>
                <a:spcPts val="0"/>
              </a:spcBef>
              <a:spcAft>
                <a:spcPts val="0"/>
              </a:spcAft>
              <a:buNone/>
            </a:pPr>
            <a:r>
              <a:rPr lang="es-DO" sz="1600" dirty="0">
                <a:solidFill>
                  <a:srgbClr val="008000"/>
                </a:solidFill>
                <a:latin typeface="Consolas"/>
                <a:ea typeface="Consolas"/>
                <a:cs typeface="Consolas"/>
                <a:sym typeface="Consolas"/>
              </a:rPr>
              <a:t>--MOSTRAR LOS CONTACTOS QUE SON FEMENINOS - MUJER:</a:t>
            </a:r>
            <a:endParaRPr sz="1600" dirty="0">
              <a:solidFill>
                <a:srgbClr val="000000"/>
              </a:solidFill>
              <a:latin typeface="Consolas"/>
              <a:ea typeface="Consolas"/>
              <a:cs typeface="Consolas"/>
              <a:sym typeface="Consolas"/>
            </a:endParaRPr>
          </a:p>
          <a:p>
            <a:pPr marL="0" marR="0" lvl="0" indent="0" algn="l" rtl="0">
              <a:spcBef>
                <a:spcPts val="0"/>
              </a:spcBef>
              <a:spcAft>
                <a:spcPts val="0"/>
              </a:spcAft>
              <a:buNone/>
            </a:pPr>
            <a:endParaRPr sz="1600" dirty="0">
              <a:solidFill>
                <a:srgbClr val="000000"/>
              </a:solidFill>
              <a:latin typeface="Consolas"/>
              <a:ea typeface="Consolas"/>
              <a:cs typeface="Consolas"/>
              <a:sym typeface="Consolas"/>
            </a:endParaRPr>
          </a:p>
          <a:p>
            <a:pPr marL="0" marR="0" lvl="0" indent="0" algn="l" rtl="0">
              <a:spcBef>
                <a:spcPts val="0"/>
              </a:spcBef>
              <a:spcAft>
                <a:spcPts val="0"/>
              </a:spcAft>
              <a:buNone/>
            </a:pPr>
            <a:r>
              <a:rPr lang="es-DO" sz="1600" dirty="0">
                <a:solidFill>
                  <a:srgbClr val="0000FF"/>
                </a:solidFill>
                <a:latin typeface="Consolas"/>
                <a:ea typeface="Consolas"/>
                <a:cs typeface="Consolas"/>
                <a:sym typeface="Consolas"/>
              </a:rPr>
              <a:t>SELECT</a:t>
            </a:r>
            <a:r>
              <a:rPr lang="es-DO" sz="1600" dirty="0">
                <a:solidFill>
                  <a:srgbClr val="000000"/>
                </a:solidFill>
                <a:latin typeface="Consolas"/>
                <a:ea typeface="Consolas"/>
                <a:cs typeface="Consolas"/>
                <a:sym typeface="Consolas"/>
              </a:rPr>
              <a:t> nombre_contacto </a:t>
            </a:r>
            <a:r>
              <a:rPr lang="es-DO" sz="1600" dirty="0">
                <a:solidFill>
                  <a:srgbClr val="0000FF"/>
                </a:solidFill>
                <a:latin typeface="Consolas"/>
                <a:ea typeface="Consolas"/>
                <a:cs typeface="Consolas"/>
                <a:sym typeface="Consolas"/>
              </a:rPr>
              <a:t>AS</a:t>
            </a:r>
            <a:r>
              <a:rPr lang="es-DO" sz="1600" dirty="0">
                <a:solidFill>
                  <a:srgbClr val="000000"/>
                </a:solidFill>
                <a:latin typeface="Consolas"/>
                <a:ea typeface="Consolas"/>
                <a:cs typeface="Consolas"/>
                <a:sym typeface="Consolas"/>
              </a:rPr>
              <a:t> </a:t>
            </a:r>
            <a:r>
              <a:rPr lang="es-DO" sz="1600" dirty="0">
                <a:solidFill>
                  <a:srgbClr val="FF0000"/>
                </a:solidFill>
                <a:latin typeface="Consolas"/>
                <a:ea typeface="Consolas"/>
                <a:cs typeface="Consolas"/>
                <a:sym typeface="Consolas"/>
              </a:rPr>
              <a:t>'Total Contactos Género Femenino'</a:t>
            </a:r>
            <a:r>
              <a:rPr lang="es-DO" sz="1600" dirty="0">
                <a:solidFill>
                  <a:srgbClr val="000000"/>
                </a:solidFill>
                <a:latin typeface="Consolas"/>
                <a:ea typeface="Consolas"/>
                <a:cs typeface="Consolas"/>
                <a:sym typeface="Consolas"/>
              </a:rPr>
              <a:t> </a:t>
            </a:r>
            <a:r>
              <a:rPr lang="es-DO" sz="1600" dirty="0">
                <a:solidFill>
                  <a:srgbClr val="0000FF"/>
                </a:solidFill>
                <a:latin typeface="Consolas"/>
                <a:ea typeface="Consolas"/>
                <a:cs typeface="Consolas"/>
                <a:sym typeface="Consolas"/>
              </a:rPr>
              <a:t>FROM</a:t>
            </a:r>
            <a:r>
              <a:rPr lang="es-DO" sz="1600" dirty="0">
                <a:solidFill>
                  <a:srgbClr val="000000"/>
                </a:solidFill>
                <a:latin typeface="Consolas"/>
                <a:ea typeface="Consolas"/>
                <a:cs typeface="Consolas"/>
                <a:sym typeface="Consolas"/>
              </a:rPr>
              <a:t> CONTACTOS </a:t>
            </a:r>
            <a:r>
              <a:rPr lang="es-DO" sz="1600" dirty="0">
                <a:solidFill>
                  <a:srgbClr val="0000FF"/>
                </a:solidFill>
                <a:latin typeface="Consolas"/>
                <a:ea typeface="Consolas"/>
                <a:cs typeface="Consolas"/>
                <a:sym typeface="Consolas"/>
              </a:rPr>
              <a:t>WHERE</a:t>
            </a:r>
            <a:r>
              <a:rPr lang="es-DO" sz="1600" dirty="0">
                <a:solidFill>
                  <a:srgbClr val="000000"/>
                </a:solidFill>
                <a:latin typeface="Consolas"/>
                <a:ea typeface="Consolas"/>
                <a:cs typeface="Consolas"/>
                <a:sym typeface="Consolas"/>
              </a:rPr>
              <a:t> id_genero</a:t>
            </a:r>
            <a:r>
              <a:rPr lang="es-DO" sz="1600" dirty="0">
                <a:solidFill>
                  <a:srgbClr val="808080"/>
                </a:solidFill>
                <a:latin typeface="Consolas"/>
                <a:ea typeface="Consolas"/>
                <a:cs typeface="Consolas"/>
                <a:sym typeface="Consolas"/>
              </a:rPr>
              <a:t>=</a:t>
            </a:r>
            <a:r>
              <a:rPr lang="es-DO" sz="1600" dirty="0">
                <a:solidFill>
                  <a:srgbClr val="FF0000"/>
                </a:solidFill>
                <a:latin typeface="Consolas"/>
                <a:ea typeface="Consolas"/>
                <a:cs typeface="Consolas"/>
                <a:sym typeface="Consolas"/>
              </a:rPr>
              <a:t>'1'</a:t>
            </a:r>
            <a:endParaRPr sz="1600" dirty="0">
              <a:solidFill>
                <a:srgbClr val="000000"/>
              </a:solidFill>
              <a:latin typeface="Consolas"/>
              <a:ea typeface="Consolas"/>
              <a:cs typeface="Consolas"/>
              <a:sym typeface="Consolas"/>
            </a:endParaRPr>
          </a:p>
          <a:p>
            <a:pPr marL="0" marR="0" lvl="0" indent="0" algn="l" rtl="0">
              <a:spcBef>
                <a:spcPts val="0"/>
              </a:spcBef>
              <a:spcAft>
                <a:spcPts val="0"/>
              </a:spcAft>
              <a:buNone/>
            </a:pPr>
            <a:endParaRPr sz="1600" dirty="0">
              <a:solidFill>
                <a:srgbClr val="000000"/>
              </a:solidFill>
              <a:latin typeface="Consolas"/>
              <a:ea typeface="Consolas"/>
              <a:cs typeface="Consolas"/>
              <a:sym typeface="Consolas"/>
            </a:endParaRPr>
          </a:p>
          <a:p>
            <a:pPr marL="0" marR="0" lvl="0" indent="0" algn="l" rtl="0">
              <a:spcBef>
                <a:spcPts val="0"/>
              </a:spcBef>
              <a:spcAft>
                <a:spcPts val="0"/>
              </a:spcAft>
              <a:buNone/>
            </a:pPr>
            <a:r>
              <a:rPr lang="es-DO" sz="1600" dirty="0">
                <a:solidFill>
                  <a:srgbClr val="008000"/>
                </a:solidFill>
                <a:latin typeface="Consolas"/>
                <a:ea typeface="Consolas"/>
                <a:cs typeface="Consolas"/>
                <a:sym typeface="Consolas"/>
              </a:rPr>
              <a:t>--CUANTOS CONTACTOS SON MASCULINO - HOMBRE:</a:t>
            </a:r>
            <a:endParaRPr sz="1600" dirty="0">
              <a:solidFill>
                <a:srgbClr val="000000"/>
              </a:solidFill>
              <a:latin typeface="Consolas"/>
              <a:ea typeface="Consolas"/>
              <a:cs typeface="Consolas"/>
              <a:sym typeface="Consolas"/>
            </a:endParaRPr>
          </a:p>
          <a:p>
            <a:pPr marL="0" marR="0" lvl="0" indent="0" algn="l" rtl="0">
              <a:spcBef>
                <a:spcPts val="0"/>
              </a:spcBef>
              <a:spcAft>
                <a:spcPts val="0"/>
              </a:spcAft>
              <a:buNone/>
            </a:pPr>
            <a:endParaRPr sz="1600" dirty="0">
              <a:solidFill>
                <a:srgbClr val="000000"/>
              </a:solidFill>
              <a:latin typeface="Consolas"/>
              <a:ea typeface="Consolas"/>
              <a:cs typeface="Consolas"/>
              <a:sym typeface="Consolas"/>
            </a:endParaRPr>
          </a:p>
          <a:p>
            <a:pPr marL="0" marR="0" lvl="0" indent="0" algn="l" rtl="0">
              <a:spcBef>
                <a:spcPts val="0"/>
              </a:spcBef>
              <a:spcAft>
                <a:spcPts val="0"/>
              </a:spcAft>
              <a:buNone/>
            </a:pPr>
            <a:r>
              <a:rPr lang="es-DO" sz="1600" dirty="0">
                <a:solidFill>
                  <a:srgbClr val="0000FF"/>
                </a:solidFill>
                <a:latin typeface="Consolas"/>
                <a:ea typeface="Consolas"/>
                <a:cs typeface="Consolas"/>
                <a:sym typeface="Consolas"/>
              </a:rPr>
              <a:t>SELECT</a:t>
            </a:r>
            <a:r>
              <a:rPr lang="es-DO" sz="1600" dirty="0">
                <a:solidFill>
                  <a:srgbClr val="000000"/>
                </a:solidFill>
                <a:latin typeface="Consolas"/>
                <a:ea typeface="Consolas"/>
                <a:cs typeface="Consolas"/>
                <a:sym typeface="Consolas"/>
              </a:rPr>
              <a:t> </a:t>
            </a:r>
            <a:r>
              <a:rPr lang="es-DO" sz="1600" dirty="0">
                <a:solidFill>
                  <a:srgbClr val="FF00FF"/>
                </a:solidFill>
                <a:latin typeface="Consolas"/>
                <a:ea typeface="Consolas"/>
                <a:cs typeface="Consolas"/>
                <a:sym typeface="Consolas"/>
              </a:rPr>
              <a:t>COUNT</a:t>
            </a:r>
            <a:r>
              <a:rPr lang="es-DO" sz="1600" dirty="0">
                <a:solidFill>
                  <a:srgbClr val="808080"/>
                </a:solidFill>
                <a:latin typeface="Consolas"/>
                <a:ea typeface="Consolas"/>
                <a:cs typeface="Consolas"/>
                <a:sym typeface="Consolas"/>
              </a:rPr>
              <a:t>(*)</a:t>
            </a:r>
            <a:r>
              <a:rPr lang="es-DO" sz="1600" dirty="0">
                <a:solidFill>
                  <a:srgbClr val="000000"/>
                </a:solidFill>
                <a:latin typeface="Consolas"/>
                <a:ea typeface="Consolas"/>
                <a:cs typeface="Consolas"/>
                <a:sym typeface="Consolas"/>
              </a:rPr>
              <a:t> </a:t>
            </a:r>
            <a:r>
              <a:rPr lang="es-DO" sz="1600" dirty="0">
                <a:solidFill>
                  <a:srgbClr val="0000FF"/>
                </a:solidFill>
                <a:latin typeface="Consolas"/>
                <a:ea typeface="Consolas"/>
                <a:cs typeface="Consolas"/>
                <a:sym typeface="Consolas"/>
              </a:rPr>
              <a:t>AS</a:t>
            </a:r>
            <a:r>
              <a:rPr lang="es-DO" sz="1600" dirty="0">
                <a:solidFill>
                  <a:srgbClr val="000000"/>
                </a:solidFill>
                <a:latin typeface="Consolas"/>
                <a:ea typeface="Consolas"/>
                <a:cs typeface="Consolas"/>
                <a:sym typeface="Consolas"/>
              </a:rPr>
              <a:t> </a:t>
            </a:r>
            <a:r>
              <a:rPr lang="es-DO" sz="1600" dirty="0">
                <a:solidFill>
                  <a:srgbClr val="FF0000"/>
                </a:solidFill>
                <a:latin typeface="Consolas"/>
                <a:ea typeface="Consolas"/>
                <a:cs typeface="Consolas"/>
                <a:sym typeface="Consolas"/>
              </a:rPr>
              <a:t>'Total Contactos Género Masculino'</a:t>
            </a:r>
            <a:r>
              <a:rPr lang="es-DO" sz="1600" dirty="0">
                <a:solidFill>
                  <a:srgbClr val="000000"/>
                </a:solidFill>
                <a:latin typeface="Consolas"/>
                <a:ea typeface="Consolas"/>
                <a:cs typeface="Consolas"/>
                <a:sym typeface="Consolas"/>
              </a:rPr>
              <a:t> </a:t>
            </a:r>
            <a:r>
              <a:rPr lang="es-DO" sz="1600" dirty="0">
                <a:solidFill>
                  <a:srgbClr val="0000FF"/>
                </a:solidFill>
                <a:latin typeface="Consolas"/>
                <a:ea typeface="Consolas"/>
                <a:cs typeface="Consolas"/>
                <a:sym typeface="Consolas"/>
              </a:rPr>
              <a:t>FROM</a:t>
            </a:r>
            <a:r>
              <a:rPr lang="es-DO" sz="1600" dirty="0">
                <a:solidFill>
                  <a:srgbClr val="000000"/>
                </a:solidFill>
                <a:latin typeface="Consolas"/>
                <a:ea typeface="Consolas"/>
                <a:cs typeface="Consolas"/>
                <a:sym typeface="Consolas"/>
              </a:rPr>
              <a:t> CONTACTOS </a:t>
            </a:r>
            <a:r>
              <a:rPr lang="es-DO" sz="1600" dirty="0">
                <a:solidFill>
                  <a:srgbClr val="0000FF"/>
                </a:solidFill>
                <a:latin typeface="Consolas"/>
                <a:ea typeface="Consolas"/>
                <a:cs typeface="Consolas"/>
                <a:sym typeface="Consolas"/>
              </a:rPr>
              <a:t>WHERE</a:t>
            </a:r>
            <a:r>
              <a:rPr lang="es-DO" sz="1600" dirty="0">
                <a:solidFill>
                  <a:srgbClr val="000000"/>
                </a:solidFill>
                <a:latin typeface="Consolas"/>
                <a:ea typeface="Consolas"/>
                <a:cs typeface="Consolas"/>
                <a:sym typeface="Consolas"/>
              </a:rPr>
              <a:t> id_genero</a:t>
            </a:r>
            <a:r>
              <a:rPr lang="es-DO" sz="1600" dirty="0">
                <a:solidFill>
                  <a:srgbClr val="808080"/>
                </a:solidFill>
                <a:latin typeface="Consolas"/>
                <a:ea typeface="Consolas"/>
                <a:cs typeface="Consolas"/>
                <a:sym typeface="Consolas"/>
              </a:rPr>
              <a:t>=</a:t>
            </a:r>
            <a:r>
              <a:rPr lang="es-DO" sz="1600" dirty="0">
                <a:solidFill>
                  <a:srgbClr val="FF0000"/>
                </a:solidFill>
                <a:latin typeface="Consolas"/>
                <a:ea typeface="Consolas"/>
                <a:cs typeface="Consolas"/>
                <a:sym typeface="Consolas"/>
              </a:rPr>
              <a:t>'2'</a:t>
            </a:r>
            <a:endParaRPr sz="1600" dirty="0">
              <a:solidFill>
                <a:srgbClr val="000000"/>
              </a:solidFill>
              <a:latin typeface="Consolas"/>
              <a:ea typeface="Consolas"/>
              <a:cs typeface="Consolas"/>
              <a:sym typeface="Consolas"/>
            </a:endParaRPr>
          </a:p>
          <a:p>
            <a:pPr marL="0" marR="0" lvl="0" indent="0" algn="l" rtl="0">
              <a:spcBef>
                <a:spcPts val="0"/>
              </a:spcBef>
              <a:spcAft>
                <a:spcPts val="0"/>
              </a:spcAft>
              <a:buNone/>
            </a:pPr>
            <a:endParaRPr sz="1600" dirty="0">
              <a:solidFill>
                <a:srgbClr val="000000"/>
              </a:solidFill>
              <a:latin typeface="Consolas"/>
              <a:ea typeface="Consolas"/>
              <a:cs typeface="Consolas"/>
              <a:sym typeface="Consolas"/>
            </a:endParaRPr>
          </a:p>
          <a:p>
            <a:pPr marL="0" marR="0" lvl="0" indent="0" algn="l" rtl="0">
              <a:spcBef>
                <a:spcPts val="0"/>
              </a:spcBef>
              <a:spcAft>
                <a:spcPts val="0"/>
              </a:spcAft>
              <a:buNone/>
            </a:pPr>
            <a:r>
              <a:rPr lang="es-DO" sz="1600" dirty="0">
                <a:solidFill>
                  <a:srgbClr val="008000"/>
                </a:solidFill>
                <a:latin typeface="Consolas"/>
                <a:ea typeface="Consolas"/>
                <a:cs typeface="Consolas"/>
                <a:sym typeface="Consolas"/>
              </a:rPr>
              <a:t>--MOSTRAR LOS CONTACTOS QUE SON FEMENINOS - HOMBRE:</a:t>
            </a:r>
            <a:endParaRPr sz="1600" dirty="0">
              <a:solidFill>
                <a:srgbClr val="000000"/>
              </a:solidFill>
              <a:latin typeface="Consolas"/>
              <a:ea typeface="Consolas"/>
              <a:cs typeface="Consolas"/>
              <a:sym typeface="Consolas"/>
            </a:endParaRPr>
          </a:p>
          <a:p>
            <a:pPr marL="0" marR="0" lvl="0" indent="0" algn="l" rtl="0">
              <a:spcBef>
                <a:spcPts val="0"/>
              </a:spcBef>
              <a:spcAft>
                <a:spcPts val="0"/>
              </a:spcAft>
              <a:buNone/>
            </a:pPr>
            <a:endParaRPr sz="1600" dirty="0">
              <a:solidFill>
                <a:srgbClr val="000000"/>
              </a:solidFill>
              <a:latin typeface="Consolas"/>
              <a:ea typeface="Consolas"/>
              <a:cs typeface="Consolas"/>
              <a:sym typeface="Consolas"/>
            </a:endParaRPr>
          </a:p>
          <a:p>
            <a:pPr marL="0" marR="0" lvl="0" indent="0" algn="l" rtl="0">
              <a:spcBef>
                <a:spcPts val="0"/>
              </a:spcBef>
              <a:spcAft>
                <a:spcPts val="0"/>
              </a:spcAft>
              <a:buNone/>
            </a:pPr>
            <a:r>
              <a:rPr lang="es-DO" sz="1600" dirty="0">
                <a:solidFill>
                  <a:srgbClr val="0000FF"/>
                </a:solidFill>
                <a:latin typeface="Consolas"/>
                <a:ea typeface="Consolas"/>
                <a:cs typeface="Consolas"/>
                <a:sym typeface="Consolas"/>
              </a:rPr>
              <a:t>SELECT</a:t>
            </a:r>
            <a:r>
              <a:rPr lang="es-DO" sz="1600" dirty="0">
                <a:solidFill>
                  <a:srgbClr val="000000"/>
                </a:solidFill>
                <a:latin typeface="Consolas"/>
                <a:ea typeface="Consolas"/>
                <a:cs typeface="Consolas"/>
                <a:sym typeface="Consolas"/>
              </a:rPr>
              <a:t> nombre_contacto </a:t>
            </a:r>
            <a:r>
              <a:rPr lang="es-DO" sz="1600" dirty="0">
                <a:solidFill>
                  <a:srgbClr val="0000FF"/>
                </a:solidFill>
                <a:latin typeface="Consolas"/>
                <a:ea typeface="Consolas"/>
                <a:cs typeface="Consolas"/>
                <a:sym typeface="Consolas"/>
              </a:rPr>
              <a:t>AS</a:t>
            </a:r>
            <a:r>
              <a:rPr lang="es-DO" sz="1600" dirty="0">
                <a:solidFill>
                  <a:srgbClr val="000000"/>
                </a:solidFill>
                <a:latin typeface="Consolas"/>
                <a:ea typeface="Consolas"/>
                <a:cs typeface="Consolas"/>
                <a:sym typeface="Consolas"/>
              </a:rPr>
              <a:t> </a:t>
            </a:r>
            <a:r>
              <a:rPr lang="es-DO" sz="1600" dirty="0">
                <a:solidFill>
                  <a:srgbClr val="FF0000"/>
                </a:solidFill>
                <a:latin typeface="Consolas"/>
                <a:ea typeface="Consolas"/>
                <a:cs typeface="Consolas"/>
                <a:sym typeface="Consolas"/>
              </a:rPr>
              <a:t>'Total Contactos Género Masculino'</a:t>
            </a:r>
            <a:r>
              <a:rPr lang="es-DO" sz="1600" dirty="0">
                <a:solidFill>
                  <a:srgbClr val="000000"/>
                </a:solidFill>
                <a:latin typeface="Consolas"/>
                <a:ea typeface="Consolas"/>
                <a:cs typeface="Consolas"/>
                <a:sym typeface="Consolas"/>
              </a:rPr>
              <a:t> </a:t>
            </a:r>
            <a:r>
              <a:rPr lang="es-DO" sz="1600" dirty="0">
                <a:solidFill>
                  <a:srgbClr val="0000FF"/>
                </a:solidFill>
                <a:latin typeface="Consolas"/>
                <a:ea typeface="Consolas"/>
                <a:cs typeface="Consolas"/>
                <a:sym typeface="Consolas"/>
              </a:rPr>
              <a:t>FROM</a:t>
            </a:r>
            <a:r>
              <a:rPr lang="es-DO" sz="1600" dirty="0">
                <a:solidFill>
                  <a:srgbClr val="000000"/>
                </a:solidFill>
                <a:latin typeface="Consolas"/>
                <a:ea typeface="Consolas"/>
                <a:cs typeface="Consolas"/>
                <a:sym typeface="Consolas"/>
              </a:rPr>
              <a:t> CONTACTOS </a:t>
            </a:r>
            <a:r>
              <a:rPr lang="es-DO" sz="1600" dirty="0">
                <a:solidFill>
                  <a:srgbClr val="0000FF"/>
                </a:solidFill>
                <a:latin typeface="Consolas"/>
                <a:ea typeface="Consolas"/>
                <a:cs typeface="Consolas"/>
                <a:sym typeface="Consolas"/>
              </a:rPr>
              <a:t>WHERE</a:t>
            </a:r>
            <a:r>
              <a:rPr lang="es-DO" sz="1600" dirty="0">
                <a:solidFill>
                  <a:srgbClr val="000000"/>
                </a:solidFill>
                <a:latin typeface="Consolas"/>
                <a:ea typeface="Consolas"/>
                <a:cs typeface="Consolas"/>
                <a:sym typeface="Consolas"/>
              </a:rPr>
              <a:t> id_genero</a:t>
            </a:r>
            <a:r>
              <a:rPr lang="es-DO" sz="1600" dirty="0">
                <a:solidFill>
                  <a:srgbClr val="808080"/>
                </a:solidFill>
                <a:latin typeface="Consolas"/>
                <a:ea typeface="Consolas"/>
                <a:cs typeface="Consolas"/>
                <a:sym typeface="Consolas"/>
              </a:rPr>
              <a:t>=</a:t>
            </a:r>
            <a:r>
              <a:rPr lang="es-DO" sz="1600" dirty="0">
                <a:solidFill>
                  <a:srgbClr val="FF0000"/>
                </a:solidFill>
                <a:latin typeface="Consolas"/>
                <a:ea typeface="Consolas"/>
                <a:cs typeface="Consolas"/>
                <a:sym typeface="Consolas"/>
              </a:rPr>
              <a:t>'2'</a:t>
            </a:r>
            <a:endParaRPr sz="1600" dirty="0">
              <a:solidFill>
                <a:srgbClr val="000000"/>
              </a:solidFill>
              <a:latin typeface="Consolas"/>
              <a:ea typeface="Consolas"/>
              <a:cs typeface="Consolas"/>
              <a:sym typeface="Consolas"/>
            </a:endParaRP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28411443-AFF6-7855-BA9C-886D72B32E81}"/>
              </a:ext>
            </a:extLst>
          </p:cNvPr>
          <p:cNvPicPr>
            <a:picLocks noChangeAspect="1"/>
          </p:cNvPicPr>
          <p:nvPr/>
        </p:nvPicPr>
        <p:blipFill>
          <a:blip r:embed="rId2"/>
          <a:stretch>
            <a:fillRect/>
          </a:stretch>
        </p:blipFill>
        <p:spPr>
          <a:xfrm>
            <a:off x="4276725" y="871537"/>
            <a:ext cx="3638550" cy="5114925"/>
          </a:xfrm>
          <a:prstGeom prst="rect">
            <a:avLst/>
          </a:prstGeom>
        </p:spPr>
      </p:pic>
    </p:spTree>
    <p:extLst>
      <p:ext uri="{BB962C8B-B14F-4D97-AF65-F5344CB8AC3E}">
        <p14:creationId xmlns:p14="http://schemas.microsoft.com/office/powerpoint/2010/main" val="103939476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29"/>
          <p:cNvSpPr txBox="1"/>
          <p:nvPr/>
        </p:nvSpPr>
        <p:spPr>
          <a:xfrm>
            <a:off x="215521" y="510613"/>
            <a:ext cx="11760900" cy="5048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800" dirty="0">
              <a:solidFill>
                <a:srgbClr val="000000"/>
              </a:solidFill>
              <a:latin typeface="Consolas"/>
              <a:ea typeface="Consolas"/>
              <a:cs typeface="Consolas"/>
              <a:sym typeface="Consolas"/>
            </a:endParaRPr>
          </a:p>
          <a:p>
            <a:pPr marL="0" marR="0" lvl="0" indent="0" algn="l" rtl="0">
              <a:spcBef>
                <a:spcPts val="0"/>
              </a:spcBef>
              <a:spcAft>
                <a:spcPts val="0"/>
              </a:spcAft>
              <a:buNone/>
            </a:pPr>
            <a:r>
              <a:rPr lang="es-DO" sz="1800" dirty="0">
                <a:solidFill>
                  <a:srgbClr val="008000"/>
                </a:solidFill>
                <a:latin typeface="Consolas"/>
                <a:ea typeface="Consolas"/>
                <a:cs typeface="Consolas"/>
                <a:sym typeface="Consolas"/>
              </a:rPr>
              <a:t>--MOSTRAR LOS CONTACTOS CUYO NOMBRE CONTENGA LA LETRA N</a:t>
            </a:r>
            <a:endParaRPr sz="1800" dirty="0">
              <a:solidFill>
                <a:srgbClr val="000000"/>
              </a:solidFill>
              <a:latin typeface="Consolas"/>
              <a:ea typeface="Consolas"/>
              <a:cs typeface="Consolas"/>
              <a:sym typeface="Consolas"/>
            </a:endParaRPr>
          </a:p>
          <a:p>
            <a:pPr marL="0" marR="0" lvl="0" indent="0" algn="l" rtl="0">
              <a:spcBef>
                <a:spcPts val="0"/>
              </a:spcBef>
              <a:spcAft>
                <a:spcPts val="0"/>
              </a:spcAft>
              <a:buNone/>
            </a:pPr>
            <a:endParaRPr sz="1800" dirty="0">
              <a:solidFill>
                <a:srgbClr val="000000"/>
              </a:solidFill>
              <a:latin typeface="Consolas"/>
              <a:ea typeface="Consolas"/>
              <a:cs typeface="Consolas"/>
              <a:sym typeface="Consolas"/>
            </a:endParaRPr>
          </a:p>
          <a:p>
            <a:pPr marL="0" marR="0" lvl="0" indent="0" algn="l" rtl="0">
              <a:spcBef>
                <a:spcPts val="0"/>
              </a:spcBef>
              <a:spcAft>
                <a:spcPts val="0"/>
              </a:spcAft>
              <a:buNone/>
            </a:pPr>
            <a:r>
              <a:rPr lang="es-DO" sz="1800" dirty="0">
                <a:solidFill>
                  <a:srgbClr val="0000FF"/>
                </a:solidFill>
                <a:latin typeface="Consolas"/>
                <a:ea typeface="Consolas"/>
                <a:cs typeface="Consolas"/>
                <a:sym typeface="Consolas"/>
              </a:rPr>
              <a:t>select</a:t>
            </a:r>
            <a:r>
              <a:rPr lang="es-DO" sz="1800" dirty="0">
                <a:solidFill>
                  <a:srgbClr val="000000"/>
                </a:solidFill>
                <a:latin typeface="Consolas"/>
                <a:ea typeface="Consolas"/>
                <a:cs typeface="Consolas"/>
                <a:sym typeface="Consolas"/>
              </a:rPr>
              <a:t> </a:t>
            </a:r>
            <a:r>
              <a:rPr lang="es-DO" sz="1800" dirty="0">
                <a:solidFill>
                  <a:srgbClr val="808080"/>
                </a:solidFill>
                <a:latin typeface="Consolas"/>
                <a:ea typeface="Consolas"/>
                <a:cs typeface="Consolas"/>
                <a:sym typeface="Consolas"/>
              </a:rPr>
              <a:t>*</a:t>
            </a:r>
            <a:r>
              <a:rPr lang="es-DO" sz="1800" dirty="0">
                <a:solidFill>
                  <a:srgbClr val="000000"/>
                </a:solidFill>
                <a:latin typeface="Consolas"/>
                <a:ea typeface="Consolas"/>
                <a:cs typeface="Consolas"/>
                <a:sym typeface="Consolas"/>
              </a:rPr>
              <a:t> </a:t>
            </a:r>
            <a:r>
              <a:rPr lang="es-DO" sz="1800" dirty="0">
                <a:solidFill>
                  <a:srgbClr val="0000FF"/>
                </a:solidFill>
                <a:latin typeface="Consolas"/>
                <a:ea typeface="Consolas"/>
                <a:cs typeface="Consolas"/>
                <a:sym typeface="Consolas"/>
              </a:rPr>
              <a:t>from</a:t>
            </a:r>
            <a:r>
              <a:rPr lang="es-DO" sz="1800" dirty="0">
                <a:solidFill>
                  <a:srgbClr val="000000"/>
                </a:solidFill>
                <a:latin typeface="Consolas"/>
                <a:ea typeface="Consolas"/>
                <a:cs typeface="Consolas"/>
                <a:sym typeface="Consolas"/>
              </a:rPr>
              <a:t> CONTACTOS </a:t>
            </a:r>
            <a:r>
              <a:rPr lang="es-DO" sz="1800" dirty="0">
                <a:solidFill>
                  <a:srgbClr val="0000FF"/>
                </a:solidFill>
                <a:latin typeface="Consolas"/>
                <a:ea typeface="Consolas"/>
                <a:cs typeface="Consolas"/>
                <a:sym typeface="Consolas"/>
              </a:rPr>
              <a:t>where</a:t>
            </a:r>
            <a:r>
              <a:rPr lang="es-DO" sz="1800" dirty="0">
                <a:solidFill>
                  <a:srgbClr val="000000"/>
                </a:solidFill>
                <a:latin typeface="Consolas"/>
                <a:ea typeface="Consolas"/>
                <a:cs typeface="Consolas"/>
                <a:sym typeface="Consolas"/>
              </a:rPr>
              <a:t> nombre_contacto </a:t>
            </a:r>
            <a:r>
              <a:rPr lang="es-DO" sz="1800" dirty="0">
                <a:solidFill>
                  <a:srgbClr val="808080"/>
                </a:solidFill>
                <a:latin typeface="Consolas"/>
                <a:ea typeface="Consolas"/>
                <a:cs typeface="Consolas"/>
                <a:sym typeface="Consolas"/>
              </a:rPr>
              <a:t>like</a:t>
            </a:r>
            <a:r>
              <a:rPr lang="es-DO" sz="1800" dirty="0">
                <a:solidFill>
                  <a:srgbClr val="000000"/>
                </a:solidFill>
                <a:latin typeface="Consolas"/>
                <a:ea typeface="Consolas"/>
                <a:cs typeface="Consolas"/>
                <a:sym typeface="Consolas"/>
              </a:rPr>
              <a:t> </a:t>
            </a:r>
            <a:r>
              <a:rPr lang="es-DO" sz="1800" dirty="0">
                <a:solidFill>
                  <a:srgbClr val="FF0000"/>
                </a:solidFill>
                <a:latin typeface="Consolas"/>
                <a:ea typeface="Consolas"/>
                <a:cs typeface="Consolas"/>
                <a:sym typeface="Consolas"/>
              </a:rPr>
              <a:t>'%n%'</a:t>
            </a:r>
            <a:r>
              <a:rPr lang="es-DO" sz="1800" dirty="0">
                <a:solidFill>
                  <a:srgbClr val="000000"/>
                </a:solidFill>
                <a:latin typeface="Consolas"/>
                <a:ea typeface="Consolas"/>
                <a:cs typeface="Consolas"/>
                <a:sym typeface="Consolas"/>
              </a:rPr>
              <a:t> </a:t>
            </a:r>
            <a:endParaRPr dirty="0"/>
          </a:p>
          <a:p>
            <a:pPr marL="0" marR="0" lvl="0" indent="0" algn="l" rtl="0">
              <a:spcBef>
                <a:spcPts val="0"/>
              </a:spcBef>
              <a:spcAft>
                <a:spcPts val="0"/>
              </a:spcAft>
              <a:buNone/>
            </a:pPr>
            <a:endParaRPr sz="1800" dirty="0">
              <a:solidFill>
                <a:srgbClr val="000000"/>
              </a:solidFill>
              <a:latin typeface="Consolas"/>
              <a:ea typeface="Consolas"/>
              <a:cs typeface="Consolas"/>
              <a:sym typeface="Consolas"/>
            </a:endParaRPr>
          </a:p>
          <a:p>
            <a:pPr marL="0" marR="0" lvl="0" indent="0" algn="l" rtl="0">
              <a:spcBef>
                <a:spcPts val="0"/>
              </a:spcBef>
              <a:spcAft>
                <a:spcPts val="0"/>
              </a:spcAft>
              <a:buNone/>
            </a:pPr>
            <a:r>
              <a:rPr lang="es-DO" sz="1800" dirty="0">
                <a:solidFill>
                  <a:srgbClr val="008000"/>
                </a:solidFill>
                <a:latin typeface="Consolas"/>
                <a:ea typeface="Consolas"/>
                <a:cs typeface="Consolas"/>
                <a:sym typeface="Consolas"/>
              </a:rPr>
              <a:t>--MOSTRAR LOS CONTACTOS CUYO NOMBRE CONTENGA LA LETRA MA</a:t>
            </a:r>
            <a:endParaRPr sz="1800" dirty="0">
              <a:solidFill>
                <a:srgbClr val="000000"/>
              </a:solidFill>
              <a:latin typeface="Consolas"/>
              <a:ea typeface="Consolas"/>
              <a:cs typeface="Consolas"/>
              <a:sym typeface="Consolas"/>
            </a:endParaRPr>
          </a:p>
          <a:p>
            <a:pPr marL="0" marR="0" lvl="0" indent="0" algn="l" rtl="0">
              <a:spcBef>
                <a:spcPts val="0"/>
              </a:spcBef>
              <a:spcAft>
                <a:spcPts val="0"/>
              </a:spcAft>
              <a:buNone/>
            </a:pPr>
            <a:endParaRPr sz="1800" dirty="0">
              <a:solidFill>
                <a:srgbClr val="000000"/>
              </a:solidFill>
              <a:latin typeface="Consolas"/>
              <a:ea typeface="Consolas"/>
              <a:cs typeface="Consolas"/>
              <a:sym typeface="Consolas"/>
            </a:endParaRPr>
          </a:p>
          <a:p>
            <a:pPr marL="0" marR="0" lvl="0" indent="0" algn="l" rtl="0">
              <a:spcBef>
                <a:spcPts val="0"/>
              </a:spcBef>
              <a:spcAft>
                <a:spcPts val="0"/>
              </a:spcAft>
              <a:buNone/>
            </a:pPr>
            <a:r>
              <a:rPr lang="es-DO" sz="1800" dirty="0">
                <a:solidFill>
                  <a:srgbClr val="0000FF"/>
                </a:solidFill>
                <a:latin typeface="Consolas"/>
                <a:ea typeface="Consolas"/>
                <a:cs typeface="Consolas"/>
                <a:sym typeface="Consolas"/>
              </a:rPr>
              <a:t>select</a:t>
            </a:r>
            <a:r>
              <a:rPr lang="es-DO" sz="1800" dirty="0">
                <a:solidFill>
                  <a:srgbClr val="000000"/>
                </a:solidFill>
                <a:latin typeface="Consolas"/>
                <a:ea typeface="Consolas"/>
                <a:cs typeface="Consolas"/>
                <a:sym typeface="Consolas"/>
              </a:rPr>
              <a:t> </a:t>
            </a:r>
            <a:r>
              <a:rPr lang="es-DO" sz="1800" dirty="0">
                <a:solidFill>
                  <a:srgbClr val="808080"/>
                </a:solidFill>
                <a:latin typeface="Consolas"/>
                <a:ea typeface="Consolas"/>
                <a:cs typeface="Consolas"/>
                <a:sym typeface="Consolas"/>
              </a:rPr>
              <a:t>*</a:t>
            </a:r>
            <a:r>
              <a:rPr lang="es-DO" sz="1800" dirty="0">
                <a:solidFill>
                  <a:srgbClr val="000000"/>
                </a:solidFill>
                <a:latin typeface="Consolas"/>
                <a:ea typeface="Consolas"/>
                <a:cs typeface="Consolas"/>
                <a:sym typeface="Consolas"/>
              </a:rPr>
              <a:t> </a:t>
            </a:r>
            <a:r>
              <a:rPr lang="es-DO" sz="1800" dirty="0">
                <a:solidFill>
                  <a:srgbClr val="0000FF"/>
                </a:solidFill>
                <a:latin typeface="Consolas"/>
                <a:ea typeface="Consolas"/>
                <a:cs typeface="Consolas"/>
                <a:sym typeface="Consolas"/>
              </a:rPr>
              <a:t>from</a:t>
            </a:r>
            <a:r>
              <a:rPr lang="es-DO" sz="1800" dirty="0">
                <a:solidFill>
                  <a:srgbClr val="000000"/>
                </a:solidFill>
                <a:latin typeface="Consolas"/>
                <a:ea typeface="Consolas"/>
                <a:cs typeface="Consolas"/>
                <a:sym typeface="Consolas"/>
              </a:rPr>
              <a:t> CONTACTOS </a:t>
            </a:r>
            <a:r>
              <a:rPr lang="es-DO" sz="1800" dirty="0">
                <a:solidFill>
                  <a:srgbClr val="0000FF"/>
                </a:solidFill>
                <a:latin typeface="Consolas"/>
                <a:ea typeface="Consolas"/>
                <a:cs typeface="Consolas"/>
                <a:sym typeface="Consolas"/>
              </a:rPr>
              <a:t>where</a:t>
            </a:r>
            <a:r>
              <a:rPr lang="es-DO" sz="1800" dirty="0">
                <a:solidFill>
                  <a:srgbClr val="000000"/>
                </a:solidFill>
                <a:latin typeface="Consolas"/>
                <a:ea typeface="Consolas"/>
                <a:cs typeface="Consolas"/>
                <a:sym typeface="Consolas"/>
              </a:rPr>
              <a:t> nombre_contacto </a:t>
            </a:r>
            <a:r>
              <a:rPr lang="es-DO" sz="1800" dirty="0">
                <a:solidFill>
                  <a:srgbClr val="808080"/>
                </a:solidFill>
                <a:latin typeface="Consolas"/>
                <a:ea typeface="Consolas"/>
                <a:cs typeface="Consolas"/>
                <a:sym typeface="Consolas"/>
              </a:rPr>
              <a:t>like</a:t>
            </a:r>
            <a:r>
              <a:rPr lang="es-DO" sz="1800" dirty="0">
                <a:solidFill>
                  <a:srgbClr val="000000"/>
                </a:solidFill>
                <a:latin typeface="Consolas"/>
                <a:ea typeface="Consolas"/>
                <a:cs typeface="Consolas"/>
                <a:sym typeface="Consolas"/>
              </a:rPr>
              <a:t> </a:t>
            </a:r>
            <a:r>
              <a:rPr lang="es-DO" sz="1800" dirty="0">
                <a:solidFill>
                  <a:srgbClr val="FF0000"/>
                </a:solidFill>
                <a:latin typeface="Consolas"/>
                <a:ea typeface="Consolas"/>
                <a:cs typeface="Consolas"/>
                <a:sym typeface="Consolas"/>
              </a:rPr>
              <a:t>'</a:t>
            </a:r>
            <a:r>
              <a:rPr lang="es-DO" sz="1800" dirty="0" err="1">
                <a:solidFill>
                  <a:srgbClr val="FF0000"/>
                </a:solidFill>
                <a:latin typeface="Consolas"/>
                <a:ea typeface="Consolas"/>
                <a:cs typeface="Consolas"/>
                <a:sym typeface="Consolas"/>
              </a:rPr>
              <a:t>ma</a:t>
            </a:r>
            <a:r>
              <a:rPr lang="es-DO" sz="1800" dirty="0">
                <a:solidFill>
                  <a:srgbClr val="FF0000"/>
                </a:solidFill>
                <a:latin typeface="Consolas"/>
                <a:ea typeface="Consolas"/>
                <a:cs typeface="Consolas"/>
                <a:sym typeface="Consolas"/>
              </a:rPr>
              <a:t>%'</a:t>
            </a:r>
            <a:r>
              <a:rPr lang="es-DO" sz="1800" dirty="0">
                <a:solidFill>
                  <a:srgbClr val="808080"/>
                </a:solidFill>
                <a:latin typeface="Consolas"/>
                <a:ea typeface="Consolas"/>
                <a:cs typeface="Consolas"/>
                <a:sym typeface="Consolas"/>
              </a:rPr>
              <a:t>;</a:t>
            </a:r>
            <a:endParaRPr sz="1800" dirty="0">
              <a:solidFill>
                <a:srgbClr val="000000"/>
              </a:solidFill>
              <a:latin typeface="Consolas"/>
              <a:ea typeface="Consolas"/>
              <a:cs typeface="Consolas"/>
              <a:sym typeface="Consolas"/>
            </a:endParaRPr>
          </a:p>
          <a:p>
            <a:pPr marL="0" marR="0" lvl="0" indent="0" algn="l" rtl="0">
              <a:spcBef>
                <a:spcPts val="0"/>
              </a:spcBef>
              <a:spcAft>
                <a:spcPts val="0"/>
              </a:spcAft>
              <a:buNone/>
            </a:pPr>
            <a:endParaRPr sz="1800" dirty="0">
              <a:solidFill>
                <a:srgbClr val="000000"/>
              </a:solidFill>
              <a:latin typeface="Consolas"/>
              <a:ea typeface="Consolas"/>
              <a:cs typeface="Consolas"/>
              <a:sym typeface="Consolas"/>
            </a:endParaRPr>
          </a:p>
          <a:p>
            <a:pPr marL="0" marR="0" lvl="0" indent="0" algn="l" rtl="0">
              <a:spcBef>
                <a:spcPts val="0"/>
              </a:spcBef>
              <a:spcAft>
                <a:spcPts val="0"/>
              </a:spcAft>
              <a:buNone/>
            </a:pPr>
            <a:r>
              <a:rPr lang="es-DO" sz="1600" dirty="0">
                <a:solidFill>
                  <a:srgbClr val="008000"/>
                </a:solidFill>
                <a:latin typeface="Consolas"/>
                <a:ea typeface="Consolas"/>
                <a:cs typeface="Consolas"/>
                <a:sym typeface="Consolas"/>
              </a:rPr>
              <a:t>--#-MOSTRAR EL NOMBRE, APELLIDO, TELÉFONO. EMAIL Y CUANTO AÑOS TIENEN LOS CONTACTOS:</a:t>
            </a:r>
            <a:endParaRPr sz="1600" dirty="0">
              <a:solidFill>
                <a:srgbClr val="000000"/>
              </a:solidFill>
              <a:latin typeface="Consolas"/>
              <a:ea typeface="Consolas"/>
              <a:cs typeface="Consolas"/>
              <a:sym typeface="Consolas"/>
            </a:endParaRPr>
          </a:p>
          <a:p>
            <a:pPr marL="0" marR="0" lvl="0" indent="0" algn="l" rtl="0">
              <a:spcBef>
                <a:spcPts val="0"/>
              </a:spcBef>
              <a:spcAft>
                <a:spcPts val="0"/>
              </a:spcAft>
              <a:buNone/>
            </a:pPr>
            <a:endParaRPr sz="1800" dirty="0">
              <a:solidFill>
                <a:srgbClr val="000000"/>
              </a:solidFill>
              <a:latin typeface="Consolas"/>
              <a:ea typeface="Consolas"/>
              <a:cs typeface="Consolas"/>
              <a:sym typeface="Consolas"/>
            </a:endParaRPr>
          </a:p>
          <a:p>
            <a:pPr marL="0" marR="0" lvl="0" indent="0" algn="l" rtl="0">
              <a:spcBef>
                <a:spcPts val="0"/>
              </a:spcBef>
              <a:spcAft>
                <a:spcPts val="0"/>
              </a:spcAft>
              <a:buNone/>
            </a:pPr>
            <a:r>
              <a:rPr lang="es-DO" sz="1800" dirty="0">
                <a:solidFill>
                  <a:srgbClr val="0000FF"/>
                </a:solidFill>
                <a:latin typeface="Consolas"/>
                <a:ea typeface="Consolas"/>
                <a:cs typeface="Consolas"/>
                <a:sym typeface="Consolas"/>
              </a:rPr>
              <a:t>select</a:t>
            </a:r>
            <a:r>
              <a:rPr lang="es-DO" sz="1800" dirty="0">
                <a:solidFill>
                  <a:srgbClr val="000000"/>
                </a:solidFill>
                <a:latin typeface="Consolas"/>
                <a:ea typeface="Consolas"/>
                <a:cs typeface="Consolas"/>
                <a:sym typeface="Consolas"/>
              </a:rPr>
              <a:t> nombre_contacto</a:t>
            </a:r>
            <a:r>
              <a:rPr lang="es-DO" sz="1800" dirty="0">
                <a:solidFill>
                  <a:srgbClr val="808080"/>
                </a:solidFill>
                <a:latin typeface="Consolas"/>
                <a:ea typeface="Consolas"/>
                <a:cs typeface="Consolas"/>
                <a:sym typeface="Consolas"/>
              </a:rPr>
              <a:t>,</a:t>
            </a:r>
            <a:r>
              <a:rPr lang="es-DO" sz="1800" dirty="0">
                <a:solidFill>
                  <a:srgbClr val="000000"/>
                </a:solidFill>
                <a:latin typeface="Consolas"/>
                <a:ea typeface="Consolas"/>
                <a:cs typeface="Consolas"/>
                <a:sym typeface="Consolas"/>
              </a:rPr>
              <a:t> apellido_contacto</a:t>
            </a:r>
            <a:r>
              <a:rPr lang="es-DO" sz="1800" dirty="0">
                <a:solidFill>
                  <a:srgbClr val="808080"/>
                </a:solidFill>
                <a:latin typeface="Consolas"/>
                <a:ea typeface="Consolas"/>
                <a:cs typeface="Consolas"/>
                <a:sym typeface="Consolas"/>
              </a:rPr>
              <a:t>,</a:t>
            </a:r>
            <a:r>
              <a:rPr lang="es-DO" sz="1800" dirty="0">
                <a:solidFill>
                  <a:srgbClr val="000000"/>
                </a:solidFill>
                <a:latin typeface="Consolas"/>
                <a:ea typeface="Consolas"/>
                <a:cs typeface="Consolas"/>
                <a:sym typeface="Consolas"/>
              </a:rPr>
              <a:t> telefono</a:t>
            </a:r>
            <a:r>
              <a:rPr lang="es-DO" sz="1800" dirty="0">
                <a:solidFill>
                  <a:srgbClr val="808080"/>
                </a:solidFill>
                <a:latin typeface="Consolas"/>
                <a:ea typeface="Consolas"/>
                <a:cs typeface="Consolas"/>
                <a:sym typeface="Consolas"/>
              </a:rPr>
              <a:t>,</a:t>
            </a:r>
            <a:r>
              <a:rPr lang="es-DO" sz="1800" dirty="0">
                <a:solidFill>
                  <a:srgbClr val="000000"/>
                </a:solidFill>
                <a:latin typeface="Consolas"/>
                <a:ea typeface="Consolas"/>
                <a:cs typeface="Consolas"/>
                <a:sym typeface="Consolas"/>
              </a:rPr>
              <a:t> email</a:t>
            </a:r>
            <a:r>
              <a:rPr lang="es-DO" sz="1800" dirty="0">
                <a:solidFill>
                  <a:srgbClr val="808080"/>
                </a:solidFill>
                <a:latin typeface="Consolas"/>
                <a:ea typeface="Consolas"/>
                <a:cs typeface="Consolas"/>
                <a:sym typeface="Consolas"/>
              </a:rPr>
              <a:t>,</a:t>
            </a:r>
            <a:endParaRPr sz="1800" dirty="0">
              <a:solidFill>
                <a:srgbClr val="000000"/>
              </a:solidFill>
              <a:latin typeface="Consolas"/>
              <a:ea typeface="Consolas"/>
              <a:cs typeface="Consolas"/>
              <a:sym typeface="Consolas"/>
            </a:endParaRPr>
          </a:p>
          <a:p>
            <a:pPr marL="0" marR="0" lvl="0" indent="0" algn="l" rtl="0">
              <a:spcBef>
                <a:spcPts val="0"/>
              </a:spcBef>
              <a:spcAft>
                <a:spcPts val="0"/>
              </a:spcAft>
              <a:buNone/>
            </a:pPr>
            <a:r>
              <a:rPr lang="es-DO" sz="1800" dirty="0">
                <a:solidFill>
                  <a:srgbClr val="FF00FF"/>
                </a:solidFill>
                <a:latin typeface="Consolas"/>
                <a:ea typeface="Consolas"/>
                <a:cs typeface="Consolas"/>
                <a:sym typeface="Consolas"/>
              </a:rPr>
              <a:t>DATEDIFF</a:t>
            </a:r>
            <a:r>
              <a:rPr lang="es-DO" sz="1800" dirty="0">
                <a:solidFill>
                  <a:srgbClr val="808080"/>
                </a:solidFill>
                <a:latin typeface="Consolas"/>
                <a:ea typeface="Consolas"/>
                <a:cs typeface="Consolas"/>
                <a:sym typeface="Consolas"/>
              </a:rPr>
              <a:t>(</a:t>
            </a:r>
            <a:r>
              <a:rPr lang="es-DO" sz="1800" dirty="0">
                <a:solidFill>
                  <a:srgbClr val="FF00FF"/>
                </a:solidFill>
                <a:latin typeface="Consolas"/>
                <a:ea typeface="Consolas"/>
                <a:cs typeface="Consolas"/>
                <a:sym typeface="Consolas"/>
              </a:rPr>
              <a:t>YEAR</a:t>
            </a:r>
            <a:r>
              <a:rPr lang="es-DO" sz="1800" dirty="0">
                <a:solidFill>
                  <a:srgbClr val="808080"/>
                </a:solidFill>
                <a:latin typeface="Consolas"/>
                <a:ea typeface="Consolas"/>
                <a:cs typeface="Consolas"/>
                <a:sym typeface="Consolas"/>
              </a:rPr>
              <a:t>,</a:t>
            </a:r>
            <a:r>
              <a:rPr lang="es-DO" sz="1800" dirty="0">
                <a:solidFill>
                  <a:srgbClr val="000000"/>
                </a:solidFill>
                <a:latin typeface="Consolas"/>
                <a:ea typeface="Consolas"/>
                <a:cs typeface="Consolas"/>
                <a:sym typeface="Consolas"/>
              </a:rPr>
              <a:t> fecha_nacimiento</a:t>
            </a:r>
            <a:r>
              <a:rPr lang="es-DO" sz="1800" dirty="0">
                <a:solidFill>
                  <a:srgbClr val="808080"/>
                </a:solidFill>
                <a:latin typeface="Consolas"/>
                <a:ea typeface="Consolas"/>
                <a:cs typeface="Consolas"/>
                <a:sym typeface="Consolas"/>
              </a:rPr>
              <a:t>,</a:t>
            </a:r>
            <a:r>
              <a:rPr lang="es-DO" sz="1800" dirty="0">
                <a:solidFill>
                  <a:srgbClr val="000000"/>
                </a:solidFill>
                <a:latin typeface="Consolas"/>
                <a:ea typeface="Consolas"/>
                <a:cs typeface="Consolas"/>
                <a:sym typeface="Consolas"/>
              </a:rPr>
              <a:t> </a:t>
            </a:r>
            <a:r>
              <a:rPr lang="es-DO" sz="1800" dirty="0">
                <a:solidFill>
                  <a:srgbClr val="FF00FF"/>
                </a:solidFill>
                <a:latin typeface="Consolas"/>
                <a:ea typeface="Consolas"/>
                <a:cs typeface="Consolas"/>
                <a:sym typeface="Consolas"/>
              </a:rPr>
              <a:t>GETDATE</a:t>
            </a:r>
            <a:r>
              <a:rPr lang="es-DO" sz="1800" dirty="0">
                <a:solidFill>
                  <a:srgbClr val="808080"/>
                </a:solidFill>
                <a:latin typeface="Consolas"/>
                <a:ea typeface="Consolas"/>
                <a:cs typeface="Consolas"/>
                <a:sym typeface="Consolas"/>
              </a:rPr>
              <a:t>())</a:t>
            </a:r>
            <a:r>
              <a:rPr lang="es-DO" sz="1800" dirty="0">
                <a:solidFill>
                  <a:srgbClr val="000000"/>
                </a:solidFill>
                <a:latin typeface="Consolas"/>
                <a:ea typeface="Consolas"/>
                <a:cs typeface="Consolas"/>
                <a:sym typeface="Consolas"/>
              </a:rPr>
              <a:t> </a:t>
            </a:r>
            <a:r>
              <a:rPr lang="es-DO" sz="1800" dirty="0">
                <a:solidFill>
                  <a:srgbClr val="0000FF"/>
                </a:solidFill>
                <a:latin typeface="Consolas"/>
                <a:ea typeface="Consolas"/>
                <a:cs typeface="Consolas"/>
                <a:sym typeface="Consolas"/>
              </a:rPr>
              <a:t>as</a:t>
            </a:r>
            <a:r>
              <a:rPr lang="es-DO" sz="1800" dirty="0">
                <a:solidFill>
                  <a:srgbClr val="000000"/>
                </a:solidFill>
                <a:latin typeface="Consolas"/>
                <a:ea typeface="Consolas"/>
                <a:cs typeface="Consolas"/>
                <a:sym typeface="Consolas"/>
              </a:rPr>
              <a:t> [Años de Edad]</a:t>
            </a:r>
            <a:endParaRPr dirty="0"/>
          </a:p>
          <a:p>
            <a:pPr marL="0" marR="0" lvl="0" indent="0" algn="l" rtl="0">
              <a:spcBef>
                <a:spcPts val="0"/>
              </a:spcBef>
              <a:spcAft>
                <a:spcPts val="0"/>
              </a:spcAft>
              <a:buNone/>
            </a:pPr>
            <a:r>
              <a:rPr lang="es-DO" sz="1800" dirty="0">
                <a:solidFill>
                  <a:srgbClr val="0000FF"/>
                </a:solidFill>
                <a:latin typeface="Consolas"/>
                <a:ea typeface="Consolas"/>
                <a:cs typeface="Consolas"/>
                <a:sym typeface="Consolas"/>
              </a:rPr>
              <a:t>From</a:t>
            </a:r>
            <a:r>
              <a:rPr lang="es-DO" sz="1800" dirty="0">
                <a:solidFill>
                  <a:srgbClr val="000000"/>
                </a:solidFill>
                <a:latin typeface="Consolas"/>
                <a:ea typeface="Consolas"/>
                <a:cs typeface="Consolas"/>
                <a:sym typeface="Consolas"/>
              </a:rPr>
              <a:t> CONTACTOS</a:t>
            </a:r>
            <a:endParaRPr dirty="0"/>
          </a:p>
          <a:p>
            <a:pPr marL="0" marR="0" lvl="0" indent="0" algn="l" rtl="0">
              <a:spcBef>
                <a:spcPts val="0"/>
              </a:spcBef>
              <a:spcAft>
                <a:spcPts val="0"/>
              </a:spcAft>
              <a:buNone/>
            </a:pPr>
            <a:r>
              <a:rPr lang="es-DO" sz="1800" dirty="0">
                <a:solidFill>
                  <a:srgbClr val="0000FF"/>
                </a:solidFill>
                <a:latin typeface="Consolas"/>
                <a:ea typeface="Consolas"/>
                <a:cs typeface="Consolas"/>
                <a:sym typeface="Consolas"/>
              </a:rPr>
              <a:t>order</a:t>
            </a:r>
            <a:r>
              <a:rPr lang="es-DO" sz="1800" dirty="0">
                <a:solidFill>
                  <a:srgbClr val="000000"/>
                </a:solidFill>
                <a:latin typeface="Consolas"/>
                <a:ea typeface="Consolas"/>
                <a:cs typeface="Consolas"/>
                <a:sym typeface="Consolas"/>
              </a:rPr>
              <a:t> </a:t>
            </a:r>
            <a:r>
              <a:rPr lang="es-DO" sz="1800" dirty="0">
                <a:solidFill>
                  <a:srgbClr val="0000FF"/>
                </a:solidFill>
                <a:latin typeface="Consolas"/>
                <a:ea typeface="Consolas"/>
                <a:cs typeface="Consolas"/>
                <a:sym typeface="Consolas"/>
              </a:rPr>
              <a:t>by</a:t>
            </a:r>
            <a:r>
              <a:rPr lang="es-DO" sz="1800" dirty="0">
                <a:solidFill>
                  <a:srgbClr val="000000"/>
                </a:solidFill>
                <a:latin typeface="Consolas"/>
                <a:ea typeface="Consolas"/>
                <a:cs typeface="Consolas"/>
                <a:sym typeface="Consolas"/>
              </a:rPr>
              <a:t> [Años de Edad] </a:t>
            </a:r>
            <a:r>
              <a:rPr lang="es-DO" sz="1800" dirty="0">
                <a:solidFill>
                  <a:srgbClr val="0000FF"/>
                </a:solidFill>
                <a:latin typeface="Consolas"/>
                <a:ea typeface="Consolas"/>
                <a:cs typeface="Consolas"/>
                <a:sym typeface="Consolas"/>
              </a:rPr>
              <a:t>desc</a:t>
            </a:r>
            <a:endParaRPr sz="1800" dirty="0">
              <a:solidFill>
                <a:srgbClr val="000000"/>
              </a:solidFill>
              <a:latin typeface="Consolas"/>
              <a:ea typeface="Consolas"/>
              <a:cs typeface="Consolas"/>
              <a:sym typeface="Consolas"/>
            </a:endParaRPr>
          </a:p>
          <a:p>
            <a:pPr marL="0" marR="0" lvl="0" indent="0" algn="l" rtl="0">
              <a:spcBef>
                <a:spcPts val="0"/>
              </a:spcBef>
              <a:spcAft>
                <a:spcPts val="0"/>
              </a:spcAft>
              <a:buNone/>
            </a:pPr>
            <a:endParaRPr sz="1800" dirty="0">
              <a:solidFill>
                <a:srgbClr val="000000"/>
              </a:solidFill>
              <a:latin typeface="Consolas"/>
              <a:ea typeface="Consolas"/>
              <a:cs typeface="Consolas"/>
              <a:sym typeface="Consolas"/>
            </a:endParaRPr>
          </a:p>
          <a:p>
            <a:pPr marL="0" marR="0" lvl="0" indent="0" algn="l" rtl="0">
              <a:spcBef>
                <a:spcPts val="0"/>
              </a:spcBef>
              <a:spcAft>
                <a:spcPts val="0"/>
              </a:spcAft>
              <a:buNone/>
            </a:pPr>
            <a:endParaRPr sz="1800" dirty="0">
              <a:solidFill>
                <a:srgbClr val="000000"/>
              </a:solidFill>
              <a:latin typeface="Consolas"/>
              <a:ea typeface="Consolas"/>
              <a:cs typeface="Consolas"/>
              <a:sym typeface="Consolas"/>
            </a:endParaRPr>
          </a:p>
          <a:p>
            <a:pPr marL="0" marR="0" lvl="0" indent="0" algn="l" rtl="0">
              <a:spcBef>
                <a:spcPts val="0"/>
              </a:spcBef>
              <a:spcAft>
                <a:spcPts val="0"/>
              </a:spcAft>
              <a:buNone/>
            </a:pPr>
            <a:r>
              <a:rPr lang="es-DO" sz="1800" dirty="0">
                <a:solidFill>
                  <a:srgbClr val="0000FF"/>
                </a:solidFill>
                <a:latin typeface="Consolas"/>
                <a:ea typeface="Consolas"/>
                <a:cs typeface="Consolas"/>
                <a:sym typeface="Consolas"/>
              </a:rPr>
              <a:t>select</a:t>
            </a:r>
            <a:r>
              <a:rPr lang="es-DO" sz="1800" dirty="0">
                <a:solidFill>
                  <a:srgbClr val="000000"/>
                </a:solidFill>
                <a:latin typeface="Consolas"/>
                <a:ea typeface="Consolas"/>
                <a:cs typeface="Consolas"/>
                <a:sym typeface="Consolas"/>
              </a:rPr>
              <a:t> </a:t>
            </a:r>
            <a:r>
              <a:rPr lang="es-DO" sz="1800" dirty="0">
                <a:solidFill>
                  <a:srgbClr val="808080"/>
                </a:solidFill>
                <a:latin typeface="Consolas"/>
                <a:ea typeface="Consolas"/>
                <a:cs typeface="Consolas"/>
                <a:sym typeface="Consolas"/>
              </a:rPr>
              <a:t>*</a:t>
            </a:r>
            <a:r>
              <a:rPr lang="es-DO" sz="1800" dirty="0">
                <a:solidFill>
                  <a:srgbClr val="000000"/>
                </a:solidFill>
                <a:latin typeface="Consolas"/>
                <a:ea typeface="Consolas"/>
                <a:cs typeface="Consolas"/>
                <a:sym typeface="Consolas"/>
              </a:rPr>
              <a:t> </a:t>
            </a:r>
            <a:r>
              <a:rPr lang="es-DO" sz="1800" dirty="0">
                <a:solidFill>
                  <a:srgbClr val="0000FF"/>
                </a:solidFill>
                <a:latin typeface="Consolas"/>
                <a:ea typeface="Consolas"/>
                <a:cs typeface="Consolas"/>
                <a:sym typeface="Consolas"/>
              </a:rPr>
              <a:t>from</a:t>
            </a:r>
            <a:r>
              <a:rPr lang="es-DO" sz="1800" dirty="0">
                <a:solidFill>
                  <a:srgbClr val="000000"/>
                </a:solidFill>
                <a:latin typeface="Consolas"/>
                <a:ea typeface="Consolas"/>
                <a:cs typeface="Consolas"/>
                <a:sym typeface="Consolas"/>
              </a:rPr>
              <a:t> CONTACTOS </a:t>
            </a:r>
            <a:endParaRPr sz="1800" dirty="0">
              <a:solidFill>
                <a:schemeClr val="dk1"/>
              </a:solidFill>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descr="Recorte de pantalla"/>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30400" y="1600201"/>
            <a:ext cx="8643088" cy="5104921"/>
          </a:xfrm>
          <a:prstGeom prst="rect">
            <a:avLst/>
          </a:prstGeom>
        </p:spPr>
      </p:pic>
      <p:sp>
        <p:nvSpPr>
          <p:cNvPr id="3" name="4 Rectángulo"/>
          <p:cNvSpPr>
            <a:spLocks noChangeArrowheads="1"/>
          </p:cNvSpPr>
          <p:nvPr/>
        </p:nvSpPr>
        <p:spPr bwMode="auto">
          <a:xfrm>
            <a:off x="187694" y="177801"/>
            <a:ext cx="11620500" cy="9028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just" eaLnBrk="1" hangingPunct="1">
              <a:lnSpc>
                <a:spcPct val="150000"/>
              </a:lnSpc>
            </a:pPr>
            <a:r>
              <a:rPr lang="es-VE" altLang="es-DO" sz="1867" dirty="0">
                <a:latin typeface="Times New Roman" panose="02020603050405020304" pitchFamily="18" charset="0"/>
                <a:ea typeface="Open Sans" panose="020B0606030504020204" pitchFamily="34" charset="0"/>
                <a:cs typeface="Times New Roman" panose="02020603050405020304" pitchFamily="18" charset="0"/>
              </a:rPr>
              <a:t>Un ejemplo Aplicado a un </a:t>
            </a:r>
            <a:r>
              <a:rPr lang="es-VE" altLang="es-DO" sz="1867" b="1" dirty="0">
                <a:effectLst>
                  <a:outerShdw blurRad="38100" dist="38100" dir="2700000" algn="tl">
                    <a:srgbClr val="000000">
                      <a:alpha val="43137"/>
                    </a:srgbClr>
                  </a:outerShdw>
                </a:effectLst>
                <a:latin typeface="Times New Roman" panose="02020603050405020304" pitchFamily="18" charset="0"/>
                <a:ea typeface="Open Sans" panose="020B0606030504020204" pitchFamily="34" charset="0"/>
                <a:cs typeface="Times New Roman" panose="02020603050405020304" pitchFamily="18" charset="0"/>
              </a:rPr>
              <a:t>Diseño de Base de Datos</a:t>
            </a:r>
            <a:r>
              <a:rPr lang="es-VE" altLang="es-DO" sz="1867" dirty="0">
                <a:latin typeface="Times New Roman" panose="02020603050405020304" pitchFamily="18" charset="0"/>
                <a:ea typeface="Open Sans" panose="020B0606030504020204" pitchFamily="34" charset="0"/>
                <a:cs typeface="Times New Roman" panose="02020603050405020304" pitchFamily="18" charset="0"/>
              </a:rPr>
              <a:t>, para sistema de </a:t>
            </a:r>
            <a:r>
              <a:rPr lang="es-VE" altLang="es-DO" sz="1867" b="1" dirty="0">
                <a:latin typeface="Times New Roman" panose="02020603050405020304" pitchFamily="18" charset="0"/>
                <a:ea typeface="Open Sans" panose="020B0606030504020204" pitchFamily="34" charset="0"/>
                <a:cs typeface="Times New Roman" panose="02020603050405020304" pitchFamily="18" charset="0"/>
              </a:rPr>
              <a:t>FACTURAS</a:t>
            </a:r>
            <a:r>
              <a:rPr lang="es-VE" altLang="es-DO" sz="1867" dirty="0">
                <a:latin typeface="Times New Roman" panose="02020603050405020304" pitchFamily="18" charset="0"/>
                <a:ea typeface="Open Sans" panose="020B0606030504020204" pitchFamily="34" charset="0"/>
                <a:cs typeface="Times New Roman" panose="02020603050405020304" pitchFamily="18" charset="0"/>
              </a:rPr>
              <a:t> da lugar a las </a:t>
            </a:r>
            <a:r>
              <a:rPr lang="es-VE" altLang="es-DO" sz="1867" b="1" dirty="0">
                <a:latin typeface="Times New Roman" panose="02020603050405020304" pitchFamily="18" charset="0"/>
                <a:ea typeface="Open Sans" panose="020B0606030504020204" pitchFamily="34" charset="0"/>
                <a:cs typeface="Times New Roman" panose="02020603050405020304" pitchFamily="18" charset="0"/>
              </a:rPr>
              <a:t>tablas</a:t>
            </a:r>
            <a:r>
              <a:rPr lang="es-VE" altLang="es-DO" sz="1867" dirty="0">
                <a:latin typeface="Times New Roman" panose="02020603050405020304" pitchFamily="18" charset="0"/>
                <a:ea typeface="Open Sans" panose="020B0606030504020204" pitchFamily="34" charset="0"/>
                <a:cs typeface="Times New Roman" panose="02020603050405020304" pitchFamily="18" charset="0"/>
              </a:rPr>
              <a:t> que pueden verse a continuación en la siguiente figura y que ya están en </a:t>
            </a:r>
            <a:r>
              <a:rPr lang="es-VE" altLang="es-DO" sz="1867" b="1" dirty="0">
                <a:latin typeface="Times New Roman" panose="02020603050405020304" pitchFamily="18" charset="0"/>
                <a:ea typeface="Open Sans" panose="020B0606030504020204" pitchFamily="34" charset="0"/>
                <a:cs typeface="Times New Roman" panose="02020603050405020304" pitchFamily="18" charset="0"/>
              </a:rPr>
              <a:t>3FN </a:t>
            </a:r>
            <a:r>
              <a:rPr lang="es-VE" altLang="es-DO" sz="1867" dirty="0">
                <a:latin typeface="Times New Roman" panose="02020603050405020304" pitchFamily="18" charset="0"/>
                <a:ea typeface="Open Sans" panose="020B0606030504020204" pitchFamily="34" charset="0"/>
                <a:cs typeface="Times New Roman" panose="02020603050405020304" pitchFamily="18" charset="0"/>
              </a:rPr>
              <a:t>por lo que podemos considerar que es un buen diseño.</a:t>
            </a:r>
            <a:endParaRPr lang="es-ES" altLang="es-DO" sz="1867" i="1" dirty="0">
              <a:latin typeface="Times New Roman" panose="02020603050405020304" pitchFamily="18" charset="0"/>
              <a:ea typeface="Open Sans" panose="020B0606030504020204" pitchFamily="34" charset="0"/>
              <a:cs typeface="Times New Roman" panose="02020603050405020304" pitchFamily="18" charset="0"/>
            </a:endParaRPr>
          </a:p>
        </p:txBody>
      </p:sp>
      <p:sp>
        <p:nvSpPr>
          <p:cNvPr id="4" name="Rectángulo 3"/>
          <p:cNvSpPr/>
          <p:nvPr/>
        </p:nvSpPr>
        <p:spPr>
          <a:xfrm>
            <a:off x="3048000" y="2209800"/>
            <a:ext cx="1625600" cy="7112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s-DO" sz="2400">
              <a:latin typeface="Times New Roman" panose="02020603050405020304" pitchFamily="18" charset="0"/>
              <a:ea typeface="Open Sans" panose="020B0606030504020204" pitchFamily="34" charset="0"/>
              <a:cs typeface="Times New Roman" panose="02020603050405020304" pitchFamily="18" charset="0"/>
            </a:endParaRPr>
          </a:p>
        </p:txBody>
      </p:sp>
      <p:sp>
        <p:nvSpPr>
          <p:cNvPr id="5" name="Rectángulo 4"/>
          <p:cNvSpPr/>
          <p:nvPr/>
        </p:nvSpPr>
        <p:spPr>
          <a:xfrm>
            <a:off x="3352800" y="4851400"/>
            <a:ext cx="1625600" cy="7112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s-DO" sz="2400">
              <a:latin typeface="Times New Roman" panose="02020603050405020304" pitchFamily="18" charset="0"/>
              <a:ea typeface="Open Sans" panose="020B0606030504020204" pitchFamily="34" charset="0"/>
              <a:cs typeface="Times New Roman" panose="02020603050405020304" pitchFamily="18" charset="0"/>
            </a:endParaRPr>
          </a:p>
        </p:txBody>
      </p:sp>
      <p:sp>
        <p:nvSpPr>
          <p:cNvPr id="6" name="Rectángulo 5"/>
          <p:cNvSpPr/>
          <p:nvPr/>
        </p:nvSpPr>
        <p:spPr>
          <a:xfrm>
            <a:off x="7924800" y="5054600"/>
            <a:ext cx="1625600" cy="406400"/>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s-DO" sz="2400">
              <a:latin typeface="Times New Roman" panose="02020603050405020304" pitchFamily="18" charset="0"/>
              <a:ea typeface="Open Sans" panose="020B0606030504020204" pitchFamily="34" charset="0"/>
              <a:cs typeface="Times New Roman" panose="02020603050405020304" pitchFamily="18" charset="0"/>
            </a:endParaRPr>
          </a:p>
        </p:txBody>
      </p:sp>
      <p:sp>
        <p:nvSpPr>
          <p:cNvPr id="7" name="Rectángulo 6"/>
          <p:cNvSpPr/>
          <p:nvPr/>
        </p:nvSpPr>
        <p:spPr>
          <a:xfrm>
            <a:off x="7213600" y="2209800"/>
            <a:ext cx="1625600" cy="406400"/>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s-DO" sz="2400">
              <a:latin typeface="Times New Roman" panose="02020603050405020304" pitchFamily="18" charset="0"/>
              <a:ea typeface="Open Sans" panose="020B0606030504020204" pitchFamily="34" charset="0"/>
              <a:cs typeface="Times New Roman" panose="02020603050405020304" pitchFamily="18" charset="0"/>
            </a:endParaRPr>
          </a:p>
        </p:txBody>
      </p:sp>
    </p:spTree>
    <p:extLst>
      <p:ext uri="{BB962C8B-B14F-4D97-AF65-F5344CB8AC3E}">
        <p14:creationId xmlns:p14="http://schemas.microsoft.com/office/powerpoint/2010/main" val="357597856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656534AE-F2FB-224C-91D4-4BA3230D14A7}"/>
              </a:ext>
            </a:extLst>
          </p:cNvPr>
          <p:cNvPicPr>
            <a:picLocks noChangeAspect="1"/>
          </p:cNvPicPr>
          <p:nvPr/>
        </p:nvPicPr>
        <p:blipFill>
          <a:blip r:embed="rId2"/>
          <a:stretch>
            <a:fillRect/>
          </a:stretch>
        </p:blipFill>
        <p:spPr>
          <a:xfrm>
            <a:off x="1090612" y="766762"/>
            <a:ext cx="10010775" cy="5324475"/>
          </a:xfrm>
          <a:prstGeom prst="rect">
            <a:avLst/>
          </a:prstGeom>
        </p:spPr>
      </p:pic>
    </p:spTree>
    <p:extLst>
      <p:ext uri="{BB962C8B-B14F-4D97-AF65-F5344CB8AC3E}">
        <p14:creationId xmlns:p14="http://schemas.microsoft.com/office/powerpoint/2010/main" val="196470812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30"/>
          <p:cNvSpPr txBox="1"/>
          <p:nvPr/>
        </p:nvSpPr>
        <p:spPr>
          <a:xfrm>
            <a:off x="495300" y="469164"/>
            <a:ext cx="11201400" cy="618630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800" dirty="0">
              <a:solidFill>
                <a:srgbClr val="000000"/>
              </a:solidFill>
              <a:latin typeface="Consolas"/>
              <a:ea typeface="Consolas"/>
              <a:cs typeface="Consolas"/>
              <a:sym typeface="Consolas"/>
            </a:endParaRPr>
          </a:p>
          <a:p>
            <a:pPr marL="0" marR="0" lvl="0" indent="0" algn="l" rtl="0">
              <a:spcBef>
                <a:spcPts val="0"/>
              </a:spcBef>
              <a:spcAft>
                <a:spcPts val="0"/>
              </a:spcAft>
              <a:buNone/>
            </a:pPr>
            <a:r>
              <a:rPr lang="es-DO" sz="1800" dirty="0">
                <a:solidFill>
                  <a:srgbClr val="008000"/>
                </a:solidFill>
                <a:latin typeface="Consolas"/>
                <a:ea typeface="Consolas"/>
                <a:cs typeface="Consolas"/>
                <a:sym typeface="Consolas"/>
              </a:rPr>
              <a:t>--VAMOS AHORA HACER USO DEL UPDATE, ES DECIR ACTUALIZAR UN CAMPO O REGISTRO DE UNA TABLA: COMO EJEMPLO EL ID 5</a:t>
            </a:r>
            <a:endParaRPr sz="1800" dirty="0">
              <a:solidFill>
                <a:srgbClr val="000000"/>
              </a:solidFill>
              <a:latin typeface="Consolas"/>
              <a:ea typeface="Consolas"/>
              <a:cs typeface="Consolas"/>
              <a:sym typeface="Consolas"/>
            </a:endParaRPr>
          </a:p>
          <a:p>
            <a:pPr marL="0" marR="0" lvl="0" indent="0" algn="l" rtl="0">
              <a:spcBef>
                <a:spcPts val="0"/>
              </a:spcBef>
              <a:spcAft>
                <a:spcPts val="0"/>
              </a:spcAft>
              <a:buNone/>
            </a:pPr>
            <a:endParaRPr sz="1800" dirty="0">
              <a:solidFill>
                <a:srgbClr val="000000"/>
              </a:solidFill>
              <a:latin typeface="Consolas"/>
              <a:ea typeface="Consolas"/>
              <a:cs typeface="Consolas"/>
              <a:sym typeface="Consolas"/>
            </a:endParaRPr>
          </a:p>
          <a:p>
            <a:pPr marL="0" marR="0" lvl="0" indent="0" algn="l" rtl="0">
              <a:spcBef>
                <a:spcPts val="0"/>
              </a:spcBef>
              <a:spcAft>
                <a:spcPts val="0"/>
              </a:spcAft>
              <a:buNone/>
            </a:pPr>
            <a:r>
              <a:rPr lang="es-DO" sz="1800" dirty="0">
                <a:solidFill>
                  <a:srgbClr val="FF00FF"/>
                </a:solidFill>
                <a:latin typeface="Consolas"/>
                <a:ea typeface="Consolas"/>
                <a:cs typeface="Consolas"/>
                <a:sym typeface="Consolas"/>
              </a:rPr>
              <a:t>UPDATE</a:t>
            </a:r>
            <a:r>
              <a:rPr lang="es-DO" sz="1800" dirty="0">
                <a:solidFill>
                  <a:srgbClr val="000000"/>
                </a:solidFill>
                <a:latin typeface="Consolas"/>
                <a:ea typeface="Consolas"/>
                <a:cs typeface="Consolas"/>
                <a:sym typeface="Consolas"/>
              </a:rPr>
              <a:t>  CONTACTOS </a:t>
            </a:r>
            <a:r>
              <a:rPr lang="es-DO" sz="1800" dirty="0">
                <a:solidFill>
                  <a:srgbClr val="0000FF"/>
                </a:solidFill>
                <a:latin typeface="Consolas"/>
                <a:ea typeface="Consolas"/>
                <a:cs typeface="Consolas"/>
                <a:sym typeface="Consolas"/>
              </a:rPr>
              <a:t>SET</a:t>
            </a:r>
            <a:r>
              <a:rPr lang="es-DO" sz="1800" dirty="0">
                <a:solidFill>
                  <a:srgbClr val="000000"/>
                </a:solidFill>
                <a:latin typeface="Consolas"/>
                <a:ea typeface="Consolas"/>
                <a:cs typeface="Consolas"/>
                <a:sym typeface="Consolas"/>
              </a:rPr>
              <a:t> fecha_nacimiento</a:t>
            </a:r>
            <a:r>
              <a:rPr lang="es-DO" sz="1800" dirty="0">
                <a:solidFill>
                  <a:srgbClr val="808080"/>
                </a:solidFill>
                <a:latin typeface="Consolas"/>
                <a:ea typeface="Consolas"/>
                <a:cs typeface="Consolas"/>
                <a:sym typeface="Consolas"/>
              </a:rPr>
              <a:t>=</a:t>
            </a:r>
            <a:r>
              <a:rPr lang="es-DO" sz="1800" dirty="0">
                <a:solidFill>
                  <a:srgbClr val="000000"/>
                </a:solidFill>
                <a:latin typeface="Consolas"/>
                <a:ea typeface="Consolas"/>
                <a:cs typeface="Consolas"/>
                <a:sym typeface="Consolas"/>
              </a:rPr>
              <a:t> </a:t>
            </a:r>
            <a:r>
              <a:rPr lang="es-DO" sz="1800" dirty="0">
                <a:solidFill>
                  <a:srgbClr val="FF0000"/>
                </a:solidFill>
                <a:latin typeface="Consolas"/>
                <a:ea typeface="Consolas"/>
                <a:cs typeface="Consolas"/>
                <a:sym typeface="Consolas"/>
              </a:rPr>
              <a:t>'2001-09-11'</a:t>
            </a:r>
            <a:r>
              <a:rPr lang="es-DO" sz="1800" dirty="0">
                <a:solidFill>
                  <a:srgbClr val="000000"/>
                </a:solidFill>
                <a:latin typeface="Consolas"/>
                <a:ea typeface="Consolas"/>
                <a:cs typeface="Consolas"/>
                <a:sym typeface="Consolas"/>
              </a:rPr>
              <a:t> </a:t>
            </a:r>
            <a:r>
              <a:rPr lang="es-DO" sz="1800" dirty="0">
                <a:solidFill>
                  <a:srgbClr val="0000FF"/>
                </a:solidFill>
                <a:latin typeface="Consolas"/>
                <a:ea typeface="Consolas"/>
                <a:cs typeface="Consolas"/>
                <a:sym typeface="Consolas"/>
              </a:rPr>
              <a:t>where</a:t>
            </a:r>
            <a:r>
              <a:rPr lang="es-DO" sz="1800" dirty="0">
                <a:solidFill>
                  <a:srgbClr val="000000"/>
                </a:solidFill>
                <a:latin typeface="Consolas"/>
                <a:ea typeface="Consolas"/>
                <a:cs typeface="Consolas"/>
                <a:sym typeface="Consolas"/>
              </a:rPr>
              <a:t> id_contacto </a:t>
            </a:r>
            <a:r>
              <a:rPr lang="es-DO" sz="1800" dirty="0">
                <a:solidFill>
                  <a:srgbClr val="808080"/>
                </a:solidFill>
                <a:latin typeface="Consolas"/>
                <a:ea typeface="Consolas"/>
                <a:cs typeface="Consolas"/>
                <a:sym typeface="Consolas"/>
              </a:rPr>
              <a:t>=</a:t>
            </a:r>
            <a:r>
              <a:rPr lang="es-DO" sz="1800" dirty="0">
                <a:solidFill>
                  <a:srgbClr val="FF0000"/>
                </a:solidFill>
                <a:latin typeface="Consolas"/>
                <a:ea typeface="Consolas"/>
                <a:cs typeface="Consolas"/>
                <a:sym typeface="Consolas"/>
              </a:rPr>
              <a:t>'2'</a:t>
            </a:r>
            <a:endParaRPr sz="1800" dirty="0">
              <a:solidFill>
                <a:srgbClr val="000000"/>
              </a:solidFill>
              <a:latin typeface="Consolas"/>
              <a:ea typeface="Consolas"/>
              <a:cs typeface="Consolas"/>
              <a:sym typeface="Consolas"/>
            </a:endParaRPr>
          </a:p>
          <a:p>
            <a:pPr marL="0" marR="0" lvl="0" indent="0" algn="l" rtl="0">
              <a:spcBef>
                <a:spcPts val="0"/>
              </a:spcBef>
              <a:spcAft>
                <a:spcPts val="0"/>
              </a:spcAft>
              <a:buNone/>
            </a:pPr>
            <a:endParaRPr sz="1800" dirty="0">
              <a:solidFill>
                <a:srgbClr val="000000"/>
              </a:solidFill>
              <a:latin typeface="Consolas"/>
              <a:ea typeface="Consolas"/>
              <a:cs typeface="Consolas"/>
              <a:sym typeface="Consolas"/>
            </a:endParaRPr>
          </a:p>
          <a:p>
            <a:pPr marL="0" marR="0" lvl="0" indent="0" algn="l" rtl="0">
              <a:spcBef>
                <a:spcPts val="0"/>
              </a:spcBef>
              <a:spcAft>
                <a:spcPts val="0"/>
              </a:spcAft>
              <a:buNone/>
            </a:pPr>
            <a:r>
              <a:rPr lang="es-DO" sz="1800" dirty="0">
                <a:solidFill>
                  <a:srgbClr val="FF00FF"/>
                </a:solidFill>
                <a:latin typeface="Consolas"/>
                <a:ea typeface="Consolas"/>
                <a:cs typeface="Consolas"/>
                <a:sym typeface="Consolas"/>
              </a:rPr>
              <a:t>UPDATE</a:t>
            </a:r>
            <a:r>
              <a:rPr lang="es-DO" sz="1800" dirty="0">
                <a:solidFill>
                  <a:srgbClr val="000000"/>
                </a:solidFill>
                <a:latin typeface="Consolas"/>
                <a:ea typeface="Consolas"/>
                <a:cs typeface="Consolas"/>
                <a:sym typeface="Consolas"/>
              </a:rPr>
              <a:t>  CONTACTOS </a:t>
            </a:r>
            <a:r>
              <a:rPr lang="es-DO" sz="1800" dirty="0">
                <a:solidFill>
                  <a:srgbClr val="0000FF"/>
                </a:solidFill>
                <a:latin typeface="Consolas"/>
                <a:ea typeface="Consolas"/>
                <a:cs typeface="Consolas"/>
                <a:sym typeface="Consolas"/>
              </a:rPr>
              <a:t>SET</a:t>
            </a:r>
            <a:r>
              <a:rPr lang="es-DO" sz="1800" dirty="0">
                <a:solidFill>
                  <a:srgbClr val="000000"/>
                </a:solidFill>
                <a:latin typeface="Consolas"/>
                <a:ea typeface="Consolas"/>
                <a:cs typeface="Consolas"/>
                <a:sym typeface="Consolas"/>
              </a:rPr>
              <a:t> fecha_nacimiento</a:t>
            </a:r>
            <a:r>
              <a:rPr lang="es-DO" sz="1800" dirty="0">
                <a:solidFill>
                  <a:srgbClr val="808080"/>
                </a:solidFill>
                <a:latin typeface="Consolas"/>
                <a:ea typeface="Consolas"/>
                <a:cs typeface="Consolas"/>
                <a:sym typeface="Consolas"/>
              </a:rPr>
              <a:t>=</a:t>
            </a:r>
            <a:r>
              <a:rPr lang="es-DO" sz="1800" dirty="0">
                <a:solidFill>
                  <a:srgbClr val="000000"/>
                </a:solidFill>
                <a:latin typeface="Consolas"/>
                <a:ea typeface="Consolas"/>
                <a:cs typeface="Consolas"/>
                <a:sym typeface="Consolas"/>
              </a:rPr>
              <a:t> </a:t>
            </a:r>
            <a:r>
              <a:rPr lang="es-DO" sz="1800" dirty="0">
                <a:solidFill>
                  <a:srgbClr val="FF0000"/>
                </a:solidFill>
                <a:latin typeface="Consolas"/>
                <a:ea typeface="Consolas"/>
                <a:cs typeface="Consolas"/>
                <a:sym typeface="Consolas"/>
              </a:rPr>
              <a:t>'1993-02-04'</a:t>
            </a:r>
            <a:r>
              <a:rPr lang="es-DO" sz="1800" dirty="0">
                <a:solidFill>
                  <a:srgbClr val="000000"/>
                </a:solidFill>
                <a:latin typeface="Consolas"/>
                <a:ea typeface="Consolas"/>
                <a:cs typeface="Consolas"/>
                <a:sym typeface="Consolas"/>
              </a:rPr>
              <a:t> </a:t>
            </a:r>
            <a:r>
              <a:rPr lang="es-DO" sz="1800" dirty="0">
                <a:solidFill>
                  <a:srgbClr val="0000FF"/>
                </a:solidFill>
                <a:latin typeface="Consolas"/>
                <a:ea typeface="Consolas"/>
                <a:cs typeface="Consolas"/>
                <a:sym typeface="Consolas"/>
              </a:rPr>
              <a:t>where</a:t>
            </a:r>
            <a:r>
              <a:rPr lang="es-DO" sz="1800" dirty="0">
                <a:solidFill>
                  <a:srgbClr val="000000"/>
                </a:solidFill>
                <a:latin typeface="Consolas"/>
                <a:ea typeface="Consolas"/>
                <a:cs typeface="Consolas"/>
                <a:sym typeface="Consolas"/>
              </a:rPr>
              <a:t> id_contacto </a:t>
            </a:r>
            <a:r>
              <a:rPr lang="es-DO" sz="1800" dirty="0">
                <a:solidFill>
                  <a:srgbClr val="808080"/>
                </a:solidFill>
                <a:latin typeface="Consolas"/>
                <a:ea typeface="Consolas"/>
                <a:cs typeface="Consolas"/>
                <a:sym typeface="Consolas"/>
              </a:rPr>
              <a:t>=</a:t>
            </a:r>
            <a:r>
              <a:rPr lang="es-DO" sz="1800" dirty="0">
                <a:solidFill>
                  <a:srgbClr val="FF0000"/>
                </a:solidFill>
                <a:latin typeface="Consolas"/>
                <a:ea typeface="Consolas"/>
                <a:cs typeface="Consolas"/>
                <a:sym typeface="Consolas"/>
              </a:rPr>
              <a:t>'5'</a:t>
            </a:r>
            <a:endParaRPr sz="1800" dirty="0">
              <a:solidFill>
                <a:srgbClr val="000000"/>
              </a:solidFill>
              <a:latin typeface="Consolas"/>
              <a:ea typeface="Consolas"/>
              <a:cs typeface="Consolas"/>
              <a:sym typeface="Consolas"/>
            </a:endParaRPr>
          </a:p>
          <a:p>
            <a:pPr marL="0" marR="0" lvl="0" indent="0" algn="l" rtl="0">
              <a:spcBef>
                <a:spcPts val="0"/>
              </a:spcBef>
              <a:spcAft>
                <a:spcPts val="0"/>
              </a:spcAft>
              <a:buNone/>
            </a:pPr>
            <a:endParaRPr sz="1800" dirty="0">
              <a:solidFill>
                <a:srgbClr val="000000"/>
              </a:solidFill>
              <a:latin typeface="Consolas"/>
              <a:ea typeface="Consolas"/>
              <a:cs typeface="Consolas"/>
              <a:sym typeface="Consolas"/>
            </a:endParaRPr>
          </a:p>
          <a:p>
            <a:pPr marL="0" marR="0" lvl="0" indent="0" algn="l" rtl="0">
              <a:spcBef>
                <a:spcPts val="0"/>
              </a:spcBef>
              <a:spcAft>
                <a:spcPts val="0"/>
              </a:spcAft>
              <a:buNone/>
            </a:pPr>
            <a:r>
              <a:rPr lang="es-DO" sz="1800" dirty="0">
                <a:solidFill>
                  <a:srgbClr val="FF00FF"/>
                </a:solidFill>
                <a:latin typeface="Consolas"/>
                <a:ea typeface="Consolas"/>
                <a:cs typeface="Consolas"/>
                <a:sym typeface="Consolas"/>
              </a:rPr>
              <a:t>UPDATE</a:t>
            </a:r>
            <a:r>
              <a:rPr lang="es-DO" sz="1800" dirty="0">
                <a:solidFill>
                  <a:srgbClr val="000000"/>
                </a:solidFill>
                <a:latin typeface="Consolas"/>
                <a:ea typeface="Consolas"/>
                <a:cs typeface="Consolas"/>
                <a:sym typeface="Consolas"/>
              </a:rPr>
              <a:t>  CONTACTOS </a:t>
            </a:r>
            <a:r>
              <a:rPr lang="es-DO" sz="1800" dirty="0">
                <a:solidFill>
                  <a:srgbClr val="0000FF"/>
                </a:solidFill>
                <a:latin typeface="Consolas"/>
                <a:ea typeface="Consolas"/>
                <a:cs typeface="Consolas"/>
                <a:sym typeface="Consolas"/>
              </a:rPr>
              <a:t>SET</a:t>
            </a:r>
            <a:r>
              <a:rPr lang="es-DO" sz="1800" dirty="0">
                <a:solidFill>
                  <a:srgbClr val="000000"/>
                </a:solidFill>
                <a:latin typeface="Consolas"/>
                <a:ea typeface="Consolas"/>
                <a:cs typeface="Consolas"/>
                <a:sym typeface="Consolas"/>
              </a:rPr>
              <a:t> nombre_contacto </a:t>
            </a:r>
            <a:r>
              <a:rPr lang="es-DO" sz="1800" dirty="0">
                <a:solidFill>
                  <a:srgbClr val="808080"/>
                </a:solidFill>
                <a:latin typeface="Consolas"/>
                <a:ea typeface="Consolas"/>
                <a:cs typeface="Consolas"/>
                <a:sym typeface="Consolas"/>
              </a:rPr>
              <a:t>=</a:t>
            </a:r>
            <a:r>
              <a:rPr lang="es-DO" sz="1800" dirty="0">
                <a:solidFill>
                  <a:srgbClr val="FF0000"/>
                </a:solidFill>
                <a:latin typeface="Consolas"/>
                <a:ea typeface="Consolas"/>
                <a:cs typeface="Consolas"/>
                <a:sym typeface="Consolas"/>
              </a:rPr>
              <a:t>'LORENA'</a:t>
            </a:r>
            <a:r>
              <a:rPr lang="es-DO" sz="1800" dirty="0">
                <a:solidFill>
                  <a:srgbClr val="000000"/>
                </a:solidFill>
                <a:latin typeface="Consolas"/>
                <a:ea typeface="Consolas"/>
                <a:cs typeface="Consolas"/>
                <a:sym typeface="Consolas"/>
              </a:rPr>
              <a:t> </a:t>
            </a:r>
            <a:r>
              <a:rPr lang="es-DO" sz="1800" dirty="0">
                <a:solidFill>
                  <a:srgbClr val="0000FF"/>
                </a:solidFill>
                <a:latin typeface="Consolas"/>
                <a:ea typeface="Consolas"/>
                <a:cs typeface="Consolas"/>
                <a:sym typeface="Consolas"/>
              </a:rPr>
              <a:t>where</a:t>
            </a:r>
            <a:r>
              <a:rPr lang="es-DO" sz="1800" dirty="0">
                <a:solidFill>
                  <a:srgbClr val="000000"/>
                </a:solidFill>
                <a:latin typeface="Consolas"/>
                <a:ea typeface="Consolas"/>
                <a:cs typeface="Consolas"/>
                <a:sym typeface="Consolas"/>
              </a:rPr>
              <a:t> id_contacto </a:t>
            </a:r>
            <a:r>
              <a:rPr lang="es-DO" sz="1800" dirty="0">
                <a:solidFill>
                  <a:srgbClr val="808080"/>
                </a:solidFill>
                <a:latin typeface="Consolas"/>
                <a:ea typeface="Consolas"/>
                <a:cs typeface="Consolas"/>
                <a:sym typeface="Consolas"/>
              </a:rPr>
              <a:t>=</a:t>
            </a:r>
            <a:r>
              <a:rPr lang="es-DO" sz="1800" dirty="0">
                <a:solidFill>
                  <a:srgbClr val="FF0000"/>
                </a:solidFill>
                <a:latin typeface="Consolas"/>
                <a:ea typeface="Consolas"/>
                <a:cs typeface="Consolas"/>
                <a:sym typeface="Consolas"/>
              </a:rPr>
              <a:t>'8'</a:t>
            </a:r>
            <a:endParaRPr sz="1800" dirty="0">
              <a:solidFill>
                <a:srgbClr val="000000"/>
              </a:solidFill>
              <a:latin typeface="Consolas"/>
              <a:ea typeface="Consolas"/>
              <a:cs typeface="Consolas"/>
              <a:sym typeface="Consolas"/>
            </a:endParaRPr>
          </a:p>
          <a:p>
            <a:pPr marL="0" marR="0" lvl="0" indent="0" algn="l" rtl="0">
              <a:spcBef>
                <a:spcPts val="0"/>
              </a:spcBef>
              <a:spcAft>
                <a:spcPts val="0"/>
              </a:spcAft>
              <a:buNone/>
            </a:pPr>
            <a:endParaRPr sz="1800" dirty="0">
              <a:solidFill>
                <a:srgbClr val="000000"/>
              </a:solidFill>
              <a:latin typeface="Consolas"/>
              <a:ea typeface="Consolas"/>
              <a:cs typeface="Consolas"/>
              <a:sym typeface="Consolas"/>
            </a:endParaRPr>
          </a:p>
          <a:p>
            <a:pPr marL="0" marR="0" lvl="0" indent="0" algn="l" rtl="0">
              <a:spcBef>
                <a:spcPts val="0"/>
              </a:spcBef>
              <a:spcAft>
                <a:spcPts val="0"/>
              </a:spcAft>
              <a:buNone/>
            </a:pPr>
            <a:r>
              <a:rPr lang="es-DO" sz="1800" dirty="0">
                <a:solidFill>
                  <a:srgbClr val="FF00FF"/>
                </a:solidFill>
                <a:latin typeface="Consolas"/>
                <a:ea typeface="Consolas"/>
                <a:cs typeface="Consolas"/>
                <a:sym typeface="Consolas"/>
              </a:rPr>
              <a:t>UPDATE</a:t>
            </a:r>
            <a:r>
              <a:rPr lang="es-DO" sz="1800" dirty="0">
                <a:solidFill>
                  <a:srgbClr val="000000"/>
                </a:solidFill>
                <a:latin typeface="Consolas"/>
                <a:ea typeface="Consolas"/>
                <a:cs typeface="Consolas"/>
                <a:sym typeface="Consolas"/>
              </a:rPr>
              <a:t>  CONTACTOS </a:t>
            </a:r>
            <a:r>
              <a:rPr lang="es-DO" sz="1800" dirty="0">
                <a:solidFill>
                  <a:srgbClr val="0000FF"/>
                </a:solidFill>
                <a:latin typeface="Consolas"/>
                <a:ea typeface="Consolas"/>
                <a:cs typeface="Consolas"/>
                <a:sym typeface="Consolas"/>
              </a:rPr>
              <a:t>SET</a:t>
            </a:r>
            <a:r>
              <a:rPr lang="es-DO" sz="1800" dirty="0">
                <a:solidFill>
                  <a:srgbClr val="000000"/>
                </a:solidFill>
                <a:latin typeface="Consolas"/>
                <a:ea typeface="Consolas"/>
                <a:cs typeface="Consolas"/>
                <a:sym typeface="Consolas"/>
              </a:rPr>
              <a:t> apellido_contacto </a:t>
            </a:r>
            <a:r>
              <a:rPr lang="es-DO" sz="1800" dirty="0">
                <a:solidFill>
                  <a:srgbClr val="808080"/>
                </a:solidFill>
                <a:latin typeface="Consolas"/>
                <a:ea typeface="Consolas"/>
                <a:cs typeface="Consolas"/>
                <a:sym typeface="Consolas"/>
              </a:rPr>
              <a:t>=</a:t>
            </a:r>
            <a:r>
              <a:rPr lang="es-DO" sz="1800" dirty="0">
                <a:solidFill>
                  <a:srgbClr val="FF0000"/>
                </a:solidFill>
                <a:latin typeface="Consolas"/>
                <a:ea typeface="Consolas"/>
                <a:cs typeface="Consolas"/>
                <a:sym typeface="Consolas"/>
              </a:rPr>
              <a:t> 'HERNANDEZ'</a:t>
            </a:r>
            <a:r>
              <a:rPr lang="es-DO" sz="1800" dirty="0">
                <a:solidFill>
                  <a:srgbClr val="000000"/>
                </a:solidFill>
                <a:latin typeface="Consolas"/>
                <a:ea typeface="Consolas"/>
                <a:cs typeface="Consolas"/>
                <a:sym typeface="Consolas"/>
              </a:rPr>
              <a:t> </a:t>
            </a:r>
            <a:r>
              <a:rPr lang="es-DO" sz="1800" dirty="0">
                <a:solidFill>
                  <a:srgbClr val="0000FF"/>
                </a:solidFill>
                <a:latin typeface="Consolas"/>
                <a:ea typeface="Consolas"/>
                <a:cs typeface="Consolas"/>
                <a:sym typeface="Consolas"/>
              </a:rPr>
              <a:t>where</a:t>
            </a:r>
            <a:r>
              <a:rPr lang="es-DO" sz="1800" dirty="0">
                <a:solidFill>
                  <a:srgbClr val="000000"/>
                </a:solidFill>
                <a:latin typeface="Consolas"/>
                <a:ea typeface="Consolas"/>
                <a:cs typeface="Consolas"/>
                <a:sym typeface="Consolas"/>
              </a:rPr>
              <a:t> id_contacto </a:t>
            </a:r>
            <a:r>
              <a:rPr lang="es-DO" sz="1800" dirty="0">
                <a:solidFill>
                  <a:srgbClr val="808080"/>
                </a:solidFill>
                <a:latin typeface="Consolas"/>
                <a:ea typeface="Consolas"/>
                <a:cs typeface="Consolas"/>
                <a:sym typeface="Consolas"/>
              </a:rPr>
              <a:t>=</a:t>
            </a:r>
            <a:r>
              <a:rPr lang="es-DO" sz="1800" dirty="0">
                <a:solidFill>
                  <a:srgbClr val="FF0000"/>
                </a:solidFill>
                <a:latin typeface="Consolas"/>
                <a:ea typeface="Consolas"/>
                <a:cs typeface="Consolas"/>
                <a:sym typeface="Consolas"/>
              </a:rPr>
              <a:t>'8'</a:t>
            </a:r>
            <a:endParaRPr sz="1800" dirty="0">
              <a:solidFill>
                <a:srgbClr val="000000"/>
              </a:solidFill>
              <a:latin typeface="Consolas"/>
              <a:ea typeface="Consolas"/>
              <a:cs typeface="Consolas"/>
              <a:sym typeface="Consolas"/>
            </a:endParaRPr>
          </a:p>
          <a:p>
            <a:pPr marL="0" marR="0" lvl="0" indent="0" algn="l" rtl="0">
              <a:spcBef>
                <a:spcPts val="0"/>
              </a:spcBef>
              <a:spcAft>
                <a:spcPts val="0"/>
              </a:spcAft>
              <a:buNone/>
            </a:pPr>
            <a:endParaRPr sz="1800" dirty="0">
              <a:solidFill>
                <a:srgbClr val="000000"/>
              </a:solidFill>
              <a:latin typeface="Consolas"/>
              <a:ea typeface="Consolas"/>
              <a:cs typeface="Consolas"/>
              <a:sym typeface="Consolas"/>
            </a:endParaRPr>
          </a:p>
          <a:p>
            <a:pPr marL="0" marR="0" lvl="0" indent="0" algn="l" rtl="0">
              <a:spcBef>
                <a:spcPts val="0"/>
              </a:spcBef>
              <a:spcAft>
                <a:spcPts val="0"/>
              </a:spcAft>
              <a:buNone/>
            </a:pPr>
            <a:r>
              <a:rPr lang="es-DO" sz="1800" dirty="0">
                <a:solidFill>
                  <a:srgbClr val="008000"/>
                </a:solidFill>
                <a:latin typeface="Consolas"/>
                <a:ea typeface="Consolas"/>
                <a:cs typeface="Consolas"/>
                <a:sym typeface="Consolas"/>
              </a:rPr>
              <a:t>--PODEMOS ACTUALIZAR TODOS SUS DATOS AGREGANDO ENTRE CADA DATO UNA COMA:</a:t>
            </a:r>
            <a:endParaRPr sz="1800" dirty="0">
              <a:solidFill>
                <a:srgbClr val="000000"/>
              </a:solidFill>
              <a:latin typeface="Consolas"/>
              <a:ea typeface="Consolas"/>
              <a:cs typeface="Consolas"/>
              <a:sym typeface="Consolas"/>
            </a:endParaRPr>
          </a:p>
          <a:p>
            <a:pPr marL="0" marR="0" lvl="0" indent="0" algn="l" rtl="0">
              <a:spcBef>
                <a:spcPts val="0"/>
              </a:spcBef>
              <a:spcAft>
                <a:spcPts val="0"/>
              </a:spcAft>
              <a:buNone/>
            </a:pPr>
            <a:endParaRPr sz="1800" dirty="0">
              <a:solidFill>
                <a:srgbClr val="000000"/>
              </a:solidFill>
              <a:latin typeface="Consolas"/>
              <a:ea typeface="Consolas"/>
              <a:cs typeface="Consolas"/>
              <a:sym typeface="Consolas"/>
            </a:endParaRPr>
          </a:p>
          <a:p>
            <a:pPr marL="0" marR="0" lvl="0" indent="0" algn="l" rtl="0">
              <a:spcBef>
                <a:spcPts val="0"/>
              </a:spcBef>
              <a:spcAft>
                <a:spcPts val="0"/>
              </a:spcAft>
              <a:buNone/>
            </a:pPr>
            <a:r>
              <a:rPr lang="es-DO" sz="1800" dirty="0">
                <a:solidFill>
                  <a:srgbClr val="FF00FF"/>
                </a:solidFill>
                <a:latin typeface="Consolas"/>
                <a:ea typeface="Consolas"/>
                <a:cs typeface="Consolas"/>
                <a:sym typeface="Consolas"/>
              </a:rPr>
              <a:t>UPDATE</a:t>
            </a:r>
            <a:r>
              <a:rPr lang="es-DO" sz="1800" dirty="0">
                <a:solidFill>
                  <a:srgbClr val="000000"/>
                </a:solidFill>
                <a:latin typeface="Consolas"/>
                <a:ea typeface="Consolas"/>
                <a:cs typeface="Consolas"/>
                <a:sym typeface="Consolas"/>
              </a:rPr>
              <a:t>  CONTACTOS </a:t>
            </a:r>
            <a:r>
              <a:rPr lang="es-DO" sz="1800" dirty="0">
                <a:solidFill>
                  <a:srgbClr val="0000FF"/>
                </a:solidFill>
                <a:latin typeface="Consolas"/>
                <a:ea typeface="Consolas"/>
                <a:cs typeface="Consolas"/>
                <a:sym typeface="Consolas"/>
              </a:rPr>
              <a:t>SET</a:t>
            </a:r>
            <a:r>
              <a:rPr lang="es-DO" sz="1800" dirty="0">
                <a:solidFill>
                  <a:srgbClr val="000000"/>
                </a:solidFill>
                <a:latin typeface="Consolas"/>
                <a:ea typeface="Consolas"/>
                <a:cs typeface="Consolas"/>
                <a:sym typeface="Consolas"/>
              </a:rPr>
              <a:t> nombre_contacto</a:t>
            </a:r>
            <a:r>
              <a:rPr lang="es-DO" sz="1800" dirty="0">
                <a:solidFill>
                  <a:srgbClr val="808080"/>
                </a:solidFill>
                <a:latin typeface="Consolas"/>
                <a:ea typeface="Consolas"/>
                <a:cs typeface="Consolas"/>
                <a:sym typeface="Consolas"/>
              </a:rPr>
              <a:t>=</a:t>
            </a:r>
            <a:r>
              <a:rPr lang="es-DO" sz="1800" dirty="0">
                <a:solidFill>
                  <a:srgbClr val="000000"/>
                </a:solidFill>
                <a:latin typeface="Consolas"/>
                <a:ea typeface="Consolas"/>
                <a:cs typeface="Consolas"/>
                <a:sym typeface="Consolas"/>
              </a:rPr>
              <a:t> </a:t>
            </a:r>
            <a:r>
              <a:rPr lang="es-DO" sz="1800" dirty="0">
                <a:solidFill>
                  <a:srgbClr val="FF0000"/>
                </a:solidFill>
                <a:latin typeface="Consolas"/>
                <a:ea typeface="Consolas"/>
                <a:cs typeface="Consolas"/>
                <a:sym typeface="Consolas"/>
              </a:rPr>
              <a:t>'LORENA'</a:t>
            </a:r>
            <a:r>
              <a:rPr lang="es-DO" sz="1800" dirty="0">
                <a:solidFill>
                  <a:srgbClr val="808080"/>
                </a:solidFill>
                <a:latin typeface="Consolas"/>
                <a:ea typeface="Consolas"/>
                <a:cs typeface="Consolas"/>
                <a:sym typeface="Consolas"/>
              </a:rPr>
              <a:t>,</a:t>
            </a:r>
            <a:r>
              <a:rPr lang="es-DO" sz="1800" dirty="0">
                <a:solidFill>
                  <a:srgbClr val="000000"/>
                </a:solidFill>
                <a:latin typeface="Consolas"/>
                <a:ea typeface="Consolas"/>
                <a:cs typeface="Consolas"/>
                <a:sym typeface="Consolas"/>
              </a:rPr>
              <a:t> apellido_contacto</a:t>
            </a:r>
            <a:r>
              <a:rPr lang="es-DO" sz="1800" dirty="0">
                <a:solidFill>
                  <a:srgbClr val="808080"/>
                </a:solidFill>
                <a:latin typeface="Consolas"/>
                <a:ea typeface="Consolas"/>
                <a:cs typeface="Consolas"/>
                <a:sym typeface="Consolas"/>
              </a:rPr>
              <a:t>=</a:t>
            </a:r>
            <a:r>
              <a:rPr lang="es-DO" sz="1800" dirty="0">
                <a:solidFill>
                  <a:srgbClr val="FF0000"/>
                </a:solidFill>
                <a:latin typeface="Consolas"/>
                <a:ea typeface="Consolas"/>
                <a:cs typeface="Consolas"/>
                <a:sym typeface="Consolas"/>
              </a:rPr>
              <a:t> 'HERNANDEZ'</a:t>
            </a:r>
            <a:r>
              <a:rPr lang="es-DO" sz="1800" dirty="0">
                <a:solidFill>
                  <a:srgbClr val="808080"/>
                </a:solidFill>
                <a:latin typeface="Consolas"/>
                <a:ea typeface="Consolas"/>
                <a:cs typeface="Consolas"/>
                <a:sym typeface="Consolas"/>
              </a:rPr>
              <a:t>,</a:t>
            </a:r>
            <a:r>
              <a:rPr lang="es-DO" sz="1800" dirty="0">
                <a:solidFill>
                  <a:srgbClr val="000000"/>
                </a:solidFill>
                <a:latin typeface="Consolas"/>
                <a:ea typeface="Consolas"/>
                <a:cs typeface="Consolas"/>
                <a:sym typeface="Consolas"/>
              </a:rPr>
              <a:t> id_genero</a:t>
            </a:r>
            <a:r>
              <a:rPr lang="es-DO" sz="1800" dirty="0">
                <a:solidFill>
                  <a:srgbClr val="808080"/>
                </a:solidFill>
                <a:latin typeface="Consolas"/>
                <a:ea typeface="Consolas"/>
                <a:cs typeface="Consolas"/>
                <a:sym typeface="Consolas"/>
              </a:rPr>
              <a:t>=</a:t>
            </a:r>
            <a:r>
              <a:rPr lang="es-DO" sz="1800" dirty="0">
                <a:solidFill>
                  <a:srgbClr val="FF0000"/>
                </a:solidFill>
                <a:latin typeface="Consolas"/>
                <a:ea typeface="Consolas"/>
                <a:cs typeface="Consolas"/>
                <a:sym typeface="Consolas"/>
              </a:rPr>
              <a:t>'1'</a:t>
            </a:r>
            <a:r>
              <a:rPr lang="es-DO" sz="1800" dirty="0">
                <a:solidFill>
                  <a:srgbClr val="808080"/>
                </a:solidFill>
                <a:latin typeface="Consolas"/>
                <a:ea typeface="Consolas"/>
                <a:cs typeface="Consolas"/>
                <a:sym typeface="Consolas"/>
              </a:rPr>
              <a:t>,</a:t>
            </a:r>
            <a:r>
              <a:rPr lang="es-DO" sz="1800" dirty="0">
                <a:solidFill>
                  <a:srgbClr val="000000"/>
                </a:solidFill>
                <a:latin typeface="Consolas"/>
                <a:ea typeface="Consolas"/>
                <a:cs typeface="Consolas"/>
                <a:sym typeface="Consolas"/>
              </a:rPr>
              <a:t> email </a:t>
            </a:r>
            <a:r>
              <a:rPr lang="es-DO" sz="1800" dirty="0">
                <a:solidFill>
                  <a:srgbClr val="808080"/>
                </a:solidFill>
                <a:latin typeface="Consolas"/>
                <a:ea typeface="Consolas"/>
                <a:cs typeface="Consolas"/>
                <a:sym typeface="Consolas"/>
              </a:rPr>
              <a:t>=</a:t>
            </a:r>
            <a:r>
              <a:rPr lang="es-DO" sz="1800" dirty="0">
                <a:solidFill>
                  <a:srgbClr val="000000"/>
                </a:solidFill>
                <a:latin typeface="Consolas"/>
                <a:ea typeface="Consolas"/>
                <a:cs typeface="Consolas"/>
                <a:sym typeface="Consolas"/>
              </a:rPr>
              <a:t> </a:t>
            </a:r>
            <a:r>
              <a:rPr lang="es-DO" sz="1800" dirty="0">
                <a:solidFill>
                  <a:srgbClr val="FF0000"/>
                </a:solidFill>
                <a:latin typeface="Consolas"/>
                <a:ea typeface="Consolas"/>
                <a:cs typeface="Consolas"/>
                <a:sym typeface="Consolas"/>
              </a:rPr>
              <a:t>'LORENA@EMIAL.COM'</a:t>
            </a:r>
            <a:r>
              <a:rPr lang="es-DO" sz="1800" dirty="0">
                <a:solidFill>
                  <a:srgbClr val="000000"/>
                </a:solidFill>
                <a:latin typeface="Consolas"/>
                <a:ea typeface="Consolas"/>
                <a:cs typeface="Consolas"/>
                <a:sym typeface="Consolas"/>
              </a:rPr>
              <a:t> </a:t>
            </a:r>
            <a:r>
              <a:rPr lang="es-DO" sz="1800" dirty="0">
                <a:solidFill>
                  <a:srgbClr val="0000FF"/>
                </a:solidFill>
                <a:latin typeface="Consolas"/>
                <a:ea typeface="Consolas"/>
                <a:cs typeface="Consolas"/>
                <a:sym typeface="Consolas"/>
              </a:rPr>
              <a:t>where</a:t>
            </a:r>
            <a:r>
              <a:rPr lang="es-DO" sz="1800" dirty="0">
                <a:solidFill>
                  <a:srgbClr val="000000"/>
                </a:solidFill>
                <a:latin typeface="Consolas"/>
                <a:ea typeface="Consolas"/>
                <a:cs typeface="Consolas"/>
                <a:sym typeface="Consolas"/>
              </a:rPr>
              <a:t> id_contacto </a:t>
            </a:r>
            <a:r>
              <a:rPr lang="es-DO" sz="1800" dirty="0">
                <a:solidFill>
                  <a:srgbClr val="808080"/>
                </a:solidFill>
                <a:latin typeface="Consolas"/>
                <a:ea typeface="Consolas"/>
                <a:cs typeface="Consolas"/>
                <a:sym typeface="Consolas"/>
              </a:rPr>
              <a:t>=</a:t>
            </a:r>
            <a:r>
              <a:rPr lang="es-DO" sz="1800" dirty="0">
                <a:solidFill>
                  <a:srgbClr val="FF0000"/>
                </a:solidFill>
                <a:latin typeface="Consolas"/>
                <a:ea typeface="Consolas"/>
                <a:cs typeface="Consolas"/>
                <a:sym typeface="Consolas"/>
              </a:rPr>
              <a:t>'8'</a:t>
            </a:r>
            <a:endParaRPr sz="1800" dirty="0">
              <a:solidFill>
                <a:srgbClr val="000000"/>
              </a:solidFill>
              <a:latin typeface="Consolas"/>
              <a:ea typeface="Consolas"/>
              <a:cs typeface="Consolas"/>
              <a:sym typeface="Consolas"/>
            </a:endParaRPr>
          </a:p>
          <a:p>
            <a:pPr marL="0" marR="0" lvl="0" indent="0" algn="l" rtl="0">
              <a:spcBef>
                <a:spcPts val="0"/>
              </a:spcBef>
              <a:spcAft>
                <a:spcPts val="0"/>
              </a:spcAft>
              <a:buNone/>
            </a:pPr>
            <a:endParaRPr sz="1800" dirty="0">
              <a:solidFill>
                <a:srgbClr val="000000"/>
              </a:solidFill>
              <a:latin typeface="Consolas"/>
              <a:ea typeface="Consolas"/>
              <a:cs typeface="Consolas"/>
              <a:sym typeface="Consolas"/>
            </a:endParaRPr>
          </a:p>
          <a:p>
            <a:pPr marL="0" marR="0" lvl="0" indent="0" algn="l" rtl="0">
              <a:spcBef>
                <a:spcPts val="0"/>
              </a:spcBef>
              <a:spcAft>
                <a:spcPts val="0"/>
              </a:spcAft>
              <a:buNone/>
            </a:pPr>
            <a:r>
              <a:rPr lang="es-DO" sz="1800" dirty="0">
                <a:solidFill>
                  <a:srgbClr val="008000"/>
                </a:solidFill>
                <a:latin typeface="Consolas"/>
                <a:ea typeface="Consolas"/>
                <a:cs typeface="Consolas"/>
                <a:sym typeface="Consolas"/>
              </a:rPr>
              <a:t>--AHORA VAMOS A UTILIZAR POR ULTIMO EL ULTIMO COMANDO DELETE, EL CUAL BORRA EL REGISTRO INDICADO O TODOS LOS REGISTROS SINO ESPECIFICAMOS.</a:t>
            </a:r>
            <a:endParaRPr sz="1800" dirty="0">
              <a:solidFill>
                <a:srgbClr val="000000"/>
              </a:solidFill>
              <a:latin typeface="Consolas"/>
              <a:ea typeface="Consolas"/>
              <a:cs typeface="Consolas"/>
              <a:sym typeface="Consolas"/>
            </a:endParaRPr>
          </a:p>
          <a:p>
            <a:pPr marL="0" marR="0" lvl="0" indent="0" algn="l" rtl="0">
              <a:spcBef>
                <a:spcPts val="0"/>
              </a:spcBef>
              <a:spcAft>
                <a:spcPts val="0"/>
              </a:spcAft>
              <a:buNone/>
            </a:pPr>
            <a:endParaRPr sz="1800" dirty="0">
              <a:solidFill>
                <a:srgbClr val="000000"/>
              </a:solidFill>
              <a:latin typeface="Consolas"/>
              <a:ea typeface="Consolas"/>
              <a:cs typeface="Consolas"/>
              <a:sym typeface="Consolas"/>
            </a:endParaRPr>
          </a:p>
          <a:p>
            <a:pPr marL="0" marR="0" lvl="0" indent="0" algn="l" rtl="0">
              <a:spcBef>
                <a:spcPts val="0"/>
              </a:spcBef>
              <a:spcAft>
                <a:spcPts val="0"/>
              </a:spcAft>
              <a:buNone/>
            </a:pPr>
            <a:r>
              <a:rPr lang="es-DO" sz="1800" dirty="0">
                <a:solidFill>
                  <a:srgbClr val="0000FF"/>
                </a:solidFill>
                <a:latin typeface="Consolas"/>
                <a:ea typeface="Consolas"/>
                <a:cs typeface="Consolas"/>
                <a:sym typeface="Consolas"/>
              </a:rPr>
              <a:t>DELETE</a:t>
            </a:r>
            <a:r>
              <a:rPr lang="es-DO" sz="1800" dirty="0">
                <a:solidFill>
                  <a:srgbClr val="000000"/>
                </a:solidFill>
                <a:latin typeface="Consolas"/>
                <a:ea typeface="Consolas"/>
                <a:cs typeface="Consolas"/>
                <a:sym typeface="Consolas"/>
              </a:rPr>
              <a:t> </a:t>
            </a:r>
            <a:r>
              <a:rPr lang="es-DO" sz="1800" dirty="0">
                <a:solidFill>
                  <a:srgbClr val="0000FF"/>
                </a:solidFill>
                <a:latin typeface="Consolas"/>
                <a:ea typeface="Consolas"/>
                <a:cs typeface="Consolas"/>
                <a:sym typeface="Consolas"/>
              </a:rPr>
              <a:t>FROM</a:t>
            </a:r>
            <a:r>
              <a:rPr lang="es-DO" sz="1800" dirty="0">
                <a:solidFill>
                  <a:srgbClr val="000000"/>
                </a:solidFill>
                <a:latin typeface="Consolas"/>
                <a:ea typeface="Consolas"/>
                <a:cs typeface="Consolas"/>
                <a:sym typeface="Consolas"/>
              </a:rPr>
              <a:t> CONTACTOS </a:t>
            </a:r>
            <a:r>
              <a:rPr lang="es-DO" sz="1800" dirty="0">
                <a:solidFill>
                  <a:srgbClr val="0000FF"/>
                </a:solidFill>
                <a:latin typeface="Consolas"/>
                <a:ea typeface="Consolas"/>
                <a:cs typeface="Consolas"/>
                <a:sym typeface="Consolas"/>
              </a:rPr>
              <a:t>WHERE</a:t>
            </a:r>
            <a:r>
              <a:rPr lang="es-DO" sz="1800" dirty="0">
                <a:solidFill>
                  <a:srgbClr val="000000"/>
                </a:solidFill>
                <a:latin typeface="Consolas"/>
                <a:ea typeface="Consolas"/>
                <a:cs typeface="Consolas"/>
                <a:sym typeface="Consolas"/>
              </a:rPr>
              <a:t> id_contacto</a:t>
            </a:r>
            <a:r>
              <a:rPr lang="es-DO" sz="1800" dirty="0">
                <a:solidFill>
                  <a:srgbClr val="808080"/>
                </a:solidFill>
                <a:latin typeface="Consolas"/>
                <a:ea typeface="Consolas"/>
                <a:cs typeface="Consolas"/>
                <a:sym typeface="Consolas"/>
              </a:rPr>
              <a:t>=</a:t>
            </a:r>
            <a:r>
              <a:rPr lang="es-DO" sz="1800" dirty="0">
                <a:solidFill>
                  <a:srgbClr val="FF0000"/>
                </a:solidFill>
                <a:latin typeface="Consolas"/>
                <a:ea typeface="Consolas"/>
                <a:cs typeface="Consolas"/>
                <a:sym typeface="Consolas"/>
              </a:rPr>
              <a:t>'9'</a:t>
            </a:r>
            <a:endParaRPr sz="1800" dirty="0">
              <a:solidFill>
                <a:srgbClr val="000000"/>
              </a:solidFill>
              <a:latin typeface="Consolas"/>
              <a:ea typeface="Consolas"/>
              <a:cs typeface="Consolas"/>
              <a:sym typeface="Consolas"/>
            </a:endParaRPr>
          </a:p>
          <a:p>
            <a:pPr marL="0" marR="0" lvl="0" indent="0" algn="l" rtl="0">
              <a:spcBef>
                <a:spcPts val="0"/>
              </a:spcBef>
              <a:spcAft>
                <a:spcPts val="0"/>
              </a:spcAft>
              <a:buNone/>
            </a:pPr>
            <a:endParaRPr sz="1800" dirty="0">
              <a:solidFill>
                <a:srgbClr val="000000"/>
              </a:solidFill>
              <a:latin typeface="Consolas"/>
              <a:ea typeface="Consolas"/>
              <a:cs typeface="Consolas"/>
              <a:sym typeface="Consolas"/>
            </a:endParaRP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FF25DD66-ED90-7288-0836-4DE7CF3F6312}"/>
              </a:ext>
            </a:extLst>
          </p:cNvPr>
          <p:cNvPicPr>
            <a:picLocks noChangeAspect="1"/>
          </p:cNvPicPr>
          <p:nvPr/>
        </p:nvPicPr>
        <p:blipFill>
          <a:blip r:embed="rId2"/>
          <a:stretch>
            <a:fillRect/>
          </a:stretch>
        </p:blipFill>
        <p:spPr>
          <a:xfrm>
            <a:off x="1209675" y="914400"/>
            <a:ext cx="9772650" cy="5029200"/>
          </a:xfrm>
          <a:prstGeom prst="rect">
            <a:avLst/>
          </a:prstGeom>
        </p:spPr>
      </p:pic>
    </p:spTree>
    <p:extLst>
      <p:ext uri="{BB962C8B-B14F-4D97-AF65-F5344CB8AC3E}">
        <p14:creationId xmlns:p14="http://schemas.microsoft.com/office/powerpoint/2010/main" val="284609482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31"/>
          <p:cNvSpPr txBox="1"/>
          <p:nvPr/>
        </p:nvSpPr>
        <p:spPr>
          <a:xfrm>
            <a:off x="427050" y="261278"/>
            <a:ext cx="11337900" cy="6495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DO" sz="1600" dirty="0">
                <a:solidFill>
                  <a:srgbClr val="008000"/>
                </a:solidFill>
                <a:latin typeface="Consolas" panose="020B0609020204030204" pitchFamily="49" charset="0"/>
                <a:ea typeface="Consolas"/>
                <a:cs typeface="Consolas"/>
                <a:sym typeface="Consolas"/>
              </a:rPr>
              <a:t>-- HACEMOS UN SELECT A LA TABLA CONTACTOS:</a:t>
            </a:r>
            <a:endParaRPr sz="1600" dirty="0">
              <a:solidFill>
                <a:srgbClr val="000000"/>
              </a:solidFill>
              <a:latin typeface="Consolas" panose="020B0609020204030204" pitchFamily="49" charset="0"/>
              <a:ea typeface="Consolas"/>
              <a:cs typeface="Consolas"/>
              <a:sym typeface="Consolas"/>
            </a:endParaRPr>
          </a:p>
          <a:p>
            <a:pPr marL="0" marR="0" lvl="0" indent="0" algn="l" rtl="0">
              <a:spcBef>
                <a:spcPts val="0"/>
              </a:spcBef>
              <a:spcAft>
                <a:spcPts val="0"/>
              </a:spcAft>
              <a:buNone/>
            </a:pPr>
            <a:endParaRPr sz="1600" dirty="0">
              <a:solidFill>
                <a:srgbClr val="000000"/>
              </a:solidFill>
              <a:latin typeface="Consolas" panose="020B0609020204030204" pitchFamily="49" charset="0"/>
              <a:ea typeface="Consolas"/>
              <a:cs typeface="Consolas"/>
              <a:sym typeface="Consolas"/>
            </a:endParaRPr>
          </a:p>
          <a:p>
            <a:pPr marL="0" marR="0" lvl="0" indent="0" algn="l" rtl="0">
              <a:spcBef>
                <a:spcPts val="0"/>
              </a:spcBef>
              <a:spcAft>
                <a:spcPts val="0"/>
              </a:spcAft>
              <a:buNone/>
            </a:pPr>
            <a:r>
              <a:rPr lang="es-DO" sz="1600" dirty="0">
                <a:solidFill>
                  <a:srgbClr val="0000FF"/>
                </a:solidFill>
                <a:latin typeface="Consolas" panose="020B0609020204030204" pitchFamily="49" charset="0"/>
                <a:ea typeface="Consolas"/>
                <a:cs typeface="Consolas"/>
                <a:sym typeface="Consolas"/>
              </a:rPr>
              <a:t>select</a:t>
            </a:r>
            <a:r>
              <a:rPr lang="es-DO" sz="1600" dirty="0">
                <a:solidFill>
                  <a:srgbClr val="000000"/>
                </a:solidFill>
                <a:latin typeface="Consolas" panose="020B0609020204030204" pitchFamily="49" charset="0"/>
                <a:ea typeface="Consolas"/>
                <a:cs typeface="Consolas"/>
                <a:sym typeface="Consolas"/>
              </a:rPr>
              <a:t> </a:t>
            </a:r>
            <a:r>
              <a:rPr lang="es-DO" sz="1600" dirty="0">
                <a:solidFill>
                  <a:srgbClr val="808080"/>
                </a:solidFill>
                <a:latin typeface="Consolas" panose="020B0609020204030204" pitchFamily="49" charset="0"/>
                <a:ea typeface="Consolas"/>
                <a:cs typeface="Consolas"/>
                <a:sym typeface="Consolas"/>
              </a:rPr>
              <a:t>*</a:t>
            </a:r>
            <a:r>
              <a:rPr lang="es-DO" sz="1600" dirty="0">
                <a:solidFill>
                  <a:srgbClr val="000000"/>
                </a:solidFill>
                <a:latin typeface="Consolas" panose="020B0609020204030204" pitchFamily="49" charset="0"/>
                <a:ea typeface="Consolas"/>
                <a:cs typeface="Consolas"/>
                <a:sym typeface="Consolas"/>
              </a:rPr>
              <a:t> </a:t>
            </a:r>
            <a:r>
              <a:rPr lang="es-DO" sz="1600" dirty="0">
                <a:solidFill>
                  <a:srgbClr val="0000FF"/>
                </a:solidFill>
                <a:latin typeface="Consolas" panose="020B0609020204030204" pitchFamily="49" charset="0"/>
                <a:ea typeface="Consolas"/>
                <a:cs typeface="Consolas"/>
                <a:sym typeface="Consolas"/>
              </a:rPr>
              <a:t>from</a:t>
            </a:r>
            <a:r>
              <a:rPr lang="es-DO" sz="1600" dirty="0">
                <a:solidFill>
                  <a:srgbClr val="000000"/>
                </a:solidFill>
                <a:latin typeface="Consolas" panose="020B0609020204030204" pitchFamily="49" charset="0"/>
                <a:ea typeface="Consolas"/>
                <a:cs typeface="Consolas"/>
                <a:sym typeface="Consolas"/>
              </a:rPr>
              <a:t> CONTACTOS </a:t>
            </a:r>
            <a:endParaRPr dirty="0">
              <a:latin typeface="Consolas" panose="020B0609020204030204" pitchFamily="49" charset="0"/>
            </a:endParaRPr>
          </a:p>
          <a:p>
            <a:pPr marL="0" marR="0" lvl="0" indent="0" algn="l" rtl="0">
              <a:spcBef>
                <a:spcPts val="0"/>
              </a:spcBef>
              <a:spcAft>
                <a:spcPts val="0"/>
              </a:spcAft>
              <a:buNone/>
            </a:pPr>
            <a:endParaRPr sz="1600" dirty="0">
              <a:solidFill>
                <a:srgbClr val="000000"/>
              </a:solidFill>
              <a:latin typeface="Consolas" panose="020B0609020204030204" pitchFamily="49" charset="0"/>
              <a:ea typeface="Consolas"/>
              <a:cs typeface="Consolas"/>
              <a:sym typeface="Consolas"/>
            </a:endParaRPr>
          </a:p>
          <a:p>
            <a:pPr marL="0" marR="0" lvl="0" indent="0" algn="l" rtl="0">
              <a:spcBef>
                <a:spcPts val="0"/>
              </a:spcBef>
              <a:spcAft>
                <a:spcPts val="0"/>
              </a:spcAft>
              <a:buNone/>
            </a:pPr>
            <a:r>
              <a:rPr lang="es-DO" sz="1600" dirty="0">
                <a:solidFill>
                  <a:srgbClr val="008000"/>
                </a:solidFill>
                <a:latin typeface="Consolas" panose="020B0609020204030204" pitchFamily="49" charset="0"/>
                <a:ea typeface="Consolas"/>
                <a:cs typeface="Consolas"/>
                <a:sym typeface="Consolas"/>
              </a:rPr>
              <a:t>--VAMOS A VACIAR TODOS LOS CONTACTOS EN LA TABLA (DDL - TRUNCATE VACÍA LOS DATOS DE LA TABLA Y LA DEJA INTACTA SU ESTRUCTURA) NO USA WHERE NI FROM</a:t>
            </a:r>
            <a:endParaRPr sz="1600" dirty="0">
              <a:solidFill>
                <a:srgbClr val="000000"/>
              </a:solidFill>
              <a:latin typeface="Consolas" panose="020B0609020204030204" pitchFamily="49" charset="0"/>
              <a:ea typeface="Consolas"/>
              <a:cs typeface="Consolas"/>
              <a:sym typeface="Consolas"/>
            </a:endParaRPr>
          </a:p>
          <a:p>
            <a:pPr marL="0" marR="0" lvl="0" indent="0" algn="l" rtl="0">
              <a:spcBef>
                <a:spcPts val="0"/>
              </a:spcBef>
              <a:spcAft>
                <a:spcPts val="0"/>
              </a:spcAft>
              <a:buNone/>
            </a:pPr>
            <a:r>
              <a:rPr lang="es-DO" sz="1600" dirty="0">
                <a:solidFill>
                  <a:srgbClr val="008000"/>
                </a:solidFill>
                <a:latin typeface="Consolas" panose="020B0609020204030204" pitchFamily="49" charset="0"/>
                <a:ea typeface="Consolas"/>
                <a:cs typeface="Consolas"/>
                <a:sym typeface="Consolas"/>
              </a:rPr>
              <a:t>--LOS DATOS AL INSERTARLOS NUEVAMENTE TOMAN EL ORDEN INICIAL, ES DECIR 1, 2, 3...N EN SUS ID SI SON INCREMENTALES.</a:t>
            </a:r>
            <a:endParaRPr sz="1600" dirty="0">
              <a:solidFill>
                <a:srgbClr val="000000"/>
              </a:solidFill>
              <a:latin typeface="Consolas" panose="020B0609020204030204" pitchFamily="49" charset="0"/>
              <a:ea typeface="Consolas"/>
              <a:cs typeface="Consolas"/>
              <a:sym typeface="Consolas"/>
            </a:endParaRPr>
          </a:p>
          <a:p>
            <a:pPr marL="0" marR="0" lvl="0" indent="0" algn="l" rtl="0">
              <a:spcBef>
                <a:spcPts val="0"/>
              </a:spcBef>
              <a:spcAft>
                <a:spcPts val="0"/>
              </a:spcAft>
              <a:buNone/>
            </a:pPr>
            <a:endParaRPr sz="1600" dirty="0">
              <a:solidFill>
                <a:srgbClr val="000000"/>
              </a:solidFill>
              <a:latin typeface="Consolas" panose="020B0609020204030204" pitchFamily="49" charset="0"/>
              <a:ea typeface="Consolas"/>
              <a:cs typeface="Consolas"/>
              <a:sym typeface="Consolas"/>
            </a:endParaRPr>
          </a:p>
          <a:p>
            <a:pPr marL="0" marR="0" lvl="0" indent="0" algn="l" rtl="0">
              <a:spcBef>
                <a:spcPts val="0"/>
              </a:spcBef>
              <a:spcAft>
                <a:spcPts val="0"/>
              </a:spcAft>
              <a:buNone/>
            </a:pPr>
            <a:r>
              <a:rPr lang="es-DO" sz="1600" dirty="0">
                <a:solidFill>
                  <a:srgbClr val="0000FF"/>
                </a:solidFill>
                <a:latin typeface="Consolas" panose="020B0609020204030204" pitchFamily="49" charset="0"/>
                <a:ea typeface="Consolas"/>
                <a:cs typeface="Consolas"/>
                <a:sym typeface="Consolas"/>
              </a:rPr>
              <a:t>TRUNCATE</a:t>
            </a:r>
            <a:r>
              <a:rPr lang="es-DO" sz="1600" dirty="0">
                <a:solidFill>
                  <a:srgbClr val="000000"/>
                </a:solidFill>
                <a:latin typeface="Consolas" panose="020B0609020204030204" pitchFamily="49" charset="0"/>
                <a:ea typeface="Consolas"/>
                <a:cs typeface="Consolas"/>
                <a:sym typeface="Consolas"/>
              </a:rPr>
              <a:t> </a:t>
            </a:r>
            <a:r>
              <a:rPr lang="es-DO" sz="1600" dirty="0">
                <a:solidFill>
                  <a:srgbClr val="0000FF"/>
                </a:solidFill>
                <a:latin typeface="Consolas" panose="020B0609020204030204" pitchFamily="49" charset="0"/>
                <a:ea typeface="Consolas"/>
                <a:cs typeface="Consolas"/>
                <a:sym typeface="Consolas"/>
              </a:rPr>
              <a:t>TABLE</a:t>
            </a:r>
            <a:r>
              <a:rPr lang="es-DO" sz="1600" dirty="0">
                <a:solidFill>
                  <a:srgbClr val="000000"/>
                </a:solidFill>
                <a:latin typeface="Consolas" panose="020B0609020204030204" pitchFamily="49" charset="0"/>
                <a:ea typeface="Consolas"/>
                <a:cs typeface="Consolas"/>
                <a:sym typeface="Consolas"/>
              </a:rPr>
              <a:t> CONTACTOS</a:t>
            </a:r>
            <a:r>
              <a:rPr lang="es-DO" sz="1600" dirty="0">
                <a:solidFill>
                  <a:srgbClr val="808080"/>
                </a:solidFill>
                <a:latin typeface="Consolas" panose="020B0609020204030204" pitchFamily="49" charset="0"/>
                <a:ea typeface="Consolas"/>
                <a:cs typeface="Consolas"/>
                <a:sym typeface="Consolas"/>
              </a:rPr>
              <a:t>;</a:t>
            </a:r>
            <a:endParaRPr sz="1600" dirty="0">
              <a:solidFill>
                <a:srgbClr val="000000"/>
              </a:solidFill>
              <a:latin typeface="Consolas" panose="020B0609020204030204" pitchFamily="49" charset="0"/>
              <a:ea typeface="Consolas"/>
              <a:cs typeface="Consolas"/>
              <a:sym typeface="Consolas"/>
            </a:endParaRPr>
          </a:p>
          <a:p>
            <a:pPr marL="0" marR="0" lvl="0" indent="0" algn="l" rtl="0">
              <a:spcBef>
                <a:spcPts val="0"/>
              </a:spcBef>
              <a:spcAft>
                <a:spcPts val="0"/>
              </a:spcAft>
              <a:buNone/>
            </a:pPr>
            <a:r>
              <a:rPr lang="es-DO" sz="1600" dirty="0">
                <a:solidFill>
                  <a:srgbClr val="0000FF"/>
                </a:solidFill>
                <a:latin typeface="Consolas" panose="020B0609020204030204" pitchFamily="49" charset="0"/>
                <a:ea typeface="Consolas"/>
                <a:cs typeface="Consolas"/>
                <a:sym typeface="Consolas"/>
              </a:rPr>
              <a:t>GO</a:t>
            </a:r>
            <a:endParaRPr sz="1600" dirty="0">
              <a:solidFill>
                <a:srgbClr val="000000"/>
              </a:solidFill>
              <a:latin typeface="Consolas" panose="020B0609020204030204" pitchFamily="49" charset="0"/>
              <a:ea typeface="Consolas"/>
              <a:cs typeface="Consolas"/>
              <a:sym typeface="Consolas"/>
            </a:endParaRPr>
          </a:p>
          <a:p>
            <a:pPr marL="0" marR="0" lvl="0" indent="0" algn="l" rtl="0">
              <a:spcBef>
                <a:spcPts val="0"/>
              </a:spcBef>
              <a:spcAft>
                <a:spcPts val="0"/>
              </a:spcAft>
              <a:buNone/>
            </a:pPr>
            <a:endParaRPr sz="1600" dirty="0">
              <a:solidFill>
                <a:srgbClr val="000000"/>
              </a:solidFill>
              <a:latin typeface="Consolas" panose="020B0609020204030204" pitchFamily="49" charset="0"/>
              <a:ea typeface="Consolas"/>
              <a:cs typeface="Consolas"/>
              <a:sym typeface="Consolas"/>
            </a:endParaRPr>
          </a:p>
          <a:p>
            <a:pPr marL="0" marR="0" lvl="0" indent="0" algn="l" rtl="0">
              <a:spcBef>
                <a:spcPts val="0"/>
              </a:spcBef>
              <a:spcAft>
                <a:spcPts val="0"/>
              </a:spcAft>
              <a:buNone/>
            </a:pPr>
            <a:r>
              <a:rPr lang="es-DO" sz="1600" dirty="0">
                <a:solidFill>
                  <a:srgbClr val="008000"/>
                </a:solidFill>
                <a:latin typeface="Consolas" panose="020B0609020204030204" pitchFamily="49" charset="0"/>
                <a:ea typeface="Consolas"/>
                <a:cs typeface="Consolas"/>
                <a:sym typeface="Consolas"/>
              </a:rPr>
              <a:t>--VAMOS A BORRAR LOS REGISTROS DE LOS CONTACTOS EN LA TABLA: (DML - DELETE BORRA LOS REGISTROS DE LA TABLA), USA FROM Y WHERE, PERO LOS DATOS EN SU ÍNDICE</a:t>
            </a:r>
            <a:endParaRPr sz="1600" dirty="0">
              <a:solidFill>
                <a:srgbClr val="000000"/>
              </a:solidFill>
              <a:latin typeface="Consolas" panose="020B0609020204030204" pitchFamily="49" charset="0"/>
              <a:ea typeface="Consolas"/>
              <a:cs typeface="Consolas"/>
              <a:sym typeface="Consolas"/>
            </a:endParaRPr>
          </a:p>
          <a:p>
            <a:pPr marL="0" marR="0" lvl="0" indent="0" algn="l" rtl="0">
              <a:spcBef>
                <a:spcPts val="0"/>
              </a:spcBef>
              <a:spcAft>
                <a:spcPts val="0"/>
              </a:spcAft>
              <a:buNone/>
            </a:pPr>
            <a:r>
              <a:rPr lang="es-DO" sz="1600" dirty="0">
                <a:solidFill>
                  <a:srgbClr val="008000"/>
                </a:solidFill>
                <a:latin typeface="Consolas" panose="020B0609020204030204" pitchFamily="49" charset="0"/>
                <a:ea typeface="Consolas"/>
                <a:cs typeface="Consolas"/>
                <a:sym typeface="Consolas"/>
              </a:rPr>
              <a:t>--RETOMAN EL ULTIMO ID ALMACENADO, ES DECIR SI EL REGISTRO BORRADO CON DELETE ERA 10, AHORA LOS DEMÁS QUE SE INSERTAN SERÁN 11,12,....N, ETC.</a:t>
            </a:r>
            <a:endParaRPr sz="1600" dirty="0">
              <a:solidFill>
                <a:srgbClr val="000000"/>
              </a:solidFill>
              <a:latin typeface="Consolas" panose="020B0609020204030204" pitchFamily="49" charset="0"/>
              <a:ea typeface="Consolas"/>
              <a:cs typeface="Consolas"/>
              <a:sym typeface="Consolas"/>
            </a:endParaRPr>
          </a:p>
          <a:p>
            <a:pPr marL="0" marR="0" lvl="0" indent="0" algn="l" rtl="0">
              <a:spcBef>
                <a:spcPts val="0"/>
              </a:spcBef>
              <a:spcAft>
                <a:spcPts val="0"/>
              </a:spcAft>
              <a:buNone/>
            </a:pPr>
            <a:endParaRPr sz="1600" dirty="0">
              <a:solidFill>
                <a:srgbClr val="000000"/>
              </a:solidFill>
              <a:latin typeface="Consolas" panose="020B0609020204030204" pitchFamily="49" charset="0"/>
              <a:ea typeface="Consolas"/>
              <a:cs typeface="Consolas"/>
              <a:sym typeface="Consolas"/>
            </a:endParaRPr>
          </a:p>
          <a:p>
            <a:pPr marL="0" marR="0" lvl="0" indent="0" algn="l" rtl="0">
              <a:spcBef>
                <a:spcPts val="0"/>
              </a:spcBef>
              <a:spcAft>
                <a:spcPts val="0"/>
              </a:spcAft>
              <a:buNone/>
            </a:pPr>
            <a:r>
              <a:rPr lang="es-DO" sz="1600" dirty="0">
                <a:solidFill>
                  <a:srgbClr val="0000FF"/>
                </a:solidFill>
                <a:latin typeface="Consolas" panose="020B0609020204030204" pitchFamily="49" charset="0"/>
                <a:ea typeface="Consolas"/>
                <a:cs typeface="Consolas"/>
                <a:sym typeface="Consolas"/>
              </a:rPr>
              <a:t>DELETE</a:t>
            </a:r>
            <a:r>
              <a:rPr lang="es-DO" sz="1600" dirty="0">
                <a:solidFill>
                  <a:srgbClr val="000000"/>
                </a:solidFill>
                <a:latin typeface="Consolas" panose="020B0609020204030204" pitchFamily="49" charset="0"/>
                <a:ea typeface="Consolas"/>
                <a:cs typeface="Consolas"/>
                <a:sym typeface="Consolas"/>
              </a:rPr>
              <a:t> </a:t>
            </a:r>
            <a:r>
              <a:rPr lang="es-DO" sz="1600" dirty="0">
                <a:solidFill>
                  <a:srgbClr val="0000FF"/>
                </a:solidFill>
                <a:latin typeface="Consolas" panose="020B0609020204030204" pitchFamily="49" charset="0"/>
                <a:ea typeface="Consolas"/>
                <a:cs typeface="Consolas"/>
                <a:sym typeface="Consolas"/>
              </a:rPr>
              <a:t>FROM</a:t>
            </a:r>
            <a:r>
              <a:rPr lang="es-DO" sz="1600" dirty="0">
                <a:solidFill>
                  <a:srgbClr val="000000"/>
                </a:solidFill>
                <a:latin typeface="Consolas" panose="020B0609020204030204" pitchFamily="49" charset="0"/>
                <a:ea typeface="Consolas"/>
                <a:cs typeface="Consolas"/>
                <a:sym typeface="Consolas"/>
              </a:rPr>
              <a:t> CONTACTOS</a:t>
            </a:r>
            <a:r>
              <a:rPr lang="es-DO" sz="1600" dirty="0">
                <a:solidFill>
                  <a:srgbClr val="808080"/>
                </a:solidFill>
                <a:latin typeface="Consolas" panose="020B0609020204030204" pitchFamily="49" charset="0"/>
                <a:ea typeface="Consolas"/>
                <a:cs typeface="Consolas"/>
                <a:sym typeface="Consolas"/>
              </a:rPr>
              <a:t>;</a:t>
            </a:r>
            <a:endParaRPr sz="1600" dirty="0">
              <a:solidFill>
                <a:srgbClr val="000000"/>
              </a:solidFill>
              <a:latin typeface="Consolas" panose="020B0609020204030204" pitchFamily="49" charset="0"/>
              <a:ea typeface="Consolas"/>
              <a:cs typeface="Consolas"/>
              <a:sym typeface="Consolas"/>
            </a:endParaRPr>
          </a:p>
          <a:p>
            <a:pPr marL="0" marR="0" lvl="0" indent="0" algn="l" rtl="0">
              <a:spcBef>
                <a:spcPts val="0"/>
              </a:spcBef>
              <a:spcAft>
                <a:spcPts val="0"/>
              </a:spcAft>
              <a:buNone/>
            </a:pPr>
            <a:r>
              <a:rPr lang="es-DO" sz="1600" dirty="0">
                <a:solidFill>
                  <a:srgbClr val="0000FF"/>
                </a:solidFill>
                <a:latin typeface="Consolas" panose="020B0609020204030204" pitchFamily="49" charset="0"/>
                <a:ea typeface="Consolas"/>
                <a:cs typeface="Consolas"/>
                <a:sym typeface="Consolas"/>
              </a:rPr>
              <a:t>GO</a:t>
            </a:r>
            <a:endParaRPr sz="1600" dirty="0">
              <a:solidFill>
                <a:srgbClr val="000000"/>
              </a:solidFill>
              <a:latin typeface="Consolas" panose="020B0609020204030204" pitchFamily="49" charset="0"/>
              <a:ea typeface="Consolas"/>
              <a:cs typeface="Consolas"/>
              <a:sym typeface="Consolas"/>
            </a:endParaRPr>
          </a:p>
          <a:p>
            <a:pPr marL="0" marR="0" lvl="0" indent="0" algn="l" rtl="0">
              <a:spcBef>
                <a:spcPts val="0"/>
              </a:spcBef>
              <a:spcAft>
                <a:spcPts val="0"/>
              </a:spcAft>
              <a:buNone/>
            </a:pPr>
            <a:endParaRPr sz="1600" dirty="0">
              <a:solidFill>
                <a:srgbClr val="000000"/>
              </a:solidFill>
              <a:latin typeface="Consolas" panose="020B0609020204030204" pitchFamily="49" charset="0"/>
              <a:ea typeface="Consolas"/>
              <a:cs typeface="Consolas"/>
              <a:sym typeface="Consolas"/>
            </a:endParaRPr>
          </a:p>
          <a:p>
            <a:pPr marL="0" marR="0" lvl="0" indent="0" algn="l" rtl="0">
              <a:spcBef>
                <a:spcPts val="0"/>
              </a:spcBef>
              <a:spcAft>
                <a:spcPts val="0"/>
              </a:spcAft>
              <a:buNone/>
            </a:pPr>
            <a:r>
              <a:rPr lang="es-DO" sz="1600" dirty="0">
                <a:solidFill>
                  <a:srgbClr val="008000"/>
                </a:solidFill>
                <a:latin typeface="Consolas" panose="020B0609020204030204" pitchFamily="49" charset="0"/>
                <a:ea typeface="Consolas"/>
                <a:cs typeface="Consolas"/>
                <a:sym typeface="Consolas"/>
              </a:rPr>
              <a:t>--VAMOS A VACIAR TODOS LOS CONTACTOS EN LA TABLA (DDL - DROP ELIMINA LA TABLA O LA BASE DE DATOS COMPLETA INCLUYENDO SU ESTRUCTURA, PRIVILEGIOS, </a:t>
            </a:r>
            <a:endParaRPr sz="1600" dirty="0">
              <a:solidFill>
                <a:srgbClr val="000000"/>
              </a:solidFill>
              <a:latin typeface="Consolas" panose="020B0609020204030204" pitchFamily="49" charset="0"/>
              <a:ea typeface="Consolas"/>
              <a:cs typeface="Consolas"/>
              <a:sym typeface="Consolas"/>
            </a:endParaRPr>
          </a:p>
          <a:p>
            <a:pPr marL="0" marR="0" lvl="0" indent="0" algn="l" rtl="0">
              <a:spcBef>
                <a:spcPts val="0"/>
              </a:spcBef>
              <a:spcAft>
                <a:spcPts val="0"/>
              </a:spcAft>
              <a:buNone/>
            </a:pPr>
            <a:r>
              <a:rPr lang="es-DO" sz="1600" dirty="0">
                <a:solidFill>
                  <a:srgbClr val="008000"/>
                </a:solidFill>
                <a:latin typeface="Consolas" panose="020B0609020204030204" pitchFamily="49" charset="0"/>
                <a:ea typeface="Consolas"/>
                <a:cs typeface="Consolas"/>
                <a:sym typeface="Consolas"/>
              </a:rPr>
              <a:t>--ÍNDICES, RESTRICCIONES, TRIGGER, ETC.), NO SE RECUPERA.</a:t>
            </a:r>
            <a:endParaRPr sz="1600" dirty="0">
              <a:solidFill>
                <a:srgbClr val="000000"/>
              </a:solidFill>
              <a:latin typeface="Consolas" panose="020B0609020204030204" pitchFamily="49" charset="0"/>
              <a:ea typeface="Consolas"/>
              <a:cs typeface="Consolas"/>
              <a:sym typeface="Consolas"/>
            </a:endParaRPr>
          </a:p>
          <a:p>
            <a:pPr marL="0" marR="0" lvl="0" indent="0" algn="l" rtl="0">
              <a:spcBef>
                <a:spcPts val="0"/>
              </a:spcBef>
              <a:spcAft>
                <a:spcPts val="0"/>
              </a:spcAft>
              <a:buNone/>
            </a:pPr>
            <a:endParaRPr sz="1600" dirty="0">
              <a:solidFill>
                <a:srgbClr val="000000"/>
              </a:solidFill>
              <a:latin typeface="Consolas" panose="020B0609020204030204" pitchFamily="49" charset="0"/>
              <a:ea typeface="Consolas"/>
              <a:cs typeface="Consolas"/>
              <a:sym typeface="Consolas"/>
            </a:endParaRPr>
          </a:p>
          <a:p>
            <a:pPr marL="0" marR="0" lvl="0" indent="0" algn="l" rtl="0">
              <a:spcBef>
                <a:spcPts val="0"/>
              </a:spcBef>
              <a:spcAft>
                <a:spcPts val="0"/>
              </a:spcAft>
              <a:buNone/>
            </a:pPr>
            <a:r>
              <a:rPr lang="es-DO" sz="1600" dirty="0">
                <a:solidFill>
                  <a:srgbClr val="0000FF"/>
                </a:solidFill>
                <a:latin typeface="Consolas" panose="020B0609020204030204" pitchFamily="49" charset="0"/>
                <a:ea typeface="Consolas"/>
                <a:cs typeface="Consolas"/>
                <a:sym typeface="Consolas"/>
              </a:rPr>
              <a:t>DROP</a:t>
            </a:r>
            <a:r>
              <a:rPr lang="es-DO" sz="1600" dirty="0">
                <a:solidFill>
                  <a:srgbClr val="000000"/>
                </a:solidFill>
                <a:latin typeface="Consolas" panose="020B0609020204030204" pitchFamily="49" charset="0"/>
                <a:ea typeface="Consolas"/>
                <a:cs typeface="Consolas"/>
                <a:sym typeface="Consolas"/>
              </a:rPr>
              <a:t> </a:t>
            </a:r>
            <a:r>
              <a:rPr lang="es-DO" sz="1600" dirty="0">
                <a:solidFill>
                  <a:srgbClr val="0000FF"/>
                </a:solidFill>
                <a:latin typeface="Consolas" panose="020B0609020204030204" pitchFamily="49" charset="0"/>
                <a:ea typeface="Consolas"/>
                <a:cs typeface="Consolas"/>
                <a:sym typeface="Consolas"/>
              </a:rPr>
              <a:t>TABLE</a:t>
            </a:r>
            <a:r>
              <a:rPr lang="es-DO" sz="1600" dirty="0">
                <a:solidFill>
                  <a:srgbClr val="000000"/>
                </a:solidFill>
                <a:latin typeface="Consolas" panose="020B0609020204030204" pitchFamily="49" charset="0"/>
                <a:ea typeface="Consolas"/>
                <a:cs typeface="Consolas"/>
                <a:sym typeface="Consolas"/>
              </a:rPr>
              <a:t> CONTACTOS</a:t>
            </a:r>
            <a:r>
              <a:rPr lang="es-DO" sz="1600" dirty="0">
                <a:solidFill>
                  <a:srgbClr val="808080"/>
                </a:solidFill>
                <a:latin typeface="Consolas" panose="020B0609020204030204" pitchFamily="49" charset="0"/>
                <a:ea typeface="Consolas"/>
                <a:cs typeface="Consolas"/>
                <a:sym typeface="Consolas"/>
              </a:rPr>
              <a:t>;</a:t>
            </a:r>
            <a:endParaRPr sz="1600" dirty="0">
              <a:solidFill>
                <a:srgbClr val="000000"/>
              </a:solidFill>
              <a:latin typeface="Consolas" panose="020B0609020204030204" pitchFamily="49" charset="0"/>
              <a:ea typeface="Consolas"/>
              <a:cs typeface="Consolas"/>
              <a:sym typeface="Consolas"/>
            </a:endParaRPr>
          </a:p>
          <a:p>
            <a:pPr marL="0" marR="0" lvl="0" indent="0" algn="l" rtl="0">
              <a:spcBef>
                <a:spcPts val="0"/>
              </a:spcBef>
              <a:spcAft>
                <a:spcPts val="0"/>
              </a:spcAft>
              <a:buNone/>
            </a:pPr>
            <a:r>
              <a:rPr lang="es-DO" sz="1600" dirty="0">
                <a:solidFill>
                  <a:srgbClr val="0000FF"/>
                </a:solidFill>
                <a:latin typeface="Consolas" panose="020B0609020204030204" pitchFamily="49" charset="0"/>
                <a:ea typeface="Consolas"/>
                <a:cs typeface="Consolas"/>
                <a:sym typeface="Consolas"/>
              </a:rPr>
              <a:t>GO</a:t>
            </a:r>
            <a:endParaRPr sz="1600" dirty="0">
              <a:solidFill>
                <a:schemeClr val="dk1"/>
              </a:solidFill>
              <a:latin typeface="Consolas" panose="020B0609020204030204" pitchFamily="49" charset="0"/>
              <a:ea typeface="Calibri"/>
              <a:cs typeface="Calibri"/>
              <a:sym typeface="Calibri"/>
            </a:endParaRP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32"/>
          <p:cNvSpPr txBox="1"/>
          <p:nvPr/>
        </p:nvSpPr>
        <p:spPr>
          <a:xfrm>
            <a:off x="315319" y="228144"/>
            <a:ext cx="11351400" cy="6401712"/>
          </a:xfrm>
          <a:prstGeom prst="rect">
            <a:avLst/>
          </a:prstGeom>
          <a:noFill/>
          <a:ln>
            <a:noFill/>
          </a:ln>
        </p:spPr>
        <p:txBody>
          <a:bodyPr spcFirstLastPara="1" wrap="square" lIns="91425" tIns="45700" rIns="91425" bIns="45700" anchor="t" anchorCtr="0">
            <a:spAutoFit/>
          </a:bodyPr>
          <a:lstStyle/>
          <a:p>
            <a:r>
              <a:rPr lang="es-ES" sz="1800" dirty="0">
                <a:solidFill>
                  <a:srgbClr val="008000"/>
                </a:solidFill>
                <a:latin typeface="Consolas" panose="020B0609020204030204" pitchFamily="49" charset="0"/>
              </a:rPr>
              <a:t>--MOSTRAR EL CODIGO, NOMBRE, TELEFONO Y CORREO DE LOS CONTACTOS:</a:t>
            </a:r>
            <a:endParaRPr lang="es-ES" sz="1800" dirty="0">
              <a:solidFill>
                <a:srgbClr val="000000"/>
              </a:solidFill>
              <a:latin typeface="Consolas" panose="020B0609020204030204" pitchFamily="49" charset="0"/>
            </a:endParaRPr>
          </a:p>
          <a:p>
            <a:r>
              <a:rPr lang="en-US" sz="1800" dirty="0">
                <a:solidFill>
                  <a:srgbClr val="0000FF"/>
                </a:solidFill>
                <a:latin typeface="Consolas" panose="020B0609020204030204" pitchFamily="49" charset="0"/>
              </a:rPr>
              <a:t>SELECT</a:t>
            </a:r>
            <a:r>
              <a:rPr lang="en-US" sz="1800" dirty="0">
                <a:solidFill>
                  <a:srgbClr val="000000"/>
                </a:solidFill>
                <a:latin typeface="Consolas" panose="020B0609020204030204" pitchFamily="49" charset="0"/>
              </a:rPr>
              <a:t> id_contacto</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nombre_contacto</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telefono</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email </a:t>
            </a:r>
            <a:r>
              <a:rPr lang="en-US" sz="1800" dirty="0">
                <a:solidFill>
                  <a:srgbClr val="0000FF"/>
                </a:solidFill>
                <a:latin typeface="Consolas" panose="020B0609020204030204" pitchFamily="49" charset="0"/>
              </a:rPr>
              <a:t>FROM</a:t>
            </a:r>
            <a:r>
              <a:rPr lang="en-US" sz="1800" dirty="0">
                <a:solidFill>
                  <a:srgbClr val="000000"/>
                </a:solidFill>
                <a:latin typeface="Consolas" panose="020B0609020204030204" pitchFamily="49" charset="0"/>
              </a:rPr>
              <a:t> CONTACTOS</a:t>
            </a:r>
            <a:r>
              <a:rPr lang="en-US" sz="1800" dirty="0">
                <a:solidFill>
                  <a:srgbClr val="808080"/>
                </a:solidFill>
                <a:latin typeface="Consolas" panose="020B0609020204030204" pitchFamily="49" charset="0"/>
              </a:rPr>
              <a:t>;</a:t>
            </a:r>
            <a:endParaRPr lang="en-US" sz="1800" dirty="0">
              <a:solidFill>
                <a:srgbClr val="000000"/>
              </a:solidFill>
              <a:latin typeface="Consolas" panose="020B0609020204030204" pitchFamily="49" charset="0"/>
            </a:endParaRPr>
          </a:p>
          <a:p>
            <a:endParaRPr lang="en-US" sz="1800" dirty="0">
              <a:solidFill>
                <a:srgbClr val="000000"/>
              </a:solidFill>
              <a:latin typeface="Consolas" panose="020B0609020204030204" pitchFamily="49" charset="0"/>
            </a:endParaRPr>
          </a:p>
          <a:p>
            <a:r>
              <a:rPr lang="es-ES" sz="1800" dirty="0">
                <a:solidFill>
                  <a:srgbClr val="008000"/>
                </a:solidFill>
                <a:latin typeface="Consolas" panose="020B0609020204030204" pitchFamily="49" charset="0"/>
              </a:rPr>
              <a:t>--Hacer UNA CONSULTA QUE ME TRAIGA EL CODIGO, NOMBRE, TELEFONO, CATEGORIA DE AMIGO CON EL NOMBRE, POR MEDIO DE UN JOIN.</a:t>
            </a:r>
            <a:endParaRPr lang="es-ES" sz="1800" dirty="0">
              <a:solidFill>
                <a:srgbClr val="000000"/>
              </a:solidFill>
              <a:latin typeface="Consolas" panose="020B0609020204030204" pitchFamily="49" charset="0"/>
            </a:endParaRPr>
          </a:p>
          <a:p>
            <a:r>
              <a:rPr lang="en-US" sz="1800" dirty="0">
                <a:solidFill>
                  <a:srgbClr val="0000FF"/>
                </a:solidFill>
                <a:latin typeface="Consolas" panose="020B0609020204030204" pitchFamily="49" charset="0"/>
              </a:rPr>
              <a:t>SELECT</a:t>
            </a:r>
            <a:r>
              <a:rPr lang="en-US" sz="1800" dirty="0">
                <a:solidFill>
                  <a:srgbClr val="000000"/>
                </a:solidFill>
                <a:latin typeface="Consolas" panose="020B0609020204030204" pitchFamily="49" charset="0"/>
              </a:rPr>
              <a:t> C</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id_contacto</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C</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nombre_contacto</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C</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telefono</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CT</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nombre_Categoria</a:t>
            </a:r>
          </a:p>
          <a:p>
            <a:r>
              <a:rPr lang="en-US" sz="1800" dirty="0">
                <a:solidFill>
                  <a:srgbClr val="0000FF"/>
                </a:solidFill>
                <a:latin typeface="Consolas" panose="020B0609020204030204" pitchFamily="49" charset="0"/>
              </a:rPr>
              <a:t>FROM</a:t>
            </a:r>
            <a:r>
              <a:rPr lang="en-US" sz="1800" dirty="0">
                <a:solidFill>
                  <a:srgbClr val="000000"/>
                </a:solidFill>
                <a:latin typeface="Consolas" panose="020B0609020204030204" pitchFamily="49" charset="0"/>
              </a:rPr>
              <a:t> CONTACTOS C</a:t>
            </a:r>
          </a:p>
          <a:p>
            <a:r>
              <a:rPr lang="en-US" sz="1800" dirty="0">
                <a:solidFill>
                  <a:srgbClr val="808080"/>
                </a:solidFill>
                <a:latin typeface="Consolas" panose="020B0609020204030204" pitchFamily="49" charset="0"/>
              </a:rPr>
              <a:t>JOIN</a:t>
            </a:r>
            <a:r>
              <a:rPr lang="en-US" sz="1800" dirty="0">
                <a:solidFill>
                  <a:srgbClr val="000000"/>
                </a:solidFill>
                <a:latin typeface="Consolas" panose="020B0609020204030204" pitchFamily="49" charset="0"/>
              </a:rPr>
              <a:t> CATEGORIA_CONTACTOS CT </a:t>
            </a:r>
            <a:r>
              <a:rPr lang="en-US" sz="1800" dirty="0">
                <a:solidFill>
                  <a:srgbClr val="0000FF"/>
                </a:solidFill>
                <a:latin typeface="Consolas" panose="020B0609020204030204" pitchFamily="49" charset="0"/>
              </a:rPr>
              <a:t>ON</a:t>
            </a:r>
            <a:r>
              <a:rPr lang="en-US" sz="1800" dirty="0">
                <a:solidFill>
                  <a:srgbClr val="000000"/>
                </a:solidFill>
                <a:latin typeface="Consolas" panose="020B0609020204030204" pitchFamily="49" charset="0"/>
              </a:rPr>
              <a:t> C</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id_categoria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CT</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id_categoria</a:t>
            </a:r>
            <a:r>
              <a:rPr lang="en-US" sz="1800" dirty="0">
                <a:solidFill>
                  <a:srgbClr val="808080"/>
                </a:solidFill>
                <a:latin typeface="Consolas" panose="020B0609020204030204" pitchFamily="49" charset="0"/>
              </a:rPr>
              <a:t>;</a:t>
            </a:r>
            <a:endParaRPr lang="en-US" sz="1800" dirty="0">
              <a:solidFill>
                <a:srgbClr val="000000"/>
              </a:solidFill>
              <a:latin typeface="Consolas" panose="020B0609020204030204" pitchFamily="49" charset="0"/>
            </a:endParaRPr>
          </a:p>
          <a:p>
            <a:endParaRPr lang="en-US" sz="1800" dirty="0">
              <a:solidFill>
                <a:srgbClr val="000000"/>
              </a:solidFill>
              <a:latin typeface="Consolas" panose="020B0609020204030204" pitchFamily="49" charset="0"/>
            </a:endParaRPr>
          </a:p>
          <a:p>
            <a:r>
              <a:rPr lang="es-ES" sz="1800" dirty="0">
                <a:solidFill>
                  <a:srgbClr val="008000"/>
                </a:solidFill>
                <a:latin typeface="Consolas" panose="020B0609020204030204" pitchFamily="49" charset="0"/>
              </a:rPr>
              <a:t>--HACER UNA CONSULTA QUE ME TRAIGA EL CODIGO, NOMBRE, TELEFONO, CATEGORIA Y GENERO DE AMIGO CON EL NOMBRE, POR MEDIO DE UN JOIN.</a:t>
            </a:r>
            <a:endParaRPr lang="es-ES" sz="1800" dirty="0">
              <a:solidFill>
                <a:srgbClr val="000000"/>
              </a:solidFill>
              <a:latin typeface="Consolas" panose="020B0609020204030204" pitchFamily="49" charset="0"/>
            </a:endParaRPr>
          </a:p>
          <a:p>
            <a:r>
              <a:rPr lang="en-US" sz="1800" dirty="0">
                <a:solidFill>
                  <a:srgbClr val="0000FF"/>
                </a:solidFill>
                <a:latin typeface="Consolas" panose="020B0609020204030204" pitchFamily="49" charset="0"/>
              </a:rPr>
              <a:t>SELECT</a:t>
            </a:r>
            <a:r>
              <a:rPr lang="en-US" sz="1800" dirty="0">
                <a:solidFill>
                  <a:srgbClr val="000000"/>
                </a:solidFill>
                <a:latin typeface="Consolas" panose="020B0609020204030204" pitchFamily="49" charset="0"/>
              </a:rPr>
              <a:t> C</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nombre_contacto</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C</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telefono</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CT</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nombre_Categoria</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G</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genero</a:t>
            </a:r>
          </a:p>
          <a:p>
            <a:r>
              <a:rPr lang="en-US" sz="1800" dirty="0">
                <a:solidFill>
                  <a:srgbClr val="0000FF"/>
                </a:solidFill>
                <a:latin typeface="Consolas" panose="020B0609020204030204" pitchFamily="49" charset="0"/>
              </a:rPr>
              <a:t>FROM</a:t>
            </a:r>
            <a:r>
              <a:rPr lang="en-US" sz="1800" dirty="0">
                <a:solidFill>
                  <a:srgbClr val="000000"/>
                </a:solidFill>
                <a:latin typeface="Consolas" panose="020B0609020204030204" pitchFamily="49" charset="0"/>
              </a:rPr>
              <a:t> CONTACTOS C</a:t>
            </a:r>
          </a:p>
          <a:p>
            <a:r>
              <a:rPr lang="en-US" sz="1800" dirty="0">
                <a:solidFill>
                  <a:srgbClr val="808080"/>
                </a:solidFill>
                <a:latin typeface="Consolas" panose="020B0609020204030204" pitchFamily="49" charset="0"/>
              </a:rPr>
              <a:t>JOIN</a:t>
            </a:r>
            <a:r>
              <a:rPr lang="en-US" sz="1800" dirty="0">
                <a:solidFill>
                  <a:srgbClr val="000000"/>
                </a:solidFill>
                <a:latin typeface="Consolas" panose="020B0609020204030204" pitchFamily="49" charset="0"/>
              </a:rPr>
              <a:t> CATEGORIA_CONTACTOS CT </a:t>
            </a:r>
            <a:r>
              <a:rPr lang="en-US" sz="1800" dirty="0">
                <a:solidFill>
                  <a:srgbClr val="0000FF"/>
                </a:solidFill>
                <a:latin typeface="Consolas" panose="020B0609020204030204" pitchFamily="49" charset="0"/>
              </a:rPr>
              <a:t>ON</a:t>
            </a:r>
            <a:r>
              <a:rPr lang="en-US" sz="1800" dirty="0">
                <a:solidFill>
                  <a:srgbClr val="000000"/>
                </a:solidFill>
                <a:latin typeface="Consolas" panose="020B0609020204030204" pitchFamily="49" charset="0"/>
              </a:rPr>
              <a:t> C</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id_categoria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CT</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id_categoria</a:t>
            </a:r>
          </a:p>
          <a:p>
            <a:r>
              <a:rPr lang="en-US" sz="1800" dirty="0">
                <a:solidFill>
                  <a:srgbClr val="808080"/>
                </a:solidFill>
                <a:latin typeface="Consolas" panose="020B0609020204030204" pitchFamily="49" charset="0"/>
              </a:rPr>
              <a:t>JOIN</a:t>
            </a:r>
            <a:r>
              <a:rPr lang="en-US" sz="1800" dirty="0">
                <a:solidFill>
                  <a:srgbClr val="000000"/>
                </a:solidFill>
                <a:latin typeface="Consolas" panose="020B0609020204030204" pitchFamily="49" charset="0"/>
              </a:rPr>
              <a:t> genero G </a:t>
            </a:r>
            <a:r>
              <a:rPr lang="en-US" sz="1800" dirty="0">
                <a:solidFill>
                  <a:srgbClr val="0000FF"/>
                </a:solidFill>
                <a:latin typeface="Consolas" panose="020B0609020204030204" pitchFamily="49" charset="0"/>
              </a:rPr>
              <a:t>ON</a:t>
            </a:r>
            <a:r>
              <a:rPr lang="en-US" sz="1800" dirty="0">
                <a:solidFill>
                  <a:srgbClr val="000000"/>
                </a:solidFill>
                <a:latin typeface="Consolas" panose="020B0609020204030204" pitchFamily="49" charset="0"/>
              </a:rPr>
              <a:t> G</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id_genero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C</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id_genero</a:t>
            </a:r>
            <a:r>
              <a:rPr lang="en-US" sz="1800" dirty="0">
                <a:solidFill>
                  <a:srgbClr val="808080"/>
                </a:solidFill>
                <a:latin typeface="Consolas" panose="020B0609020204030204" pitchFamily="49" charset="0"/>
              </a:rPr>
              <a:t>;</a:t>
            </a:r>
            <a:endParaRPr lang="en-US" sz="1800" dirty="0">
              <a:solidFill>
                <a:srgbClr val="000000"/>
              </a:solidFill>
              <a:latin typeface="Consolas" panose="020B0609020204030204" pitchFamily="49" charset="0"/>
            </a:endParaRPr>
          </a:p>
          <a:p>
            <a:endParaRPr lang="en-US" sz="1800" dirty="0">
              <a:solidFill>
                <a:srgbClr val="000000"/>
              </a:solidFill>
              <a:latin typeface="Consolas" panose="020B0609020204030204" pitchFamily="49" charset="0"/>
            </a:endParaRPr>
          </a:p>
          <a:p>
            <a:r>
              <a:rPr lang="es-ES" sz="1800" dirty="0">
                <a:solidFill>
                  <a:srgbClr val="008000"/>
                </a:solidFill>
                <a:latin typeface="Consolas" panose="020B0609020204030204" pitchFamily="49" charset="0"/>
              </a:rPr>
              <a:t>--HACER UNA CONSULTA QUE ME TRAIGA EL CODIGO, NOMBRE, TELEFONO, CATEGORIA Y GENERO DE AMIGO Y QUE LA CATEGORIA SEA MEJORES AMIGOS, POR MEDIO DE UN JOIN.</a:t>
            </a:r>
            <a:endParaRPr lang="es-ES" sz="1800" dirty="0">
              <a:solidFill>
                <a:srgbClr val="000000"/>
              </a:solidFill>
              <a:latin typeface="Consolas" panose="020B0609020204030204" pitchFamily="49" charset="0"/>
            </a:endParaRPr>
          </a:p>
          <a:p>
            <a:r>
              <a:rPr lang="en-US" sz="1800" dirty="0">
                <a:solidFill>
                  <a:srgbClr val="0000FF"/>
                </a:solidFill>
                <a:latin typeface="Consolas" panose="020B0609020204030204" pitchFamily="49" charset="0"/>
              </a:rPr>
              <a:t>SELECT</a:t>
            </a:r>
            <a:r>
              <a:rPr lang="en-US" sz="1800" dirty="0">
                <a:solidFill>
                  <a:srgbClr val="000000"/>
                </a:solidFill>
                <a:latin typeface="Consolas" panose="020B0609020204030204" pitchFamily="49" charset="0"/>
              </a:rPr>
              <a:t> C</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nombre_contacto</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C</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telefono</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CT</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nombre_Categoria </a:t>
            </a:r>
            <a:r>
              <a:rPr lang="en-US" sz="1800" dirty="0">
                <a:solidFill>
                  <a:srgbClr val="0000FF"/>
                </a:solidFill>
                <a:latin typeface="Consolas" panose="020B0609020204030204" pitchFamily="49" charset="0"/>
              </a:rPr>
              <a:t>AS</a:t>
            </a:r>
            <a:r>
              <a:rPr lang="en-US" sz="1800" dirty="0">
                <a:solidFill>
                  <a:srgbClr val="000000"/>
                </a:solidFill>
                <a:latin typeface="Consolas" panose="020B0609020204030204" pitchFamily="49" charset="0"/>
              </a:rPr>
              <a:t> </a:t>
            </a:r>
            <a:r>
              <a:rPr lang="en-US" sz="1800" dirty="0">
                <a:solidFill>
                  <a:srgbClr val="FF0000"/>
                </a:solidFill>
                <a:latin typeface="Consolas" panose="020B0609020204030204" pitchFamily="49" charset="0"/>
              </a:rPr>
              <a:t>'Categoria'</a:t>
            </a:r>
            <a:endParaRPr lang="en-US" sz="1800" dirty="0">
              <a:solidFill>
                <a:srgbClr val="000000"/>
              </a:solidFill>
              <a:latin typeface="Consolas" panose="020B0609020204030204" pitchFamily="49" charset="0"/>
            </a:endParaRPr>
          </a:p>
          <a:p>
            <a:r>
              <a:rPr lang="en-US" sz="1800" dirty="0">
                <a:solidFill>
                  <a:srgbClr val="0000FF"/>
                </a:solidFill>
                <a:latin typeface="Consolas" panose="020B0609020204030204" pitchFamily="49" charset="0"/>
              </a:rPr>
              <a:t>FROM</a:t>
            </a:r>
            <a:r>
              <a:rPr lang="en-US" sz="1800" dirty="0">
                <a:solidFill>
                  <a:srgbClr val="000000"/>
                </a:solidFill>
                <a:latin typeface="Consolas" panose="020B0609020204030204" pitchFamily="49" charset="0"/>
              </a:rPr>
              <a:t> CONTACTOS C</a:t>
            </a:r>
          </a:p>
          <a:p>
            <a:r>
              <a:rPr lang="en-US" sz="1800" dirty="0">
                <a:solidFill>
                  <a:srgbClr val="808080"/>
                </a:solidFill>
                <a:latin typeface="Consolas" panose="020B0609020204030204" pitchFamily="49" charset="0"/>
              </a:rPr>
              <a:t>JOIN</a:t>
            </a:r>
            <a:r>
              <a:rPr lang="en-US" sz="1800" dirty="0">
                <a:solidFill>
                  <a:srgbClr val="000000"/>
                </a:solidFill>
                <a:latin typeface="Consolas" panose="020B0609020204030204" pitchFamily="49" charset="0"/>
              </a:rPr>
              <a:t> CATEGORIA_CONTACTOS CT </a:t>
            </a:r>
            <a:r>
              <a:rPr lang="en-US" sz="1800" dirty="0">
                <a:solidFill>
                  <a:srgbClr val="0000FF"/>
                </a:solidFill>
                <a:latin typeface="Consolas" panose="020B0609020204030204" pitchFamily="49" charset="0"/>
              </a:rPr>
              <a:t>ON</a:t>
            </a:r>
            <a:r>
              <a:rPr lang="en-US" sz="1800" dirty="0">
                <a:solidFill>
                  <a:srgbClr val="000000"/>
                </a:solidFill>
                <a:latin typeface="Consolas" panose="020B0609020204030204" pitchFamily="49" charset="0"/>
              </a:rPr>
              <a:t> C</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id_categoria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CT</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id_categoria</a:t>
            </a:r>
          </a:p>
          <a:p>
            <a:r>
              <a:rPr lang="es-ES" sz="1800" dirty="0">
                <a:solidFill>
                  <a:srgbClr val="0000FF"/>
                </a:solidFill>
                <a:latin typeface="Consolas" panose="020B0609020204030204" pitchFamily="49" charset="0"/>
              </a:rPr>
              <a:t>WHERE</a:t>
            </a:r>
            <a:r>
              <a:rPr lang="es-ES" sz="1800" dirty="0">
                <a:solidFill>
                  <a:srgbClr val="000000"/>
                </a:solidFill>
                <a:latin typeface="Consolas" panose="020B0609020204030204" pitchFamily="49" charset="0"/>
              </a:rPr>
              <a:t> CT</a:t>
            </a:r>
            <a:r>
              <a:rPr lang="es-ES" sz="1800" dirty="0">
                <a:solidFill>
                  <a:srgbClr val="808080"/>
                </a:solidFill>
                <a:latin typeface="Consolas" panose="020B0609020204030204" pitchFamily="49" charset="0"/>
              </a:rPr>
              <a:t>.</a:t>
            </a:r>
            <a:r>
              <a:rPr lang="es-ES" sz="1800" dirty="0">
                <a:solidFill>
                  <a:srgbClr val="000000"/>
                </a:solidFill>
                <a:latin typeface="Consolas" panose="020B0609020204030204" pitchFamily="49" charset="0"/>
              </a:rPr>
              <a:t>nombre_Categoria </a:t>
            </a:r>
            <a:r>
              <a:rPr lang="es-ES" sz="1800" dirty="0">
                <a:solidFill>
                  <a:srgbClr val="808080"/>
                </a:solidFill>
                <a:latin typeface="Consolas" panose="020B0609020204030204" pitchFamily="49" charset="0"/>
              </a:rPr>
              <a:t>=</a:t>
            </a:r>
            <a:r>
              <a:rPr lang="es-ES" sz="1800" dirty="0">
                <a:solidFill>
                  <a:srgbClr val="000000"/>
                </a:solidFill>
                <a:latin typeface="Consolas" panose="020B0609020204030204" pitchFamily="49" charset="0"/>
              </a:rPr>
              <a:t> </a:t>
            </a:r>
            <a:r>
              <a:rPr lang="es-ES" sz="1800" dirty="0">
                <a:solidFill>
                  <a:srgbClr val="FF0000"/>
                </a:solidFill>
                <a:latin typeface="Consolas" panose="020B0609020204030204" pitchFamily="49" charset="0"/>
              </a:rPr>
              <a:t>'Mis mejores Amigos'</a:t>
            </a:r>
            <a:r>
              <a:rPr lang="es-ES" sz="1800" dirty="0">
                <a:solidFill>
                  <a:srgbClr val="808080"/>
                </a:solidFill>
                <a:latin typeface="Consolas" panose="020B0609020204030204" pitchFamily="49" charset="0"/>
              </a:rPr>
              <a:t>;</a:t>
            </a:r>
            <a:endParaRPr lang="es-ES" sz="1800" dirty="0">
              <a:solidFill>
                <a:srgbClr val="000000"/>
              </a:solidFill>
              <a:latin typeface="Consolas" panose="020B0609020204030204" pitchFamily="49" charset="0"/>
            </a:endParaRPr>
          </a:p>
          <a:p>
            <a:pPr marL="0" marR="0" lvl="0" indent="0" algn="l" rtl="0">
              <a:spcBef>
                <a:spcPts val="0"/>
              </a:spcBef>
              <a:spcAft>
                <a:spcPts val="0"/>
              </a:spcAft>
              <a:buNone/>
            </a:pPr>
            <a:endParaRPr sz="1400" dirty="0">
              <a:solidFill>
                <a:srgbClr val="000000"/>
              </a:solidFill>
              <a:latin typeface="Consolas"/>
              <a:ea typeface="Consolas"/>
              <a:cs typeface="Consolas"/>
              <a:sym typeface="Consolas"/>
            </a:endParaRP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5F8B733A-43F9-87B1-3FC6-216D01DB3661}"/>
              </a:ext>
            </a:extLst>
          </p:cNvPr>
          <p:cNvPicPr>
            <a:picLocks noChangeAspect="1"/>
          </p:cNvPicPr>
          <p:nvPr/>
        </p:nvPicPr>
        <p:blipFill>
          <a:blip r:embed="rId2"/>
          <a:stretch>
            <a:fillRect/>
          </a:stretch>
        </p:blipFill>
        <p:spPr>
          <a:xfrm>
            <a:off x="3409949" y="585787"/>
            <a:ext cx="5716085" cy="5976938"/>
          </a:xfrm>
          <a:prstGeom prst="rect">
            <a:avLst/>
          </a:prstGeom>
        </p:spPr>
      </p:pic>
    </p:spTree>
    <p:extLst>
      <p:ext uri="{BB962C8B-B14F-4D97-AF65-F5344CB8AC3E}">
        <p14:creationId xmlns:p14="http://schemas.microsoft.com/office/powerpoint/2010/main" val="292098267"/>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33"/>
          <p:cNvSpPr txBox="1"/>
          <p:nvPr/>
        </p:nvSpPr>
        <p:spPr>
          <a:xfrm>
            <a:off x="290014" y="423080"/>
            <a:ext cx="11624481" cy="59093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DO" sz="1800" dirty="0">
                <a:solidFill>
                  <a:srgbClr val="008000"/>
                </a:solidFill>
                <a:latin typeface="Consolas"/>
                <a:ea typeface="Consolas"/>
                <a:cs typeface="Consolas"/>
                <a:sym typeface="Consolas"/>
              </a:rPr>
              <a:t>--MOSTRAR EL NOMBRE, APELLIDO, TELEGONO, EMAIL, Y DE LOS CONTACTOS QUE SEAN MENORES DE 30 AÑO.</a:t>
            </a:r>
            <a:endParaRPr sz="1800" dirty="0">
              <a:solidFill>
                <a:srgbClr val="000000"/>
              </a:solidFill>
              <a:latin typeface="Consolas"/>
              <a:ea typeface="Consolas"/>
              <a:cs typeface="Consolas"/>
              <a:sym typeface="Consolas"/>
            </a:endParaRPr>
          </a:p>
          <a:p>
            <a:pPr marL="0" marR="0" lvl="0" indent="0" algn="l" rtl="0">
              <a:spcBef>
                <a:spcPts val="0"/>
              </a:spcBef>
              <a:spcAft>
                <a:spcPts val="0"/>
              </a:spcAft>
              <a:buNone/>
            </a:pPr>
            <a:endParaRPr sz="1800" dirty="0">
              <a:solidFill>
                <a:srgbClr val="000000"/>
              </a:solidFill>
              <a:latin typeface="Consolas"/>
              <a:ea typeface="Consolas"/>
              <a:cs typeface="Consolas"/>
              <a:sym typeface="Consolas"/>
            </a:endParaRPr>
          </a:p>
          <a:p>
            <a:pPr marL="0" marR="0" lvl="0" indent="0" algn="l" rtl="0">
              <a:spcBef>
                <a:spcPts val="0"/>
              </a:spcBef>
              <a:spcAft>
                <a:spcPts val="0"/>
              </a:spcAft>
              <a:buNone/>
            </a:pPr>
            <a:r>
              <a:rPr lang="es-DO" sz="1800" dirty="0">
                <a:solidFill>
                  <a:srgbClr val="0000FF"/>
                </a:solidFill>
                <a:latin typeface="Consolas"/>
                <a:ea typeface="Consolas"/>
                <a:cs typeface="Consolas"/>
                <a:sym typeface="Consolas"/>
              </a:rPr>
              <a:t>select</a:t>
            </a:r>
            <a:r>
              <a:rPr lang="es-DO" sz="1800" dirty="0">
                <a:solidFill>
                  <a:srgbClr val="000000"/>
                </a:solidFill>
                <a:latin typeface="Consolas"/>
                <a:ea typeface="Consolas"/>
                <a:cs typeface="Consolas"/>
                <a:sym typeface="Consolas"/>
              </a:rPr>
              <a:t> nombre_contacto</a:t>
            </a:r>
            <a:r>
              <a:rPr lang="es-DO" sz="1800" dirty="0">
                <a:solidFill>
                  <a:srgbClr val="808080"/>
                </a:solidFill>
                <a:latin typeface="Consolas"/>
                <a:ea typeface="Consolas"/>
                <a:cs typeface="Consolas"/>
                <a:sym typeface="Consolas"/>
              </a:rPr>
              <a:t>,</a:t>
            </a:r>
            <a:r>
              <a:rPr lang="es-DO" sz="1800" dirty="0">
                <a:solidFill>
                  <a:srgbClr val="000000"/>
                </a:solidFill>
                <a:latin typeface="Consolas"/>
                <a:ea typeface="Consolas"/>
                <a:cs typeface="Consolas"/>
                <a:sym typeface="Consolas"/>
              </a:rPr>
              <a:t> apellido_contacto</a:t>
            </a:r>
            <a:r>
              <a:rPr lang="es-DO" sz="1800" dirty="0">
                <a:solidFill>
                  <a:srgbClr val="808080"/>
                </a:solidFill>
                <a:latin typeface="Consolas"/>
                <a:ea typeface="Consolas"/>
                <a:cs typeface="Consolas"/>
                <a:sym typeface="Consolas"/>
              </a:rPr>
              <a:t>,</a:t>
            </a:r>
            <a:r>
              <a:rPr lang="es-DO" sz="1800" dirty="0">
                <a:solidFill>
                  <a:srgbClr val="000000"/>
                </a:solidFill>
                <a:latin typeface="Consolas"/>
                <a:ea typeface="Consolas"/>
                <a:cs typeface="Consolas"/>
                <a:sym typeface="Consolas"/>
              </a:rPr>
              <a:t> telefono</a:t>
            </a:r>
            <a:r>
              <a:rPr lang="es-DO" sz="1800" dirty="0">
                <a:solidFill>
                  <a:srgbClr val="808080"/>
                </a:solidFill>
                <a:latin typeface="Consolas"/>
                <a:ea typeface="Consolas"/>
                <a:cs typeface="Consolas"/>
                <a:sym typeface="Consolas"/>
              </a:rPr>
              <a:t>,</a:t>
            </a:r>
            <a:r>
              <a:rPr lang="es-DO" sz="1800" dirty="0">
                <a:solidFill>
                  <a:srgbClr val="000000"/>
                </a:solidFill>
                <a:latin typeface="Consolas"/>
                <a:ea typeface="Consolas"/>
                <a:cs typeface="Consolas"/>
                <a:sym typeface="Consolas"/>
              </a:rPr>
              <a:t> email</a:t>
            </a:r>
            <a:r>
              <a:rPr lang="es-DO" sz="1800" dirty="0">
                <a:solidFill>
                  <a:srgbClr val="808080"/>
                </a:solidFill>
                <a:latin typeface="Consolas"/>
                <a:ea typeface="Consolas"/>
                <a:cs typeface="Consolas"/>
                <a:sym typeface="Consolas"/>
              </a:rPr>
              <a:t>,</a:t>
            </a:r>
            <a:endParaRPr sz="1800" dirty="0">
              <a:solidFill>
                <a:srgbClr val="000000"/>
              </a:solidFill>
              <a:latin typeface="Consolas"/>
              <a:ea typeface="Consolas"/>
              <a:cs typeface="Consolas"/>
              <a:sym typeface="Consolas"/>
            </a:endParaRPr>
          </a:p>
          <a:p>
            <a:pPr marL="0" marR="0" lvl="0" indent="0" algn="l" rtl="0">
              <a:spcBef>
                <a:spcPts val="0"/>
              </a:spcBef>
              <a:spcAft>
                <a:spcPts val="0"/>
              </a:spcAft>
              <a:buNone/>
            </a:pPr>
            <a:r>
              <a:rPr lang="es-DO" sz="1800" dirty="0">
                <a:solidFill>
                  <a:srgbClr val="FF00FF"/>
                </a:solidFill>
                <a:latin typeface="Consolas"/>
                <a:ea typeface="Consolas"/>
                <a:cs typeface="Consolas"/>
                <a:sym typeface="Consolas"/>
              </a:rPr>
              <a:t>DATEDIFF</a:t>
            </a:r>
            <a:r>
              <a:rPr lang="es-DO" sz="1800" dirty="0">
                <a:solidFill>
                  <a:srgbClr val="808080"/>
                </a:solidFill>
                <a:latin typeface="Consolas"/>
                <a:ea typeface="Consolas"/>
                <a:cs typeface="Consolas"/>
                <a:sym typeface="Consolas"/>
              </a:rPr>
              <a:t>(</a:t>
            </a:r>
            <a:r>
              <a:rPr lang="es-DO" sz="1800" dirty="0">
                <a:solidFill>
                  <a:srgbClr val="FF00FF"/>
                </a:solidFill>
                <a:latin typeface="Consolas"/>
                <a:ea typeface="Consolas"/>
                <a:cs typeface="Consolas"/>
                <a:sym typeface="Consolas"/>
              </a:rPr>
              <a:t>YEAR</a:t>
            </a:r>
            <a:r>
              <a:rPr lang="es-DO" sz="1800" dirty="0">
                <a:solidFill>
                  <a:srgbClr val="808080"/>
                </a:solidFill>
                <a:latin typeface="Consolas"/>
                <a:ea typeface="Consolas"/>
                <a:cs typeface="Consolas"/>
                <a:sym typeface="Consolas"/>
              </a:rPr>
              <a:t>,</a:t>
            </a:r>
            <a:r>
              <a:rPr lang="es-DO" sz="1800" dirty="0">
                <a:solidFill>
                  <a:srgbClr val="000000"/>
                </a:solidFill>
                <a:latin typeface="Consolas"/>
                <a:ea typeface="Consolas"/>
                <a:cs typeface="Consolas"/>
                <a:sym typeface="Consolas"/>
              </a:rPr>
              <a:t> fecha_nacimiento</a:t>
            </a:r>
            <a:r>
              <a:rPr lang="es-DO" sz="1800" dirty="0">
                <a:solidFill>
                  <a:srgbClr val="808080"/>
                </a:solidFill>
                <a:latin typeface="Consolas"/>
                <a:ea typeface="Consolas"/>
                <a:cs typeface="Consolas"/>
                <a:sym typeface="Consolas"/>
              </a:rPr>
              <a:t>,</a:t>
            </a:r>
            <a:r>
              <a:rPr lang="es-DO" sz="1800" dirty="0">
                <a:solidFill>
                  <a:srgbClr val="000000"/>
                </a:solidFill>
                <a:latin typeface="Consolas"/>
                <a:ea typeface="Consolas"/>
                <a:cs typeface="Consolas"/>
                <a:sym typeface="Consolas"/>
              </a:rPr>
              <a:t> </a:t>
            </a:r>
            <a:r>
              <a:rPr lang="es-DO" sz="1800" dirty="0">
                <a:solidFill>
                  <a:srgbClr val="FF00FF"/>
                </a:solidFill>
                <a:latin typeface="Consolas"/>
                <a:ea typeface="Consolas"/>
                <a:cs typeface="Consolas"/>
                <a:sym typeface="Consolas"/>
              </a:rPr>
              <a:t>GETDATE</a:t>
            </a:r>
            <a:r>
              <a:rPr lang="es-DO" sz="1800" dirty="0">
                <a:solidFill>
                  <a:srgbClr val="808080"/>
                </a:solidFill>
                <a:latin typeface="Consolas"/>
                <a:ea typeface="Consolas"/>
                <a:cs typeface="Consolas"/>
                <a:sym typeface="Consolas"/>
              </a:rPr>
              <a:t>())</a:t>
            </a:r>
            <a:r>
              <a:rPr lang="es-DO" sz="1800" dirty="0">
                <a:solidFill>
                  <a:srgbClr val="000000"/>
                </a:solidFill>
                <a:latin typeface="Consolas"/>
                <a:ea typeface="Consolas"/>
                <a:cs typeface="Consolas"/>
                <a:sym typeface="Consolas"/>
              </a:rPr>
              <a:t> </a:t>
            </a:r>
            <a:r>
              <a:rPr lang="es-DO" sz="1800" dirty="0">
                <a:solidFill>
                  <a:srgbClr val="0000FF"/>
                </a:solidFill>
                <a:latin typeface="Consolas"/>
                <a:ea typeface="Consolas"/>
                <a:cs typeface="Consolas"/>
                <a:sym typeface="Consolas"/>
              </a:rPr>
              <a:t>as</a:t>
            </a:r>
            <a:r>
              <a:rPr lang="es-DO" sz="1800" dirty="0">
                <a:solidFill>
                  <a:srgbClr val="000000"/>
                </a:solidFill>
                <a:latin typeface="Consolas"/>
                <a:ea typeface="Consolas"/>
                <a:cs typeface="Consolas"/>
                <a:sym typeface="Consolas"/>
              </a:rPr>
              <a:t> [Años de Edad]</a:t>
            </a:r>
            <a:endParaRPr dirty="0"/>
          </a:p>
          <a:p>
            <a:pPr marL="0" marR="0" lvl="0" indent="0" algn="l" rtl="0">
              <a:spcBef>
                <a:spcPts val="0"/>
              </a:spcBef>
              <a:spcAft>
                <a:spcPts val="0"/>
              </a:spcAft>
              <a:buNone/>
            </a:pPr>
            <a:r>
              <a:rPr lang="es-DO" sz="1800" dirty="0">
                <a:solidFill>
                  <a:srgbClr val="0000FF"/>
                </a:solidFill>
                <a:latin typeface="Consolas"/>
                <a:ea typeface="Consolas"/>
                <a:cs typeface="Consolas"/>
                <a:sym typeface="Consolas"/>
              </a:rPr>
              <a:t>from</a:t>
            </a:r>
            <a:r>
              <a:rPr lang="es-DO" sz="1800" dirty="0">
                <a:solidFill>
                  <a:srgbClr val="000000"/>
                </a:solidFill>
                <a:latin typeface="Consolas"/>
                <a:ea typeface="Consolas"/>
                <a:cs typeface="Consolas"/>
                <a:sym typeface="Consolas"/>
              </a:rPr>
              <a:t> CONTACTOS C</a:t>
            </a:r>
            <a:endParaRPr dirty="0"/>
          </a:p>
          <a:p>
            <a:pPr marL="0" marR="0" lvl="0" indent="0" algn="l" rtl="0">
              <a:spcBef>
                <a:spcPts val="0"/>
              </a:spcBef>
              <a:spcAft>
                <a:spcPts val="0"/>
              </a:spcAft>
              <a:buNone/>
            </a:pPr>
            <a:r>
              <a:rPr lang="es-DO" sz="1800" dirty="0">
                <a:solidFill>
                  <a:srgbClr val="808080"/>
                </a:solidFill>
                <a:latin typeface="Consolas"/>
                <a:ea typeface="Consolas"/>
                <a:cs typeface="Consolas"/>
                <a:sym typeface="Consolas"/>
              </a:rPr>
              <a:t>join</a:t>
            </a:r>
            <a:r>
              <a:rPr lang="es-DO" sz="1800" dirty="0">
                <a:solidFill>
                  <a:srgbClr val="000000"/>
                </a:solidFill>
                <a:latin typeface="Consolas"/>
                <a:ea typeface="Consolas"/>
                <a:cs typeface="Consolas"/>
                <a:sym typeface="Consolas"/>
              </a:rPr>
              <a:t> CATEGORIA_CONTACTOS CT</a:t>
            </a:r>
            <a:endParaRPr dirty="0"/>
          </a:p>
          <a:p>
            <a:pPr marL="0" marR="0" lvl="0" indent="0" algn="l" rtl="0">
              <a:spcBef>
                <a:spcPts val="0"/>
              </a:spcBef>
              <a:spcAft>
                <a:spcPts val="0"/>
              </a:spcAft>
              <a:buNone/>
            </a:pPr>
            <a:r>
              <a:rPr lang="es-DO" sz="1800" dirty="0">
                <a:solidFill>
                  <a:srgbClr val="0000FF"/>
                </a:solidFill>
                <a:latin typeface="Consolas"/>
                <a:ea typeface="Consolas"/>
                <a:cs typeface="Consolas"/>
                <a:sym typeface="Consolas"/>
              </a:rPr>
              <a:t>on</a:t>
            </a:r>
            <a:r>
              <a:rPr lang="es-DO" sz="1800" dirty="0">
                <a:solidFill>
                  <a:srgbClr val="000000"/>
                </a:solidFill>
                <a:latin typeface="Consolas"/>
                <a:ea typeface="Consolas"/>
                <a:cs typeface="Consolas"/>
                <a:sym typeface="Consolas"/>
              </a:rPr>
              <a:t> C</a:t>
            </a:r>
            <a:r>
              <a:rPr lang="es-DO" sz="1800" dirty="0">
                <a:solidFill>
                  <a:srgbClr val="808080"/>
                </a:solidFill>
                <a:latin typeface="Consolas"/>
                <a:ea typeface="Consolas"/>
                <a:cs typeface="Consolas"/>
                <a:sym typeface="Consolas"/>
              </a:rPr>
              <a:t>.</a:t>
            </a:r>
            <a:r>
              <a:rPr lang="es-DO" sz="1800" dirty="0">
                <a:solidFill>
                  <a:srgbClr val="000000"/>
                </a:solidFill>
                <a:latin typeface="Consolas"/>
                <a:ea typeface="Consolas"/>
                <a:cs typeface="Consolas"/>
                <a:sym typeface="Consolas"/>
              </a:rPr>
              <a:t>id_categoria </a:t>
            </a:r>
            <a:r>
              <a:rPr lang="es-DO" sz="1800" dirty="0">
                <a:solidFill>
                  <a:srgbClr val="808080"/>
                </a:solidFill>
                <a:latin typeface="Consolas"/>
                <a:ea typeface="Consolas"/>
                <a:cs typeface="Consolas"/>
                <a:sym typeface="Consolas"/>
              </a:rPr>
              <a:t>=</a:t>
            </a:r>
            <a:r>
              <a:rPr lang="es-DO" sz="1800" dirty="0">
                <a:solidFill>
                  <a:srgbClr val="000000"/>
                </a:solidFill>
                <a:latin typeface="Consolas"/>
                <a:ea typeface="Consolas"/>
                <a:cs typeface="Consolas"/>
                <a:sym typeface="Consolas"/>
              </a:rPr>
              <a:t> CT</a:t>
            </a:r>
            <a:r>
              <a:rPr lang="es-DO" sz="1800" dirty="0">
                <a:solidFill>
                  <a:srgbClr val="808080"/>
                </a:solidFill>
                <a:latin typeface="Consolas"/>
                <a:ea typeface="Consolas"/>
                <a:cs typeface="Consolas"/>
                <a:sym typeface="Consolas"/>
              </a:rPr>
              <a:t>.</a:t>
            </a:r>
            <a:r>
              <a:rPr lang="es-DO" sz="1800" dirty="0">
                <a:solidFill>
                  <a:srgbClr val="000000"/>
                </a:solidFill>
                <a:latin typeface="Consolas"/>
                <a:ea typeface="Consolas"/>
                <a:cs typeface="Consolas"/>
                <a:sym typeface="Consolas"/>
              </a:rPr>
              <a:t>id_categoria</a:t>
            </a:r>
            <a:endParaRPr dirty="0"/>
          </a:p>
          <a:p>
            <a:pPr marL="0" marR="0" lvl="0" indent="0" algn="l" rtl="0">
              <a:spcBef>
                <a:spcPts val="0"/>
              </a:spcBef>
              <a:spcAft>
                <a:spcPts val="0"/>
              </a:spcAft>
              <a:buNone/>
            </a:pPr>
            <a:r>
              <a:rPr lang="es-DO" sz="1800" dirty="0">
                <a:solidFill>
                  <a:srgbClr val="0000FF"/>
                </a:solidFill>
                <a:latin typeface="Consolas"/>
                <a:ea typeface="Consolas"/>
                <a:cs typeface="Consolas"/>
                <a:sym typeface="Consolas"/>
              </a:rPr>
              <a:t>where</a:t>
            </a:r>
            <a:r>
              <a:rPr lang="es-DO" sz="1800" dirty="0">
                <a:solidFill>
                  <a:srgbClr val="000000"/>
                </a:solidFill>
                <a:latin typeface="Consolas"/>
                <a:ea typeface="Consolas"/>
                <a:cs typeface="Consolas"/>
                <a:sym typeface="Consolas"/>
              </a:rPr>
              <a:t> </a:t>
            </a:r>
            <a:r>
              <a:rPr lang="es-DO" sz="1800" dirty="0">
                <a:solidFill>
                  <a:srgbClr val="FF00FF"/>
                </a:solidFill>
                <a:latin typeface="Consolas"/>
                <a:ea typeface="Consolas"/>
                <a:cs typeface="Consolas"/>
                <a:sym typeface="Consolas"/>
              </a:rPr>
              <a:t>DATEDIFF</a:t>
            </a:r>
            <a:r>
              <a:rPr lang="es-DO" sz="1800" dirty="0">
                <a:solidFill>
                  <a:srgbClr val="808080"/>
                </a:solidFill>
                <a:latin typeface="Consolas"/>
                <a:ea typeface="Consolas"/>
                <a:cs typeface="Consolas"/>
                <a:sym typeface="Consolas"/>
              </a:rPr>
              <a:t>(</a:t>
            </a:r>
            <a:r>
              <a:rPr lang="es-DO" sz="1800" dirty="0">
                <a:solidFill>
                  <a:srgbClr val="FF00FF"/>
                </a:solidFill>
                <a:latin typeface="Consolas"/>
                <a:ea typeface="Consolas"/>
                <a:cs typeface="Consolas"/>
                <a:sym typeface="Consolas"/>
              </a:rPr>
              <a:t>YEAR</a:t>
            </a:r>
            <a:r>
              <a:rPr lang="es-DO" sz="1800" dirty="0">
                <a:solidFill>
                  <a:srgbClr val="808080"/>
                </a:solidFill>
                <a:latin typeface="Consolas"/>
                <a:ea typeface="Consolas"/>
                <a:cs typeface="Consolas"/>
                <a:sym typeface="Consolas"/>
              </a:rPr>
              <a:t>,</a:t>
            </a:r>
            <a:r>
              <a:rPr lang="es-DO" sz="1800" dirty="0">
                <a:solidFill>
                  <a:srgbClr val="000000"/>
                </a:solidFill>
                <a:latin typeface="Consolas"/>
                <a:ea typeface="Consolas"/>
                <a:cs typeface="Consolas"/>
                <a:sym typeface="Consolas"/>
              </a:rPr>
              <a:t> fecha_nacimiento</a:t>
            </a:r>
            <a:r>
              <a:rPr lang="es-DO" sz="1800" dirty="0">
                <a:solidFill>
                  <a:srgbClr val="808080"/>
                </a:solidFill>
                <a:latin typeface="Consolas"/>
                <a:ea typeface="Consolas"/>
                <a:cs typeface="Consolas"/>
                <a:sym typeface="Consolas"/>
              </a:rPr>
              <a:t>,</a:t>
            </a:r>
            <a:r>
              <a:rPr lang="es-DO" sz="1800" dirty="0">
                <a:solidFill>
                  <a:srgbClr val="000000"/>
                </a:solidFill>
                <a:latin typeface="Consolas"/>
                <a:ea typeface="Consolas"/>
                <a:cs typeface="Consolas"/>
                <a:sym typeface="Consolas"/>
              </a:rPr>
              <a:t> </a:t>
            </a:r>
            <a:r>
              <a:rPr lang="es-DO" sz="1800" dirty="0">
                <a:solidFill>
                  <a:srgbClr val="FF00FF"/>
                </a:solidFill>
                <a:latin typeface="Consolas"/>
                <a:ea typeface="Consolas"/>
                <a:cs typeface="Consolas"/>
                <a:sym typeface="Consolas"/>
              </a:rPr>
              <a:t>GETDATE</a:t>
            </a:r>
            <a:r>
              <a:rPr lang="es-DO" sz="1800" dirty="0">
                <a:solidFill>
                  <a:srgbClr val="808080"/>
                </a:solidFill>
                <a:latin typeface="Consolas"/>
                <a:ea typeface="Consolas"/>
                <a:cs typeface="Consolas"/>
                <a:sym typeface="Consolas"/>
              </a:rPr>
              <a:t>())</a:t>
            </a:r>
            <a:r>
              <a:rPr lang="es-DO" sz="1800" dirty="0">
                <a:solidFill>
                  <a:srgbClr val="000000"/>
                </a:solidFill>
                <a:latin typeface="Consolas"/>
                <a:ea typeface="Consolas"/>
                <a:cs typeface="Consolas"/>
                <a:sym typeface="Consolas"/>
              </a:rPr>
              <a:t> </a:t>
            </a:r>
            <a:r>
              <a:rPr lang="es-DO" sz="1800" dirty="0">
                <a:solidFill>
                  <a:srgbClr val="808080"/>
                </a:solidFill>
                <a:latin typeface="Consolas"/>
                <a:ea typeface="Consolas"/>
                <a:cs typeface="Consolas"/>
                <a:sym typeface="Consolas"/>
              </a:rPr>
              <a:t>&lt;=</a:t>
            </a:r>
            <a:r>
              <a:rPr lang="es-DO" sz="1800" dirty="0">
                <a:solidFill>
                  <a:srgbClr val="000000"/>
                </a:solidFill>
                <a:latin typeface="Consolas"/>
                <a:ea typeface="Consolas"/>
                <a:cs typeface="Consolas"/>
                <a:sym typeface="Consolas"/>
              </a:rPr>
              <a:t>30</a:t>
            </a:r>
            <a:endParaRPr dirty="0"/>
          </a:p>
          <a:p>
            <a:pPr marL="0" marR="0" lvl="0" indent="0" algn="l" rtl="0">
              <a:spcBef>
                <a:spcPts val="0"/>
              </a:spcBef>
              <a:spcAft>
                <a:spcPts val="0"/>
              </a:spcAft>
              <a:buNone/>
            </a:pPr>
            <a:r>
              <a:rPr lang="es-DO" sz="1800" dirty="0">
                <a:solidFill>
                  <a:srgbClr val="0000FF"/>
                </a:solidFill>
                <a:latin typeface="Consolas"/>
                <a:ea typeface="Consolas"/>
                <a:cs typeface="Consolas"/>
                <a:sym typeface="Consolas"/>
              </a:rPr>
              <a:t>order</a:t>
            </a:r>
            <a:r>
              <a:rPr lang="es-DO" sz="1800" dirty="0">
                <a:solidFill>
                  <a:srgbClr val="000000"/>
                </a:solidFill>
                <a:latin typeface="Consolas"/>
                <a:ea typeface="Consolas"/>
                <a:cs typeface="Consolas"/>
                <a:sym typeface="Consolas"/>
              </a:rPr>
              <a:t> </a:t>
            </a:r>
            <a:r>
              <a:rPr lang="es-DO" sz="1800" dirty="0">
                <a:solidFill>
                  <a:srgbClr val="0000FF"/>
                </a:solidFill>
                <a:latin typeface="Consolas"/>
                <a:ea typeface="Consolas"/>
                <a:cs typeface="Consolas"/>
                <a:sym typeface="Consolas"/>
              </a:rPr>
              <a:t>by</a:t>
            </a:r>
            <a:r>
              <a:rPr lang="es-DO" sz="1800" dirty="0">
                <a:solidFill>
                  <a:srgbClr val="000000"/>
                </a:solidFill>
                <a:latin typeface="Consolas"/>
                <a:ea typeface="Consolas"/>
                <a:cs typeface="Consolas"/>
                <a:sym typeface="Consolas"/>
              </a:rPr>
              <a:t> [Años de Edad] </a:t>
            </a:r>
            <a:r>
              <a:rPr lang="es-DO" sz="1800" dirty="0">
                <a:solidFill>
                  <a:srgbClr val="0000FF"/>
                </a:solidFill>
                <a:latin typeface="Consolas"/>
                <a:ea typeface="Consolas"/>
                <a:cs typeface="Consolas"/>
                <a:sym typeface="Consolas"/>
              </a:rPr>
              <a:t>desc</a:t>
            </a:r>
            <a:endParaRPr sz="1800" dirty="0">
              <a:solidFill>
                <a:srgbClr val="000000"/>
              </a:solidFill>
              <a:latin typeface="Consolas"/>
              <a:ea typeface="Consolas"/>
              <a:cs typeface="Consolas"/>
              <a:sym typeface="Consolas"/>
            </a:endParaRPr>
          </a:p>
          <a:p>
            <a:pPr marL="0" marR="0" lvl="0" indent="0" algn="l" rtl="0">
              <a:spcBef>
                <a:spcPts val="0"/>
              </a:spcBef>
              <a:spcAft>
                <a:spcPts val="0"/>
              </a:spcAft>
              <a:buNone/>
            </a:pPr>
            <a:endParaRPr sz="1800" dirty="0">
              <a:solidFill>
                <a:srgbClr val="000000"/>
              </a:solidFill>
              <a:latin typeface="Consolas"/>
              <a:ea typeface="Consolas"/>
              <a:cs typeface="Consolas"/>
              <a:sym typeface="Consolas"/>
            </a:endParaRPr>
          </a:p>
          <a:p>
            <a:pPr marL="0" marR="0" lvl="0" indent="0" algn="l" rtl="0">
              <a:spcBef>
                <a:spcPts val="0"/>
              </a:spcBef>
              <a:spcAft>
                <a:spcPts val="0"/>
              </a:spcAft>
              <a:buNone/>
            </a:pPr>
            <a:r>
              <a:rPr lang="es-DO" sz="1800" dirty="0">
                <a:solidFill>
                  <a:srgbClr val="008000"/>
                </a:solidFill>
                <a:latin typeface="Consolas"/>
                <a:ea typeface="Consolas"/>
                <a:cs typeface="Consolas"/>
                <a:sym typeface="Consolas"/>
              </a:rPr>
              <a:t>--MOSTRAR EL NOMBRE, APELLIDO, TELEGONO, EMAIL, Y DE LOS CONTACTOS QUE SEAN MAYORES DE 30 AÑO.</a:t>
            </a:r>
            <a:endParaRPr sz="1800" dirty="0">
              <a:solidFill>
                <a:srgbClr val="000000"/>
              </a:solidFill>
              <a:latin typeface="Consolas"/>
              <a:ea typeface="Consolas"/>
              <a:cs typeface="Consolas"/>
              <a:sym typeface="Consolas"/>
            </a:endParaRPr>
          </a:p>
          <a:p>
            <a:pPr marL="0" marR="0" lvl="0" indent="0" algn="l" rtl="0">
              <a:spcBef>
                <a:spcPts val="0"/>
              </a:spcBef>
              <a:spcAft>
                <a:spcPts val="0"/>
              </a:spcAft>
              <a:buNone/>
            </a:pPr>
            <a:endParaRPr sz="1800" dirty="0">
              <a:solidFill>
                <a:srgbClr val="000000"/>
              </a:solidFill>
              <a:latin typeface="Consolas"/>
              <a:ea typeface="Consolas"/>
              <a:cs typeface="Consolas"/>
              <a:sym typeface="Consolas"/>
            </a:endParaRPr>
          </a:p>
          <a:p>
            <a:pPr marL="0" marR="0" lvl="0" indent="0" algn="l" rtl="0">
              <a:spcBef>
                <a:spcPts val="0"/>
              </a:spcBef>
              <a:spcAft>
                <a:spcPts val="0"/>
              </a:spcAft>
              <a:buNone/>
            </a:pPr>
            <a:r>
              <a:rPr lang="es-DO" sz="1800" dirty="0">
                <a:solidFill>
                  <a:srgbClr val="0000FF"/>
                </a:solidFill>
                <a:latin typeface="Consolas"/>
                <a:ea typeface="Consolas"/>
                <a:cs typeface="Consolas"/>
                <a:sym typeface="Consolas"/>
              </a:rPr>
              <a:t>select</a:t>
            </a:r>
            <a:r>
              <a:rPr lang="es-DO" sz="1800" dirty="0">
                <a:solidFill>
                  <a:srgbClr val="000000"/>
                </a:solidFill>
                <a:latin typeface="Consolas"/>
                <a:ea typeface="Consolas"/>
                <a:cs typeface="Consolas"/>
                <a:sym typeface="Consolas"/>
              </a:rPr>
              <a:t> nombre_contacto</a:t>
            </a:r>
            <a:r>
              <a:rPr lang="es-DO" sz="1800" dirty="0">
                <a:solidFill>
                  <a:srgbClr val="808080"/>
                </a:solidFill>
                <a:latin typeface="Consolas"/>
                <a:ea typeface="Consolas"/>
                <a:cs typeface="Consolas"/>
                <a:sym typeface="Consolas"/>
              </a:rPr>
              <a:t>,</a:t>
            </a:r>
            <a:r>
              <a:rPr lang="es-DO" sz="1800" dirty="0">
                <a:solidFill>
                  <a:srgbClr val="000000"/>
                </a:solidFill>
                <a:latin typeface="Consolas"/>
                <a:ea typeface="Consolas"/>
                <a:cs typeface="Consolas"/>
                <a:sym typeface="Consolas"/>
              </a:rPr>
              <a:t> apellido_contacto</a:t>
            </a:r>
            <a:r>
              <a:rPr lang="es-DO" sz="1800" dirty="0">
                <a:solidFill>
                  <a:srgbClr val="808080"/>
                </a:solidFill>
                <a:latin typeface="Consolas"/>
                <a:ea typeface="Consolas"/>
                <a:cs typeface="Consolas"/>
                <a:sym typeface="Consolas"/>
              </a:rPr>
              <a:t>,</a:t>
            </a:r>
            <a:r>
              <a:rPr lang="es-DO" sz="1800" dirty="0">
                <a:solidFill>
                  <a:srgbClr val="000000"/>
                </a:solidFill>
                <a:latin typeface="Consolas"/>
                <a:ea typeface="Consolas"/>
                <a:cs typeface="Consolas"/>
                <a:sym typeface="Consolas"/>
              </a:rPr>
              <a:t> telefono</a:t>
            </a:r>
            <a:r>
              <a:rPr lang="es-DO" sz="1800" dirty="0">
                <a:solidFill>
                  <a:srgbClr val="808080"/>
                </a:solidFill>
                <a:latin typeface="Consolas"/>
                <a:ea typeface="Consolas"/>
                <a:cs typeface="Consolas"/>
                <a:sym typeface="Consolas"/>
              </a:rPr>
              <a:t>,</a:t>
            </a:r>
            <a:r>
              <a:rPr lang="es-DO" sz="1800" dirty="0">
                <a:solidFill>
                  <a:srgbClr val="000000"/>
                </a:solidFill>
                <a:latin typeface="Consolas"/>
                <a:ea typeface="Consolas"/>
                <a:cs typeface="Consolas"/>
                <a:sym typeface="Consolas"/>
              </a:rPr>
              <a:t> email</a:t>
            </a:r>
            <a:r>
              <a:rPr lang="es-DO" sz="1800" dirty="0">
                <a:solidFill>
                  <a:srgbClr val="808080"/>
                </a:solidFill>
                <a:latin typeface="Consolas"/>
                <a:ea typeface="Consolas"/>
                <a:cs typeface="Consolas"/>
                <a:sym typeface="Consolas"/>
              </a:rPr>
              <a:t>,</a:t>
            </a:r>
            <a:endParaRPr sz="1800" dirty="0">
              <a:solidFill>
                <a:srgbClr val="000000"/>
              </a:solidFill>
              <a:latin typeface="Consolas"/>
              <a:ea typeface="Consolas"/>
              <a:cs typeface="Consolas"/>
              <a:sym typeface="Consolas"/>
            </a:endParaRPr>
          </a:p>
          <a:p>
            <a:pPr marL="0" marR="0" lvl="0" indent="0" algn="l" rtl="0">
              <a:spcBef>
                <a:spcPts val="0"/>
              </a:spcBef>
              <a:spcAft>
                <a:spcPts val="0"/>
              </a:spcAft>
              <a:buNone/>
            </a:pPr>
            <a:r>
              <a:rPr lang="es-DO" sz="1800" dirty="0">
                <a:solidFill>
                  <a:srgbClr val="FF00FF"/>
                </a:solidFill>
                <a:latin typeface="Consolas"/>
                <a:ea typeface="Consolas"/>
                <a:cs typeface="Consolas"/>
                <a:sym typeface="Consolas"/>
              </a:rPr>
              <a:t>DATEDIFF</a:t>
            </a:r>
            <a:r>
              <a:rPr lang="es-DO" sz="1800" dirty="0">
                <a:solidFill>
                  <a:srgbClr val="808080"/>
                </a:solidFill>
                <a:latin typeface="Consolas"/>
                <a:ea typeface="Consolas"/>
                <a:cs typeface="Consolas"/>
                <a:sym typeface="Consolas"/>
              </a:rPr>
              <a:t>(</a:t>
            </a:r>
            <a:r>
              <a:rPr lang="es-DO" sz="1800" dirty="0">
                <a:solidFill>
                  <a:srgbClr val="FF00FF"/>
                </a:solidFill>
                <a:latin typeface="Consolas"/>
                <a:ea typeface="Consolas"/>
                <a:cs typeface="Consolas"/>
                <a:sym typeface="Consolas"/>
              </a:rPr>
              <a:t>YEAR</a:t>
            </a:r>
            <a:r>
              <a:rPr lang="es-DO" sz="1800" dirty="0">
                <a:solidFill>
                  <a:srgbClr val="808080"/>
                </a:solidFill>
                <a:latin typeface="Consolas"/>
                <a:ea typeface="Consolas"/>
                <a:cs typeface="Consolas"/>
                <a:sym typeface="Consolas"/>
              </a:rPr>
              <a:t>,</a:t>
            </a:r>
            <a:r>
              <a:rPr lang="es-DO" sz="1800" dirty="0">
                <a:solidFill>
                  <a:srgbClr val="000000"/>
                </a:solidFill>
                <a:latin typeface="Consolas"/>
                <a:ea typeface="Consolas"/>
                <a:cs typeface="Consolas"/>
                <a:sym typeface="Consolas"/>
              </a:rPr>
              <a:t> fecha_nacimiento</a:t>
            </a:r>
            <a:r>
              <a:rPr lang="es-DO" sz="1800" dirty="0">
                <a:solidFill>
                  <a:srgbClr val="808080"/>
                </a:solidFill>
                <a:latin typeface="Consolas"/>
                <a:ea typeface="Consolas"/>
                <a:cs typeface="Consolas"/>
                <a:sym typeface="Consolas"/>
              </a:rPr>
              <a:t>,</a:t>
            </a:r>
            <a:r>
              <a:rPr lang="es-DO" sz="1800" dirty="0">
                <a:solidFill>
                  <a:srgbClr val="000000"/>
                </a:solidFill>
                <a:latin typeface="Consolas"/>
                <a:ea typeface="Consolas"/>
                <a:cs typeface="Consolas"/>
                <a:sym typeface="Consolas"/>
              </a:rPr>
              <a:t> </a:t>
            </a:r>
            <a:r>
              <a:rPr lang="es-DO" sz="1800" dirty="0">
                <a:solidFill>
                  <a:srgbClr val="FF00FF"/>
                </a:solidFill>
                <a:latin typeface="Consolas"/>
                <a:ea typeface="Consolas"/>
                <a:cs typeface="Consolas"/>
                <a:sym typeface="Consolas"/>
              </a:rPr>
              <a:t>GETDATE</a:t>
            </a:r>
            <a:r>
              <a:rPr lang="es-DO" sz="1800" dirty="0">
                <a:solidFill>
                  <a:srgbClr val="808080"/>
                </a:solidFill>
                <a:latin typeface="Consolas"/>
                <a:ea typeface="Consolas"/>
                <a:cs typeface="Consolas"/>
                <a:sym typeface="Consolas"/>
              </a:rPr>
              <a:t>())</a:t>
            </a:r>
            <a:r>
              <a:rPr lang="es-DO" sz="1800" dirty="0">
                <a:solidFill>
                  <a:srgbClr val="000000"/>
                </a:solidFill>
                <a:latin typeface="Consolas"/>
                <a:ea typeface="Consolas"/>
                <a:cs typeface="Consolas"/>
                <a:sym typeface="Consolas"/>
              </a:rPr>
              <a:t> </a:t>
            </a:r>
            <a:r>
              <a:rPr lang="es-DO" sz="1800" dirty="0">
                <a:solidFill>
                  <a:srgbClr val="0000FF"/>
                </a:solidFill>
                <a:latin typeface="Consolas"/>
                <a:ea typeface="Consolas"/>
                <a:cs typeface="Consolas"/>
                <a:sym typeface="Consolas"/>
              </a:rPr>
              <a:t>as</a:t>
            </a:r>
            <a:r>
              <a:rPr lang="es-DO" sz="1800" dirty="0">
                <a:solidFill>
                  <a:srgbClr val="000000"/>
                </a:solidFill>
                <a:latin typeface="Consolas"/>
                <a:ea typeface="Consolas"/>
                <a:cs typeface="Consolas"/>
                <a:sym typeface="Consolas"/>
              </a:rPr>
              <a:t> [Años de Edad]</a:t>
            </a:r>
            <a:endParaRPr dirty="0"/>
          </a:p>
          <a:p>
            <a:pPr marL="0" marR="0" lvl="0" indent="0" algn="l" rtl="0">
              <a:spcBef>
                <a:spcPts val="0"/>
              </a:spcBef>
              <a:spcAft>
                <a:spcPts val="0"/>
              </a:spcAft>
              <a:buNone/>
            </a:pPr>
            <a:r>
              <a:rPr lang="es-DO" sz="1800" dirty="0">
                <a:solidFill>
                  <a:srgbClr val="0000FF"/>
                </a:solidFill>
                <a:latin typeface="Consolas"/>
                <a:ea typeface="Consolas"/>
                <a:cs typeface="Consolas"/>
                <a:sym typeface="Consolas"/>
              </a:rPr>
              <a:t>from</a:t>
            </a:r>
            <a:r>
              <a:rPr lang="es-DO" sz="1800" dirty="0">
                <a:solidFill>
                  <a:srgbClr val="000000"/>
                </a:solidFill>
                <a:latin typeface="Consolas"/>
                <a:ea typeface="Consolas"/>
                <a:cs typeface="Consolas"/>
                <a:sym typeface="Consolas"/>
              </a:rPr>
              <a:t> CONTACTOS C</a:t>
            </a:r>
            <a:endParaRPr dirty="0"/>
          </a:p>
          <a:p>
            <a:pPr marL="0" marR="0" lvl="0" indent="0" algn="l" rtl="0">
              <a:spcBef>
                <a:spcPts val="0"/>
              </a:spcBef>
              <a:spcAft>
                <a:spcPts val="0"/>
              </a:spcAft>
              <a:buNone/>
            </a:pPr>
            <a:r>
              <a:rPr lang="es-DO" sz="1800" dirty="0">
                <a:solidFill>
                  <a:srgbClr val="808080"/>
                </a:solidFill>
                <a:latin typeface="Consolas"/>
                <a:ea typeface="Consolas"/>
                <a:cs typeface="Consolas"/>
                <a:sym typeface="Consolas"/>
              </a:rPr>
              <a:t>join</a:t>
            </a:r>
            <a:r>
              <a:rPr lang="es-DO" sz="1800" dirty="0">
                <a:solidFill>
                  <a:srgbClr val="000000"/>
                </a:solidFill>
                <a:latin typeface="Consolas"/>
                <a:ea typeface="Consolas"/>
                <a:cs typeface="Consolas"/>
                <a:sym typeface="Consolas"/>
              </a:rPr>
              <a:t> CATEGORIA_CONTACTOS CT</a:t>
            </a:r>
            <a:endParaRPr dirty="0"/>
          </a:p>
          <a:p>
            <a:pPr marL="0" marR="0" lvl="0" indent="0" algn="l" rtl="0">
              <a:spcBef>
                <a:spcPts val="0"/>
              </a:spcBef>
              <a:spcAft>
                <a:spcPts val="0"/>
              </a:spcAft>
              <a:buNone/>
            </a:pPr>
            <a:r>
              <a:rPr lang="es-DO" sz="1800" dirty="0">
                <a:solidFill>
                  <a:srgbClr val="0000FF"/>
                </a:solidFill>
                <a:latin typeface="Consolas"/>
                <a:ea typeface="Consolas"/>
                <a:cs typeface="Consolas"/>
                <a:sym typeface="Consolas"/>
              </a:rPr>
              <a:t>on</a:t>
            </a:r>
            <a:r>
              <a:rPr lang="es-DO" sz="1800" dirty="0">
                <a:solidFill>
                  <a:srgbClr val="000000"/>
                </a:solidFill>
                <a:latin typeface="Consolas"/>
                <a:ea typeface="Consolas"/>
                <a:cs typeface="Consolas"/>
                <a:sym typeface="Consolas"/>
              </a:rPr>
              <a:t> C</a:t>
            </a:r>
            <a:r>
              <a:rPr lang="es-DO" sz="1800" dirty="0">
                <a:solidFill>
                  <a:srgbClr val="808080"/>
                </a:solidFill>
                <a:latin typeface="Consolas"/>
                <a:ea typeface="Consolas"/>
                <a:cs typeface="Consolas"/>
                <a:sym typeface="Consolas"/>
              </a:rPr>
              <a:t>.</a:t>
            </a:r>
            <a:r>
              <a:rPr lang="es-DO" sz="1800" dirty="0">
                <a:solidFill>
                  <a:srgbClr val="000000"/>
                </a:solidFill>
                <a:latin typeface="Consolas"/>
                <a:ea typeface="Consolas"/>
                <a:cs typeface="Consolas"/>
                <a:sym typeface="Consolas"/>
              </a:rPr>
              <a:t>id_categoria </a:t>
            </a:r>
            <a:r>
              <a:rPr lang="es-DO" sz="1800" dirty="0">
                <a:solidFill>
                  <a:srgbClr val="808080"/>
                </a:solidFill>
                <a:latin typeface="Consolas"/>
                <a:ea typeface="Consolas"/>
                <a:cs typeface="Consolas"/>
                <a:sym typeface="Consolas"/>
              </a:rPr>
              <a:t>=</a:t>
            </a:r>
            <a:r>
              <a:rPr lang="es-DO" sz="1800" dirty="0">
                <a:solidFill>
                  <a:srgbClr val="000000"/>
                </a:solidFill>
                <a:latin typeface="Consolas"/>
                <a:ea typeface="Consolas"/>
                <a:cs typeface="Consolas"/>
                <a:sym typeface="Consolas"/>
              </a:rPr>
              <a:t> CT</a:t>
            </a:r>
            <a:r>
              <a:rPr lang="es-DO" sz="1800" dirty="0">
                <a:solidFill>
                  <a:srgbClr val="808080"/>
                </a:solidFill>
                <a:latin typeface="Consolas"/>
                <a:ea typeface="Consolas"/>
                <a:cs typeface="Consolas"/>
                <a:sym typeface="Consolas"/>
              </a:rPr>
              <a:t>.</a:t>
            </a:r>
            <a:r>
              <a:rPr lang="es-DO" sz="1800" dirty="0">
                <a:solidFill>
                  <a:srgbClr val="000000"/>
                </a:solidFill>
                <a:latin typeface="Consolas"/>
                <a:ea typeface="Consolas"/>
                <a:cs typeface="Consolas"/>
                <a:sym typeface="Consolas"/>
              </a:rPr>
              <a:t>id_categoria</a:t>
            </a:r>
            <a:endParaRPr dirty="0"/>
          </a:p>
          <a:p>
            <a:pPr marL="0" marR="0" lvl="0" indent="0" algn="l" rtl="0">
              <a:spcBef>
                <a:spcPts val="0"/>
              </a:spcBef>
              <a:spcAft>
                <a:spcPts val="0"/>
              </a:spcAft>
              <a:buNone/>
            </a:pPr>
            <a:r>
              <a:rPr lang="es-DO" sz="1800" dirty="0">
                <a:solidFill>
                  <a:srgbClr val="0000FF"/>
                </a:solidFill>
                <a:latin typeface="Consolas"/>
                <a:ea typeface="Consolas"/>
                <a:cs typeface="Consolas"/>
                <a:sym typeface="Consolas"/>
              </a:rPr>
              <a:t>where</a:t>
            </a:r>
            <a:r>
              <a:rPr lang="es-DO" sz="1800" dirty="0">
                <a:solidFill>
                  <a:srgbClr val="000000"/>
                </a:solidFill>
                <a:latin typeface="Consolas"/>
                <a:ea typeface="Consolas"/>
                <a:cs typeface="Consolas"/>
                <a:sym typeface="Consolas"/>
              </a:rPr>
              <a:t> </a:t>
            </a:r>
            <a:r>
              <a:rPr lang="es-DO" sz="1800" dirty="0">
                <a:solidFill>
                  <a:srgbClr val="FF00FF"/>
                </a:solidFill>
                <a:latin typeface="Consolas"/>
                <a:ea typeface="Consolas"/>
                <a:cs typeface="Consolas"/>
                <a:sym typeface="Consolas"/>
              </a:rPr>
              <a:t>DATEDIFF</a:t>
            </a:r>
            <a:r>
              <a:rPr lang="es-DO" sz="1800" dirty="0">
                <a:solidFill>
                  <a:srgbClr val="808080"/>
                </a:solidFill>
                <a:latin typeface="Consolas"/>
                <a:ea typeface="Consolas"/>
                <a:cs typeface="Consolas"/>
                <a:sym typeface="Consolas"/>
              </a:rPr>
              <a:t>(</a:t>
            </a:r>
            <a:r>
              <a:rPr lang="es-DO" sz="1800" dirty="0">
                <a:solidFill>
                  <a:srgbClr val="FF00FF"/>
                </a:solidFill>
                <a:latin typeface="Consolas"/>
                <a:ea typeface="Consolas"/>
                <a:cs typeface="Consolas"/>
                <a:sym typeface="Consolas"/>
              </a:rPr>
              <a:t>YEAR</a:t>
            </a:r>
            <a:r>
              <a:rPr lang="es-DO" sz="1800" dirty="0">
                <a:solidFill>
                  <a:srgbClr val="808080"/>
                </a:solidFill>
                <a:latin typeface="Consolas"/>
                <a:ea typeface="Consolas"/>
                <a:cs typeface="Consolas"/>
                <a:sym typeface="Consolas"/>
              </a:rPr>
              <a:t>,</a:t>
            </a:r>
            <a:r>
              <a:rPr lang="es-DO" sz="1800" dirty="0">
                <a:solidFill>
                  <a:srgbClr val="000000"/>
                </a:solidFill>
                <a:latin typeface="Consolas"/>
                <a:ea typeface="Consolas"/>
                <a:cs typeface="Consolas"/>
                <a:sym typeface="Consolas"/>
              </a:rPr>
              <a:t> fecha_nacimiento</a:t>
            </a:r>
            <a:r>
              <a:rPr lang="es-DO" sz="1800" dirty="0">
                <a:solidFill>
                  <a:srgbClr val="808080"/>
                </a:solidFill>
                <a:latin typeface="Consolas"/>
                <a:ea typeface="Consolas"/>
                <a:cs typeface="Consolas"/>
                <a:sym typeface="Consolas"/>
              </a:rPr>
              <a:t>,</a:t>
            </a:r>
            <a:r>
              <a:rPr lang="es-DO" sz="1800" dirty="0">
                <a:solidFill>
                  <a:srgbClr val="000000"/>
                </a:solidFill>
                <a:latin typeface="Consolas"/>
                <a:ea typeface="Consolas"/>
                <a:cs typeface="Consolas"/>
                <a:sym typeface="Consolas"/>
              </a:rPr>
              <a:t> </a:t>
            </a:r>
            <a:r>
              <a:rPr lang="es-DO" sz="1800" dirty="0">
                <a:solidFill>
                  <a:srgbClr val="FF00FF"/>
                </a:solidFill>
                <a:latin typeface="Consolas"/>
                <a:ea typeface="Consolas"/>
                <a:cs typeface="Consolas"/>
                <a:sym typeface="Consolas"/>
              </a:rPr>
              <a:t>GETDATE</a:t>
            </a:r>
            <a:r>
              <a:rPr lang="es-DO" sz="1800" dirty="0">
                <a:solidFill>
                  <a:srgbClr val="808080"/>
                </a:solidFill>
                <a:latin typeface="Consolas"/>
                <a:ea typeface="Consolas"/>
                <a:cs typeface="Consolas"/>
                <a:sym typeface="Consolas"/>
              </a:rPr>
              <a:t>())</a:t>
            </a:r>
            <a:r>
              <a:rPr lang="es-DO" sz="1800" dirty="0">
                <a:solidFill>
                  <a:srgbClr val="000000"/>
                </a:solidFill>
                <a:latin typeface="Consolas"/>
                <a:ea typeface="Consolas"/>
                <a:cs typeface="Consolas"/>
                <a:sym typeface="Consolas"/>
              </a:rPr>
              <a:t> </a:t>
            </a:r>
            <a:r>
              <a:rPr lang="es-DO" sz="1800" dirty="0">
                <a:solidFill>
                  <a:srgbClr val="808080"/>
                </a:solidFill>
                <a:latin typeface="Consolas"/>
                <a:ea typeface="Consolas"/>
                <a:cs typeface="Consolas"/>
                <a:sym typeface="Consolas"/>
              </a:rPr>
              <a:t>&gt;=</a:t>
            </a:r>
            <a:r>
              <a:rPr lang="es-DO" sz="1800" dirty="0">
                <a:solidFill>
                  <a:srgbClr val="000000"/>
                </a:solidFill>
                <a:latin typeface="Consolas"/>
                <a:ea typeface="Consolas"/>
                <a:cs typeface="Consolas"/>
                <a:sym typeface="Consolas"/>
              </a:rPr>
              <a:t>30</a:t>
            </a:r>
            <a:endParaRPr dirty="0"/>
          </a:p>
          <a:p>
            <a:pPr marL="0" marR="0" lvl="0" indent="0" algn="l" rtl="0">
              <a:spcBef>
                <a:spcPts val="0"/>
              </a:spcBef>
              <a:spcAft>
                <a:spcPts val="0"/>
              </a:spcAft>
              <a:buNone/>
            </a:pPr>
            <a:r>
              <a:rPr lang="es-DO" sz="1800" dirty="0">
                <a:solidFill>
                  <a:srgbClr val="0000FF"/>
                </a:solidFill>
                <a:latin typeface="Consolas"/>
                <a:ea typeface="Consolas"/>
                <a:cs typeface="Consolas"/>
                <a:sym typeface="Consolas"/>
              </a:rPr>
              <a:t>order</a:t>
            </a:r>
            <a:r>
              <a:rPr lang="es-DO" sz="1800" dirty="0">
                <a:solidFill>
                  <a:srgbClr val="000000"/>
                </a:solidFill>
                <a:latin typeface="Consolas"/>
                <a:ea typeface="Consolas"/>
                <a:cs typeface="Consolas"/>
                <a:sym typeface="Consolas"/>
              </a:rPr>
              <a:t> </a:t>
            </a:r>
            <a:r>
              <a:rPr lang="es-DO" sz="1800" dirty="0">
                <a:solidFill>
                  <a:srgbClr val="0000FF"/>
                </a:solidFill>
                <a:latin typeface="Consolas"/>
                <a:ea typeface="Consolas"/>
                <a:cs typeface="Consolas"/>
                <a:sym typeface="Consolas"/>
              </a:rPr>
              <a:t>by</a:t>
            </a:r>
            <a:r>
              <a:rPr lang="es-DO" sz="1800" dirty="0">
                <a:solidFill>
                  <a:srgbClr val="000000"/>
                </a:solidFill>
                <a:latin typeface="Consolas"/>
                <a:ea typeface="Consolas"/>
                <a:cs typeface="Consolas"/>
                <a:sym typeface="Consolas"/>
              </a:rPr>
              <a:t> [Años de Edad] </a:t>
            </a:r>
            <a:r>
              <a:rPr lang="es-DO" sz="1800" dirty="0">
                <a:solidFill>
                  <a:srgbClr val="0000FF"/>
                </a:solidFill>
                <a:latin typeface="Consolas"/>
                <a:ea typeface="Consolas"/>
                <a:cs typeface="Consolas"/>
                <a:sym typeface="Consolas"/>
              </a:rPr>
              <a:t>desc</a:t>
            </a:r>
            <a:endParaRPr sz="1800" dirty="0">
              <a:solidFill>
                <a:srgbClr val="000000"/>
              </a:solidFill>
              <a:latin typeface="Consolas"/>
              <a:ea typeface="Consolas"/>
              <a:cs typeface="Consolas"/>
              <a:sym typeface="Consolas"/>
            </a:endParaRP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98B12B13-4A2D-C43F-56C2-3DB9335F4F6B}"/>
              </a:ext>
            </a:extLst>
          </p:cNvPr>
          <p:cNvPicPr>
            <a:picLocks noChangeAspect="1"/>
          </p:cNvPicPr>
          <p:nvPr/>
        </p:nvPicPr>
        <p:blipFill>
          <a:blip r:embed="rId2"/>
          <a:stretch>
            <a:fillRect/>
          </a:stretch>
        </p:blipFill>
        <p:spPr>
          <a:xfrm>
            <a:off x="2667000" y="567445"/>
            <a:ext cx="7162800" cy="5957180"/>
          </a:xfrm>
          <a:prstGeom prst="rect">
            <a:avLst/>
          </a:prstGeom>
        </p:spPr>
      </p:pic>
    </p:spTree>
    <p:extLst>
      <p:ext uri="{BB962C8B-B14F-4D97-AF65-F5344CB8AC3E}">
        <p14:creationId xmlns:p14="http://schemas.microsoft.com/office/powerpoint/2010/main" val="289102273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E5D9D2E7-1095-86D0-DC3D-19A09CAD0726}"/>
              </a:ext>
            </a:extLst>
          </p:cNvPr>
          <p:cNvSpPr txBox="1"/>
          <p:nvPr/>
        </p:nvSpPr>
        <p:spPr>
          <a:xfrm>
            <a:off x="263771" y="783666"/>
            <a:ext cx="7302638" cy="5632311"/>
          </a:xfrm>
          <a:prstGeom prst="rect">
            <a:avLst/>
          </a:prstGeom>
          <a:noFill/>
        </p:spPr>
        <p:txBody>
          <a:bodyPr wrap="square">
            <a:spAutoFit/>
          </a:bodyPr>
          <a:lstStyle/>
          <a:p>
            <a:pPr algn="just"/>
            <a:r>
              <a:rPr lang="es-ES" sz="2000" b="0" i="0" dirty="0">
                <a:solidFill>
                  <a:schemeClr val="tx1"/>
                </a:solidFill>
                <a:effectLst/>
                <a:latin typeface="Times New Roman" panose="02020603050405020304" pitchFamily="18" charset="0"/>
                <a:cs typeface="Times New Roman" panose="02020603050405020304" pitchFamily="18" charset="0"/>
              </a:rPr>
              <a:t>En SQL Server, una vista es una consulta guardada como un objeto de base de datos. Una vista se crea utilizando una sentencia SELECT que devuelve una o más columnas de una o más tablas.</a:t>
            </a:r>
          </a:p>
          <a:p>
            <a:pPr algn="just"/>
            <a:endParaRPr lang="es-ES" sz="2000" b="0" i="0" dirty="0">
              <a:solidFill>
                <a:schemeClr val="tx1"/>
              </a:solidFill>
              <a:effectLst/>
              <a:latin typeface="Times New Roman" panose="02020603050405020304" pitchFamily="18" charset="0"/>
              <a:cs typeface="Times New Roman" panose="02020603050405020304" pitchFamily="18" charset="0"/>
            </a:endParaRPr>
          </a:p>
          <a:p>
            <a:pPr algn="just"/>
            <a:r>
              <a:rPr lang="es-ES" sz="2000" b="0" i="0" dirty="0">
                <a:solidFill>
                  <a:schemeClr val="tx1"/>
                </a:solidFill>
                <a:effectLst/>
                <a:latin typeface="Times New Roman" panose="02020603050405020304" pitchFamily="18" charset="0"/>
                <a:cs typeface="Times New Roman" panose="02020603050405020304" pitchFamily="18" charset="0"/>
              </a:rPr>
              <a:t>Las vistas se utilizan para simplificar las consultas complejas y para proporcionar una capa adicional de seguridad en la base de datos. Las vistas pueden ocultar información confidencial o restringir el acceso a ciertas columnas o filas de datos.</a:t>
            </a:r>
          </a:p>
          <a:p>
            <a:pPr algn="just"/>
            <a:endParaRPr lang="es-ES" sz="2000" b="0" i="0" dirty="0">
              <a:solidFill>
                <a:schemeClr val="tx1"/>
              </a:solidFill>
              <a:effectLst/>
              <a:latin typeface="Times New Roman" panose="02020603050405020304" pitchFamily="18" charset="0"/>
              <a:cs typeface="Times New Roman" panose="02020603050405020304" pitchFamily="18" charset="0"/>
            </a:endParaRPr>
          </a:p>
          <a:p>
            <a:pPr algn="just"/>
            <a:r>
              <a:rPr lang="es-ES" sz="2000" b="0" i="0" dirty="0">
                <a:solidFill>
                  <a:schemeClr val="tx1"/>
                </a:solidFill>
                <a:effectLst/>
                <a:latin typeface="Times New Roman" panose="02020603050405020304" pitchFamily="18" charset="0"/>
                <a:cs typeface="Times New Roman" panose="02020603050405020304" pitchFamily="18" charset="0"/>
              </a:rPr>
              <a:t>Una vez creada, una vista se puede utilizar como cualquier otra tabla en la base de datos. Puede ser consultada, actualizada, insertada o eliminada. Sin embargo, como una vista es una consulta, no contiene datos reales. En su lugar, la vista se actualiza cada vez que se ejecuta la consulta que la utiliza.</a:t>
            </a:r>
          </a:p>
          <a:p>
            <a:pPr algn="just"/>
            <a:endParaRPr lang="es-ES" sz="2000" b="0" i="0" dirty="0">
              <a:solidFill>
                <a:schemeClr val="tx1"/>
              </a:solidFill>
              <a:effectLst/>
              <a:latin typeface="Times New Roman" panose="02020603050405020304" pitchFamily="18" charset="0"/>
              <a:cs typeface="Times New Roman" panose="02020603050405020304" pitchFamily="18" charset="0"/>
            </a:endParaRPr>
          </a:p>
          <a:p>
            <a:pPr algn="just"/>
            <a:r>
              <a:rPr lang="es-ES" sz="2000" b="0" i="0" dirty="0">
                <a:solidFill>
                  <a:schemeClr val="tx1"/>
                </a:solidFill>
                <a:effectLst/>
                <a:latin typeface="Times New Roman" panose="02020603050405020304" pitchFamily="18" charset="0"/>
                <a:cs typeface="Times New Roman" panose="02020603050405020304" pitchFamily="18" charset="0"/>
              </a:rPr>
              <a:t>Para crear una vista en SQL Server, se utiliza la sentencia CREATE VIEW seguida de la consulta SELECT que define la vista. Por ejemplo:</a:t>
            </a:r>
          </a:p>
        </p:txBody>
      </p:sp>
      <p:sp>
        <p:nvSpPr>
          <p:cNvPr id="4" name="CuadroTexto 3">
            <a:extLst>
              <a:ext uri="{FF2B5EF4-FFF2-40B4-BE49-F238E27FC236}">
                <a16:creationId xmlns:a16="http://schemas.microsoft.com/office/drawing/2014/main" id="{9E74BA73-FF7B-C7C5-6B10-B90C45AF692B}"/>
              </a:ext>
            </a:extLst>
          </p:cNvPr>
          <p:cNvSpPr txBox="1"/>
          <p:nvPr/>
        </p:nvSpPr>
        <p:spPr>
          <a:xfrm>
            <a:off x="228600" y="159261"/>
            <a:ext cx="6094324" cy="523220"/>
          </a:xfrm>
          <a:prstGeom prst="rect">
            <a:avLst/>
          </a:prstGeom>
          <a:noFill/>
        </p:spPr>
        <p:txBody>
          <a:bodyPr wrap="square">
            <a:spAutoFit/>
          </a:bodyPr>
          <a:lstStyle/>
          <a:p>
            <a:r>
              <a:rPr lang="es-ES" sz="2800" b="1" i="0" dirty="0">
                <a:solidFill>
                  <a:schemeClr val="tx1"/>
                </a:solidFill>
                <a:effectLst/>
                <a:highlight>
                  <a:srgbClr val="FFFF00"/>
                </a:highlight>
                <a:latin typeface="Times New Roman" panose="02020603050405020304" pitchFamily="18" charset="0"/>
                <a:cs typeface="Times New Roman" panose="02020603050405020304" pitchFamily="18" charset="0"/>
              </a:rPr>
              <a:t>Vista</a:t>
            </a:r>
            <a:endParaRPr lang="es-DO" sz="2800" b="1" dirty="0">
              <a:solidFill>
                <a:schemeClr val="tx1"/>
              </a:solidFill>
              <a:highlight>
                <a:srgbClr val="FFFF00"/>
              </a:highlight>
            </a:endParaRPr>
          </a:p>
        </p:txBody>
      </p:sp>
      <p:pic>
        <p:nvPicPr>
          <p:cNvPr id="2050" name="Picture 2" descr="IMPACTO BUGA TV: Notas De Interes">
            <a:extLst>
              <a:ext uri="{FF2B5EF4-FFF2-40B4-BE49-F238E27FC236}">
                <a16:creationId xmlns:a16="http://schemas.microsoft.com/office/drawing/2014/main" id="{41E3B4DF-6E59-CA46-FFF5-311F711063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18100" y="1806871"/>
            <a:ext cx="3783801" cy="27550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1958563"/>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34"/>
          <p:cNvSpPr txBox="1"/>
          <p:nvPr/>
        </p:nvSpPr>
        <p:spPr>
          <a:xfrm>
            <a:off x="213815" y="223624"/>
            <a:ext cx="11764500" cy="378561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DO" sz="1600" dirty="0">
                <a:solidFill>
                  <a:srgbClr val="008000"/>
                </a:solidFill>
                <a:latin typeface="Consolas" panose="020B0609020204030204" pitchFamily="49" charset="0"/>
                <a:ea typeface="Consolas"/>
                <a:cs typeface="Times New Roman" panose="02020603050405020304" pitchFamily="18" charset="0"/>
                <a:sym typeface="Consolas"/>
              </a:rPr>
              <a:t>--VAMOS A CREAR UNA VISTA CON LOS DATOS EXTRAÍDOS:</a:t>
            </a:r>
            <a:endParaRPr sz="1600" dirty="0">
              <a:solidFill>
                <a:srgbClr val="000000"/>
              </a:solidFill>
              <a:latin typeface="Consolas" panose="020B0609020204030204" pitchFamily="49" charset="0"/>
              <a:ea typeface="Consolas"/>
              <a:cs typeface="Times New Roman" panose="02020603050405020304" pitchFamily="18" charset="0"/>
              <a:sym typeface="Consolas"/>
            </a:endParaRPr>
          </a:p>
          <a:p>
            <a:pPr marL="0" marR="0" lvl="0" indent="0" algn="l" rtl="0">
              <a:spcBef>
                <a:spcPts val="0"/>
              </a:spcBef>
              <a:spcAft>
                <a:spcPts val="0"/>
              </a:spcAft>
              <a:buNone/>
            </a:pPr>
            <a:endParaRPr sz="1600" dirty="0">
              <a:solidFill>
                <a:srgbClr val="000000"/>
              </a:solidFill>
              <a:latin typeface="Consolas" panose="020B0609020204030204" pitchFamily="49" charset="0"/>
              <a:ea typeface="Consolas"/>
              <a:cs typeface="Times New Roman" panose="02020603050405020304" pitchFamily="18" charset="0"/>
              <a:sym typeface="Consolas"/>
            </a:endParaRPr>
          </a:p>
          <a:p>
            <a:pPr marL="0" marR="0" lvl="0" indent="0" algn="l" rtl="0">
              <a:spcBef>
                <a:spcPts val="0"/>
              </a:spcBef>
              <a:spcAft>
                <a:spcPts val="0"/>
              </a:spcAft>
              <a:buNone/>
            </a:pPr>
            <a:r>
              <a:rPr lang="es-DO" sz="1600" dirty="0">
                <a:solidFill>
                  <a:srgbClr val="0000FF"/>
                </a:solidFill>
                <a:highlight>
                  <a:srgbClr val="FFFF00"/>
                </a:highlight>
                <a:latin typeface="Consolas" panose="020B0609020204030204" pitchFamily="49" charset="0"/>
                <a:ea typeface="Consolas"/>
                <a:cs typeface="Times New Roman" panose="02020603050405020304" pitchFamily="18" charset="0"/>
                <a:sym typeface="Consolas"/>
              </a:rPr>
              <a:t>create</a:t>
            </a:r>
            <a:r>
              <a:rPr lang="es-DO" sz="1600" dirty="0">
                <a:solidFill>
                  <a:srgbClr val="000000"/>
                </a:solidFill>
                <a:highlight>
                  <a:srgbClr val="FFFF00"/>
                </a:highlight>
                <a:latin typeface="Consolas" panose="020B0609020204030204" pitchFamily="49" charset="0"/>
                <a:ea typeface="Consolas"/>
                <a:cs typeface="Times New Roman" panose="02020603050405020304" pitchFamily="18" charset="0"/>
                <a:sym typeface="Consolas"/>
              </a:rPr>
              <a:t> </a:t>
            </a:r>
            <a:r>
              <a:rPr lang="es-DO" sz="1600" dirty="0" err="1">
                <a:solidFill>
                  <a:srgbClr val="0000FF"/>
                </a:solidFill>
                <a:highlight>
                  <a:srgbClr val="FFFF00"/>
                </a:highlight>
                <a:latin typeface="Consolas" panose="020B0609020204030204" pitchFamily="49" charset="0"/>
                <a:ea typeface="Consolas"/>
                <a:cs typeface="Times New Roman" panose="02020603050405020304" pitchFamily="18" charset="0"/>
                <a:sym typeface="Consolas"/>
              </a:rPr>
              <a:t>view</a:t>
            </a:r>
            <a:r>
              <a:rPr lang="es-DO" sz="1600" dirty="0">
                <a:solidFill>
                  <a:srgbClr val="000000"/>
                </a:solidFill>
                <a:highlight>
                  <a:srgbClr val="FFFF00"/>
                </a:highlight>
                <a:latin typeface="Consolas" panose="020B0609020204030204" pitchFamily="49" charset="0"/>
                <a:ea typeface="Consolas"/>
                <a:cs typeface="Times New Roman" panose="02020603050405020304" pitchFamily="18" charset="0"/>
                <a:sym typeface="Consolas"/>
              </a:rPr>
              <a:t>  V_CONTACTOS</a:t>
            </a:r>
            <a:endParaRPr dirty="0">
              <a:highlight>
                <a:srgbClr val="FFFF00"/>
              </a:highlight>
              <a:latin typeface="Consolas" panose="020B0609020204030204" pitchFamily="49" charset="0"/>
              <a:cs typeface="Times New Roman" panose="02020603050405020304" pitchFamily="18" charset="0"/>
            </a:endParaRPr>
          </a:p>
          <a:p>
            <a:pPr marL="0" marR="0" lvl="0" indent="0" algn="l" rtl="0">
              <a:spcBef>
                <a:spcPts val="0"/>
              </a:spcBef>
              <a:spcAft>
                <a:spcPts val="0"/>
              </a:spcAft>
              <a:buNone/>
            </a:pPr>
            <a:r>
              <a:rPr lang="es-DO" sz="1600" dirty="0">
                <a:solidFill>
                  <a:srgbClr val="0000FF"/>
                </a:solidFill>
                <a:highlight>
                  <a:srgbClr val="FFFF00"/>
                </a:highlight>
                <a:latin typeface="Consolas" panose="020B0609020204030204" pitchFamily="49" charset="0"/>
                <a:ea typeface="Consolas"/>
                <a:cs typeface="Times New Roman" panose="02020603050405020304" pitchFamily="18" charset="0"/>
                <a:sym typeface="Consolas"/>
              </a:rPr>
              <a:t>as</a:t>
            </a:r>
            <a:endParaRPr sz="1600" dirty="0">
              <a:solidFill>
                <a:srgbClr val="000000"/>
              </a:solidFill>
              <a:highlight>
                <a:srgbClr val="FFFF00"/>
              </a:highlight>
              <a:latin typeface="Consolas" panose="020B0609020204030204" pitchFamily="49" charset="0"/>
              <a:ea typeface="Consolas"/>
              <a:cs typeface="Times New Roman" panose="02020603050405020304" pitchFamily="18" charset="0"/>
              <a:sym typeface="Consolas"/>
            </a:endParaRPr>
          </a:p>
          <a:p>
            <a:pPr marL="0" marR="0" lvl="0" indent="0" algn="l" rtl="0">
              <a:spcBef>
                <a:spcPts val="0"/>
              </a:spcBef>
              <a:spcAft>
                <a:spcPts val="0"/>
              </a:spcAft>
              <a:buNone/>
            </a:pPr>
            <a:r>
              <a:rPr lang="es-DO" sz="1600" dirty="0">
                <a:solidFill>
                  <a:srgbClr val="0000FF"/>
                </a:solidFill>
                <a:latin typeface="Consolas" panose="020B0609020204030204" pitchFamily="49" charset="0"/>
                <a:ea typeface="Consolas"/>
                <a:cs typeface="Times New Roman" panose="02020603050405020304" pitchFamily="18" charset="0"/>
                <a:sym typeface="Consolas"/>
              </a:rPr>
              <a:t>select</a:t>
            </a:r>
            <a:r>
              <a:rPr lang="es-DO" sz="1600" dirty="0">
                <a:solidFill>
                  <a:srgbClr val="000000"/>
                </a:solidFill>
                <a:latin typeface="Consolas" panose="020B0609020204030204" pitchFamily="49" charset="0"/>
                <a:ea typeface="Consolas"/>
                <a:cs typeface="Times New Roman" panose="02020603050405020304" pitchFamily="18" charset="0"/>
                <a:sym typeface="Consolas"/>
              </a:rPr>
              <a:t> C</a:t>
            </a:r>
            <a:r>
              <a:rPr lang="es-DO" sz="1600" dirty="0">
                <a:solidFill>
                  <a:srgbClr val="808080"/>
                </a:solidFill>
                <a:latin typeface="Consolas" panose="020B0609020204030204" pitchFamily="49" charset="0"/>
                <a:ea typeface="Consolas"/>
                <a:cs typeface="Times New Roman" panose="02020603050405020304" pitchFamily="18" charset="0"/>
                <a:sym typeface="Consolas"/>
              </a:rPr>
              <a:t>.</a:t>
            </a:r>
            <a:r>
              <a:rPr lang="es-DO" sz="1600" dirty="0">
                <a:solidFill>
                  <a:srgbClr val="000000"/>
                </a:solidFill>
                <a:latin typeface="Consolas" panose="020B0609020204030204" pitchFamily="49" charset="0"/>
                <a:ea typeface="Consolas"/>
                <a:cs typeface="Times New Roman" panose="02020603050405020304" pitchFamily="18" charset="0"/>
                <a:sym typeface="Consolas"/>
              </a:rPr>
              <a:t>id_contacto </a:t>
            </a:r>
            <a:r>
              <a:rPr lang="es-DO" sz="1600" dirty="0">
                <a:solidFill>
                  <a:srgbClr val="0000FF"/>
                </a:solidFill>
                <a:latin typeface="Consolas" panose="020B0609020204030204" pitchFamily="49" charset="0"/>
                <a:ea typeface="Consolas"/>
                <a:cs typeface="Times New Roman" panose="02020603050405020304" pitchFamily="18" charset="0"/>
                <a:sym typeface="Consolas"/>
              </a:rPr>
              <a:t>as</a:t>
            </a:r>
            <a:r>
              <a:rPr lang="es-DO" sz="1600" dirty="0">
                <a:solidFill>
                  <a:srgbClr val="000000"/>
                </a:solidFill>
                <a:latin typeface="Consolas" panose="020B0609020204030204" pitchFamily="49" charset="0"/>
                <a:ea typeface="Consolas"/>
                <a:cs typeface="Times New Roman" panose="02020603050405020304" pitchFamily="18" charset="0"/>
                <a:sym typeface="Consolas"/>
              </a:rPr>
              <a:t> </a:t>
            </a:r>
            <a:r>
              <a:rPr lang="es-DO" sz="1600" dirty="0">
                <a:solidFill>
                  <a:srgbClr val="FF0000"/>
                </a:solidFill>
                <a:latin typeface="Consolas" panose="020B0609020204030204" pitchFamily="49" charset="0"/>
                <a:ea typeface="Consolas"/>
                <a:cs typeface="Times New Roman" panose="02020603050405020304" pitchFamily="18" charset="0"/>
                <a:sym typeface="Consolas"/>
              </a:rPr>
              <a:t>'Codigo'</a:t>
            </a:r>
            <a:r>
              <a:rPr lang="es-DO" sz="1600" dirty="0">
                <a:solidFill>
                  <a:srgbClr val="808080"/>
                </a:solidFill>
                <a:latin typeface="Consolas" panose="020B0609020204030204" pitchFamily="49" charset="0"/>
                <a:ea typeface="Consolas"/>
                <a:cs typeface="Times New Roman" panose="02020603050405020304" pitchFamily="18" charset="0"/>
                <a:sym typeface="Consolas"/>
              </a:rPr>
              <a:t>,</a:t>
            </a:r>
            <a:r>
              <a:rPr lang="es-DO" sz="1600" dirty="0">
                <a:solidFill>
                  <a:srgbClr val="000000"/>
                </a:solidFill>
                <a:latin typeface="Consolas" panose="020B0609020204030204" pitchFamily="49" charset="0"/>
                <a:ea typeface="Consolas"/>
                <a:cs typeface="Times New Roman" panose="02020603050405020304" pitchFamily="18" charset="0"/>
                <a:sym typeface="Consolas"/>
              </a:rPr>
              <a:t> C</a:t>
            </a:r>
            <a:r>
              <a:rPr lang="es-DO" sz="1600" dirty="0">
                <a:solidFill>
                  <a:srgbClr val="808080"/>
                </a:solidFill>
                <a:latin typeface="Consolas" panose="020B0609020204030204" pitchFamily="49" charset="0"/>
                <a:ea typeface="Consolas"/>
                <a:cs typeface="Times New Roman" panose="02020603050405020304" pitchFamily="18" charset="0"/>
                <a:sym typeface="Consolas"/>
              </a:rPr>
              <a:t>.</a:t>
            </a:r>
            <a:r>
              <a:rPr lang="es-DO" sz="1600" dirty="0">
                <a:solidFill>
                  <a:srgbClr val="000000"/>
                </a:solidFill>
                <a:latin typeface="Consolas" panose="020B0609020204030204" pitchFamily="49" charset="0"/>
                <a:ea typeface="Consolas"/>
                <a:cs typeface="Times New Roman" panose="02020603050405020304" pitchFamily="18" charset="0"/>
                <a:sym typeface="Consolas"/>
              </a:rPr>
              <a:t>nombre_contacto </a:t>
            </a:r>
            <a:r>
              <a:rPr lang="es-DO" sz="1600" dirty="0">
                <a:solidFill>
                  <a:srgbClr val="0000FF"/>
                </a:solidFill>
                <a:latin typeface="Consolas" panose="020B0609020204030204" pitchFamily="49" charset="0"/>
                <a:ea typeface="Consolas"/>
                <a:cs typeface="Times New Roman" panose="02020603050405020304" pitchFamily="18" charset="0"/>
                <a:sym typeface="Consolas"/>
              </a:rPr>
              <a:t>as</a:t>
            </a:r>
            <a:r>
              <a:rPr lang="es-DO" sz="1600" dirty="0">
                <a:solidFill>
                  <a:srgbClr val="000000"/>
                </a:solidFill>
                <a:latin typeface="Consolas" panose="020B0609020204030204" pitchFamily="49" charset="0"/>
                <a:ea typeface="Consolas"/>
                <a:cs typeface="Times New Roman" panose="02020603050405020304" pitchFamily="18" charset="0"/>
                <a:sym typeface="Consolas"/>
              </a:rPr>
              <a:t> </a:t>
            </a:r>
            <a:r>
              <a:rPr lang="es-DO" sz="1600" dirty="0">
                <a:solidFill>
                  <a:srgbClr val="FF0000"/>
                </a:solidFill>
                <a:latin typeface="Consolas" panose="020B0609020204030204" pitchFamily="49" charset="0"/>
                <a:ea typeface="Consolas"/>
                <a:cs typeface="Times New Roman" panose="02020603050405020304" pitchFamily="18" charset="0"/>
                <a:sym typeface="Consolas"/>
              </a:rPr>
              <a:t>'Nombre de Contacto'</a:t>
            </a:r>
            <a:r>
              <a:rPr lang="es-DO" sz="1600" dirty="0">
                <a:solidFill>
                  <a:srgbClr val="808080"/>
                </a:solidFill>
                <a:latin typeface="Consolas" panose="020B0609020204030204" pitchFamily="49" charset="0"/>
                <a:ea typeface="Consolas"/>
                <a:cs typeface="Times New Roman" panose="02020603050405020304" pitchFamily="18" charset="0"/>
                <a:sym typeface="Consolas"/>
              </a:rPr>
              <a:t>,</a:t>
            </a:r>
            <a:r>
              <a:rPr lang="es-DO" sz="1600" dirty="0">
                <a:solidFill>
                  <a:srgbClr val="000000"/>
                </a:solidFill>
                <a:latin typeface="Consolas" panose="020B0609020204030204" pitchFamily="49" charset="0"/>
                <a:ea typeface="Consolas"/>
                <a:cs typeface="Times New Roman" panose="02020603050405020304" pitchFamily="18" charset="0"/>
                <a:sym typeface="Consolas"/>
              </a:rPr>
              <a:t>C</a:t>
            </a:r>
            <a:r>
              <a:rPr lang="es-DO" sz="1600" dirty="0">
                <a:solidFill>
                  <a:srgbClr val="808080"/>
                </a:solidFill>
                <a:latin typeface="Consolas" panose="020B0609020204030204" pitchFamily="49" charset="0"/>
                <a:ea typeface="Consolas"/>
                <a:cs typeface="Times New Roman" panose="02020603050405020304" pitchFamily="18" charset="0"/>
                <a:sym typeface="Consolas"/>
              </a:rPr>
              <a:t>.</a:t>
            </a:r>
            <a:r>
              <a:rPr lang="es-DO" sz="1600" dirty="0">
                <a:solidFill>
                  <a:srgbClr val="000000"/>
                </a:solidFill>
                <a:latin typeface="Consolas" panose="020B0609020204030204" pitchFamily="49" charset="0"/>
                <a:ea typeface="Consolas"/>
                <a:cs typeface="Times New Roman" panose="02020603050405020304" pitchFamily="18" charset="0"/>
                <a:sym typeface="Consolas"/>
              </a:rPr>
              <a:t>apellido_contacto </a:t>
            </a:r>
            <a:r>
              <a:rPr lang="es-DO" sz="1600" dirty="0">
                <a:solidFill>
                  <a:srgbClr val="0000FF"/>
                </a:solidFill>
                <a:latin typeface="Consolas" panose="020B0609020204030204" pitchFamily="49" charset="0"/>
                <a:ea typeface="Consolas"/>
                <a:cs typeface="Times New Roman" panose="02020603050405020304" pitchFamily="18" charset="0"/>
                <a:sym typeface="Consolas"/>
              </a:rPr>
              <a:t>as</a:t>
            </a:r>
            <a:r>
              <a:rPr lang="es-DO" sz="1600" dirty="0">
                <a:solidFill>
                  <a:srgbClr val="000000"/>
                </a:solidFill>
                <a:latin typeface="Consolas" panose="020B0609020204030204" pitchFamily="49" charset="0"/>
                <a:ea typeface="Consolas"/>
                <a:cs typeface="Times New Roman" panose="02020603050405020304" pitchFamily="18" charset="0"/>
                <a:sym typeface="Consolas"/>
              </a:rPr>
              <a:t> </a:t>
            </a:r>
            <a:r>
              <a:rPr lang="es-DO" sz="1600" dirty="0">
                <a:solidFill>
                  <a:srgbClr val="FF0000"/>
                </a:solidFill>
                <a:latin typeface="Consolas" panose="020B0609020204030204" pitchFamily="49" charset="0"/>
                <a:ea typeface="Consolas"/>
                <a:cs typeface="Times New Roman" panose="02020603050405020304" pitchFamily="18" charset="0"/>
                <a:sym typeface="Consolas"/>
              </a:rPr>
              <a:t>'Apellido de Contacto'</a:t>
            </a:r>
            <a:r>
              <a:rPr lang="es-DO" sz="1600" dirty="0">
                <a:solidFill>
                  <a:srgbClr val="808080"/>
                </a:solidFill>
                <a:latin typeface="Consolas" panose="020B0609020204030204" pitchFamily="49" charset="0"/>
                <a:ea typeface="Consolas"/>
                <a:cs typeface="Times New Roman" panose="02020603050405020304" pitchFamily="18" charset="0"/>
                <a:sym typeface="Consolas"/>
              </a:rPr>
              <a:t>,</a:t>
            </a:r>
            <a:r>
              <a:rPr lang="es-DO" sz="1600" dirty="0">
                <a:solidFill>
                  <a:srgbClr val="000000"/>
                </a:solidFill>
                <a:latin typeface="Consolas" panose="020B0609020204030204" pitchFamily="49" charset="0"/>
                <a:ea typeface="Consolas"/>
                <a:cs typeface="Times New Roman" panose="02020603050405020304" pitchFamily="18" charset="0"/>
                <a:sym typeface="Consolas"/>
              </a:rPr>
              <a:t>  </a:t>
            </a:r>
            <a:endParaRPr dirty="0">
              <a:latin typeface="Consolas" panose="020B0609020204030204" pitchFamily="49" charset="0"/>
              <a:cs typeface="Times New Roman" panose="02020603050405020304" pitchFamily="18" charset="0"/>
            </a:endParaRPr>
          </a:p>
          <a:p>
            <a:pPr marL="0" marR="0" lvl="0" indent="0" algn="l" rtl="0">
              <a:spcBef>
                <a:spcPts val="0"/>
              </a:spcBef>
              <a:spcAft>
                <a:spcPts val="0"/>
              </a:spcAft>
              <a:buNone/>
            </a:pPr>
            <a:r>
              <a:rPr lang="es-DO" sz="1600" dirty="0">
                <a:solidFill>
                  <a:srgbClr val="000000"/>
                </a:solidFill>
                <a:latin typeface="Consolas" panose="020B0609020204030204" pitchFamily="49" charset="0"/>
                <a:ea typeface="Consolas"/>
                <a:cs typeface="Times New Roman" panose="02020603050405020304" pitchFamily="18" charset="0"/>
                <a:sym typeface="Consolas"/>
              </a:rPr>
              <a:t>c</a:t>
            </a:r>
            <a:r>
              <a:rPr lang="es-DO" sz="1600" dirty="0">
                <a:solidFill>
                  <a:srgbClr val="808080"/>
                </a:solidFill>
                <a:latin typeface="Consolas" panose="020B0609020204030204" pitchFamily="49" charset="0"/>
                <a:ea typeface="Consolas"/>
                <a:cs typeface="Times New Roman" panose="02020603050405020304" pitchFamily="18" charset="0"/>
                <a:sym typeface="Consolas"/>
              </a:rPr>
              <a:t>.</a:t>
            </a:r>
            <a:r>
              <a:rPr lang="es-DO" sz="1600" dirty="0">
                <a:solidFill>
                  <a:srgbClr val="000000"/>
                </a:solidFill>
                <a:latin typeface="Consolas" panose="020B0609020204030204" pitchFamily="49" charset="0"/>
                <a:ea typeface="Consolas"/>
                <a:cs typeface="Times New Roman" panose="02020603050405020304" pitchFamily="18" charset="0"/>
                <a:sym typeface="Consolas"/>
              </a:rPr>
              <a:t>fecha_nacimiento</a:t>
            </a:r>
            <a:r>
              <a:rPr lang="es-DO" sz="1600" dirty="0">
                <a:solidFill>
                  <a:srgbClr val="808080"/>
                </a:solidFill>
                <a:latin typeface="Consolas" panose="020B0609020204030204" pitchFamily="49" charset="0"/>
                <a:ea typeface="Consolas"/>
                <a:cs typeface="Times New Roman" panose="02020603050405020304" pitchFamily="18" charset="0"/>
                <a:sym typeface="Consolas"/>
              </a:rPr>
              <a:t>,</a:t>
            </a:r>
            <a:r>
              <a:rPr lang="es-DO" sz="1600" dirty="0">
                <a:solidFill>
                  <a:srgbClr val="000000"/>
                </a:solidFill>
                <a:latin typeface="Consolas" panose="020B0609020204030204" pitchFamily="49" charset="0"/>
                <a:ea typeface="Consolas"/>
                <a:cs typeface="Times New Roman" panose="02020603050405020304" pitchFamily="18" charset="0"/>
                <a:sym typeface="Consolas"/>
              </a:rPr>
              <a:t> C</a:t>
            </a:r>
            <a:r>
              <a:rPr lang="es-DO" sz="1600" dirty="0">
                <a:solidFill>
                  <a:srgbClr val="808080"/>
                </a:solidFill>
                <a:latin typeface="Consolas" panose="020B0609020204030204" pitchFamily="49" charset="0"/>
                <a:ea typeface="Consolas"/>
                <a:cs typeface="Times New Roman" panose="02020603050405020304" pitchFamily="18" charset="0"/>
                <a:sym typeface="Consolas"/>
              </a:rPr>
              <a:t>.</a:t>
            </a:r>
            <a:r>
              <a:rPr lang="es-DO" sz="1600" dirty="0">
                <a:solidFill>
                  <a:srgbClr val="000000"/>
                </a:solidFill>
                <a:latin typeface="Consolas" panose="020B0609020204030204" pitchFamily="49" charset="0"/>
                <a:ea typeface="Consolas"/>
                <a:cs typeface="Times New Roman" panose="02020603050405020304" pitchFamily="18" charset="0"/>
                <a:sym typeface="Consolas"/>
              </a:rPr>
              <a:t>direccion </a:t>
            </a:r>
            <a:r>
              <a:rPr lang="es-DO" sz="1600" dirty="0">
                <a:solidFill>
                  <a:srgbClr val="0000FF"/>
                </a:solidFill>
                <a:latin typeface="Consolas" panose="020B0609020204030204" pitchFamily="49" charset="0"/>
                <a:ea typeface="Consolas"/>
                <a:cs typeface="Times New Roman" panose="02020603050405020304" pitchFamily="18" charset="0"/>
                <a:sym typeface="Consolas"/>
              </a:rPr>
              <a:t>as</a:t>
            </a:r>
            <a:r>
              <a:rPr lang="es-DO" sz="1600" dirty="0">
                <a:solidFill>
                  <a:srgbClr val="000000"/>
                </a:solidFill>
                <a:latin typeface="Consolas" panose="020B0609020204030204" pitchFamily="49" charset="0"/>
                <a:ea typeface="Consolas"/>
                <a:cs typeface="Times New Roman" panose="02020603050405020304" pitchFamily="18" charset="0"/>
                <a:sym typeface="Consolas"/>
              </a:rPr>
              <a:t> </a:t>
            </a:r>
            <a:r>
              <a:rPr lang="es-DO" sz="1600" dirty="0">
                <a:solidFill>
                  <a:srgbClr val="FF0000"/>
                </a:solidFill>
                <a:latin typeface="Consolas" panose="020B0609020204030204" pitchFamily="49" charset="0"/>
                <a:ea typeface="Consolas"/>
                <a:cs typeface="Times New Roman" panose="02020603050405020304" pitchFamily="18" charset="0"/>
                <a:sym typeface="Consolas"/>
              </a:rPr>
              <a:t>'Direccion'</a:t>
            </a:r>
            <a:r>
              <a:rPr lang="es-DO" sz="1600" dirty="0">
                <a:solidFill>
                  <a:srgbClr val="808080"/>
                </a:solidFill>
                <a:latin typeface="Consolas" panose="020B0609020204030204" pitchFamily="49" charset="0"/>
                <a:ea typeface="Consolas"/>
                <a:cs typeface="Times New Roman" panose="02020603050405020304" pitchFamily="18" charset="0"/>
                <a:sym typeface="Consolas"/>
              </a:rPr>
              <a:t>,</a:t>
            </a:r>
            <a:r>
              <a:rPr lang="es-DO" sz="1600" dirty="0">
                <a:solidFill>
                  <a:srgbClr val="000000"/>
                </a:solidFill>
                <a:latin typeface="Consolas" panose="020B0609020204030204" pitchFamily="49" charset="0"/>
                <a:ea typeface="Consolas"/>
                <a:cs typeface="Times New Roman" panose="02020603050405020304" pitchFamily="18" charset="0"/>
                <a:sym typeface="Consolas"/>
              </a:rPr>
              <a:t> C</a:t>
            </a:r>
            <a:r>
              <a:rPr lang="es-DO" sz="1600" dirty="0">
                <a:solidFill>
                  <a:srgbClr val="808080"/>
                </a:solidFill>
                <a:latin typeface="Consolas" panose="020B0609020204030204" pitchFamily="49" charset="0"/>
                <a:ea typeface="Consolas"/>
                <a:cs typeface="Times New Roman" panose="02020603050405020304" pitchFamily="18" charset="0"/>
                <a:sym typeface="Consolas"/>
              </a:rPr>
              <a:t>.</a:t>
            </a:r>
            <a:r>
              <a:rPr lang="es-DO" sz="1600" dirty="0">
                <a:solidFill>
                  <a:srgbClr val="000000"/>
                </a:solidFill>
                <a:latin typeface="Consolas" panose="020B0609020204030204" pitchFamily="49" charset="0"/>
                <a:ea typeface="Consolas"/>
                <a:cs typeface="Times New Roman" panose="02020603050405020304" pitchFamily="18" charset="0"/>
                <a:sym typeface="Consolas"/>
              </a:rPr>
              <a:t>telefono </a:t>
            </a:r>
            <a:r>
              <a:rPr lang="es-DO" sz="1600" dirty="0">
                <a:solidFill>
                  <a:srgbClr val="0000FF"/>
                </a:solidFill>
                <a:latin typeface="Consolas" panose="020B0609020204030204" pitchFamily="49" charset="0"/>
                <a:ea typeface="Consolas"/>
                <a:cs typeface="Times New Roman" panose="02020603050405020304" pitchFamily="18" charset="0"/>
                <a:sym typeface="Consolas"/>
              </a:rPr>
              <a:t>as</a:t>
            </a:r>
            <a:r>
              <a:rPr lang="es-DO" sz="1600" dirty="0">
                <a:solidFill>
                  <a:srgbClr val="000000"/>
                </a:solidFill>
                <a:latin typeface="Consolas" panose="020B0609020204030204" pitchFamily="49" charset="0"/>
                <a:ea typeface="Consolas"/>
                <a:cs typeface="Times New Roman" panose="02020603050405020304" pitchFamily="18" charset="0"/>
                <a:sym typeface="Consolas"/>
              </a:rPr>
              <a:t> [Telefono]</a:t>
            </a:r>
            <a:r>
              <a:rPr lang="es-DO" sz="1600" dirty="0">
                <a:solidFill>
                  <a:srgbClr val="808080"/>
                </a:solidFill>
                <a:latin typeface="Consolas" panose="020B0609020204030204" pitchFamily="49" charset="0"/>
                <a:ea typeface="Consolas"/>
                <a:cs typeface="Times New Roman" panose="02020603050405020304" pitchFamily="18" charset="0"/>
                <a:sym typeface="Consolas"/>
              </a:rPr>
              <a:t>,</a:t>
            </a:r>
            <a:r>
              <a:rPr lang="es-DO" sz="1600" dirty="0">
                <a:solidFill>
                  <a:srgbClr val="000000"/>
                </a:solidFill>
                <a:latin typeface="Consolas" panose="020B0609020204030204" pitchFamily="49" charset="0"/>
                <a:ea typeface="Consolas"/>
                <a:cs typeface="Times New Roman" panose="02020603050405020304" pitchFamily="18" charset="0"/>
                <a:sym typeface="Consolas"/>
              </a:rPr>
              <a:t> CT</a:t>
            </a:r>
            <a:r>
              <a:rPr lang="es-DO" sz="1600" dirty="0">
                <a:solidFill>
                  <a:srgbClr val="808080"/>
                </a:solidFill>
                <a:latin typeface="Consolas" panose="020B0609020204030204" pitchFamily="49" charset="0"/>
                <a:ea typeface="Consolas"/>
                <a:cs typeface="Times New Roman" panose="02020603050405020304" pitchFamily="18" charset="0"/>
                <a:sym typeface="Consolas"/>
              </a:rPr>
              <a:t>.</a:t>
            </a:r>
            <a:r>
              <a:rPr lang="es-DO" sz="1600" dirty="0">
                <a:solidFill>
                  <a:srgbClr val="000000"/>
                </a:solidFill>
                <a:latin typeface="Consolas" panose="020B0609020204030204" pitchFamily="49" charset="0"/>
                <a:ea typeface="Consolas"/>
                <a:cs typeface="Times New Roman" panose="02020603050405020304" pitchFamily="18" charset="0"/>
                <a:sym typeface="Consolas"/>
              </a:rPr>
              <a:t>nombre_Categoria </a:t>
            </a:r>
            <a:r>
              <a:rPr lang="es-DO" sz="1600" dirty="0">
                <a:solidFill>
                  <a:srgbClr val="0000FF"/>
                </a:solidFill>
                <a:latin typeface="Consolas" panose="020B0609020204030204" pitchFamily="49" charset="0"/>
                <a:ea typeface="Consolas"/>
                <a:cs typeface="Times New Roman" panose="02020603050405020304" pitchFamily="18" charset="0"/>
                <a:sym typeface="Consolas"/>
              </a:rPr>
              <a:t>as</a:t>
            </a:r>
            <a:r>
              <a:rPr lang="es-DO" sz="1600" dirty="0">
                <a:solidFill>
                  <a:srgbClr val="000000"/>
                </a:solidFill>
                <a:latin typeface="Consolas" panose="020B0609020204030204" pitchFamily="49" charset="0"/>
                <a:ea typeface="Consolas"/>
                <a:cs typeface="Times New Roman" panose="02020603050405020304" pitchFamily="18" charset="0"/>
                <a:sym typeface="Consolas"/>
              </a:rPr>
              <a:t> </a:t>
            </a:r>
            <a:r>
              <a:rPr lang="es-DO" sz="1600" dirty="0">
                <a:solidFill>
                  <a:srgbClr val="FF0000"/>
                </a:solidFill>
                <a:latin typeface="Consolas" panose="020B0609020204030204" pitchFamily="49" charset="0"/>
                <a:ea typeface="Consolas"/>
                <a:cs typeface="Times New Roman" panose="02020603050405020304" pitchFamily="18" charset="0"/>
                <a:sym typeface="Consolas"/>
              </a:rPr>
              <a:t>'Categoria de Contacto'</a:t>
            </a:r>
            <a:r>
              <a:rPr lang="es-DO" sz="1600" dirty="0">
                <a:solidFill>
                  <a:srgbClr val="808080"/>
                </a:solidFill>
                <a:latin typeface="Consolas" panose="020B0609020204030204" pitchFamily="49" charset="0"/>
                <a:ea typeface="Consolas"/>
                <a:cs typeface="Times New Roman" panose="02020603050405020304" pitchFamily="18" charset="0"/>
                <a:sym typeface="Consolas"/>
              </a:rPr>
              <a:t>,</a:t>
            </a:r>
            <a:r>
              <a:rPr lang="es-DO" sz="1600" dirty="0">
                <a:solidFill>
                  <a:srgbClr val="000000"/>
                </a:solidFill>
                <a:latin typeface="Consolas" panose="020B0609020204030204" pitchFamily="49" charset="0"/>
                <a:ea typeface="Consolas"/>
                <a:cs typeface="Times New Roman" panose="02020603050405020304" pitchFamily="18" charset="0"/>
                <a:sym typeface="Consolas"/>
              </a:rPr>
              <a:t> g</a:t>
            </a:r>
            <a:r>
              <a:rPr lang="es-DO" sz="1600" dirty="0">
                <a:solidFill>
                  <a:srgbClr val="808080"/>
                </a:solidFill>
                <a:latin typeface="Consolas" panose="020B0609020204030204" pitchFamily="49" charset="0"/>
                <a:ea typeface="Consolas"/>
                <a:cs typeface="Times New Roman" panose="02020603050405020304" pitchFamily="18" charset="0"/>
                <a:sym typeface="Consolas"/>
              </a:rPr>
              <a:t>.</a:t>
            </a:r>
            <a:r>
              <a:rPr lang="es-DO" sz="1600" dirty="0">
                <a:solidFill>
                  <a:srgbClr val="000000"/>
                </a:solidFill>
                <a:latin typeface="Consolas" panose="020B0609020204030204" pitchFamily="49" charset="0"/>
                <a:ea typeface="Consolas"/>
                <a:cs typeface="Times New Roman" panose="02020603050405020304" pitchFamily="18" charset="0"/>
                <a:sym typeface="Consolas"/>
              </a:rPr>
              <a:t>genero </a:t>
            </a:r>
            <a:r>
              <a:rPr lang="es-DO" sz="1600" dirty="0">
                <a:solidFill>
                  <a:srgbClr val="0000FF"/>
                </a:solidFill>
                <a:latin typeface="Consolas" panose="020B0609020204030204" pitchFamily="49" charset="0"/>
                <a:ea typeface="Consolas"/>
                <a:cs typeface="Times New Roman" panose="02020603050405020304" pitchFamily="18" charset="0"/>
                <a:sym typeface="Consolas"/>
              </a:rPr>
              <a:t>as</a:t>
            </a:r>
            <a:r>
              <a:rPr lang="es-DO" sz="1600" dirty="0">
                <a:solidFill>
                  <a:srgbClr val="000000"/>
                </a:solidFill>
                <a:latin typeface="Consolas" panose="020B0609020204030204" pitchFamily="49" charset="0"/>
                <a:ea typeface="Consolas"/>
                <a:cs typeface="Times New Roman" panose="02020603050405020304" pitchFamily="18" charset="0"/>
                <a:sym typeface="Consolas"/>
              </a:rPr>
              <a:t> Genero</a:t>
            </a:r>
            <a:r>
              <a:rPr lang="es-DO" sz="1600" dirty="0">
                <a:solidFill>
                  <a:srgbClr val="808080"/>
                </a:solidFill>
                <a:latin typeface="Consolas" panose="020B0609020204030204" pitchFamily="49" charset="0"/>
                <a:ea typeface="Consolas"/>
                <a:cs typeface="Times New Roman" panose="02020603050405020304" pitchFamily="18" charset="0"/>
                <a:sym typeface="Consolas"/>
              </a:rPr>
              <a:t>,</a:t>
            </a:r>
            <a:endParaRPr sz="1600" dirty="0">
              <a:solidFill>
                <a:srgbClr val="000000"/>
              </a:solidFill>
              <a:latin typeface="Consolas" panose="020B0609020204030204" pitchFamily="49" charset="0"/>
              <a:ea typeface="Consolas"/>
              <a:cs typeface="Times New Roman" panose="02020603050405020304" pitchFamily="18" charset="0"/>
              <a:sym typeface="Consolas"/>
            </a:endParaRPr>
          </a:p>
          <a:p>
            <a:pPr marL="0" marR="0" lvl="0" indent="0" algn="l" rtl="0">
              <a:spcBef>
                <a:spcPts val="0"/>
              </a:spcBef>
              <a:spcAft>
                <a:spcPts val="0"/>
              </a:spcAft>
              <a:buNone/>
            </a:pPr>
            <a:r>
              <a:rPr lang="es-DO" sz="1600" dirty="0">
                <a:solidFill>
                  <a:srgbClr val="FF00FF"/>
                </a:solidFill>
                <a:latin typeface="Consolas" panose="020B0609020204030204" pitchFamily="49" charset="0"/>
                <a:ea typeface="Consolas"/>
                <a:cs typeface="Times New Roman" panose="02020603050405020304" pitchFamily="18" charset="0"/>
                <a:sym typeface="Consolas"/>
              </a:rPr>
              <a:t>DATEDIFF</a:t>
            </a:r>
            <a:r>
              <a:rPr lang="es-DO" sz="1600" dirty="0">
                <a:solidFill>
                  <a:srgbClr val="808080"/>
                </a:solidFill>
                <a:latin typeface="Consolas" panose="020B0609020204030204" pitchFamily="49" charset="0"/>
                <a:ea typeface="Consolas"/>
                <a:cs typeface="Times New Roman" panose="02020603050405020304" pitchFamily="18" charset="0"/>
                <a:sym typeface="Consolas"/>
              </a:rPr>
              <a:t>(</a:t>
            </a:r>
            <a:r>
              <a:rPr lang="es-DO" sz="1600" dirty="0">
                <a:solidFill>
                  <a:srgbClr val="FF00FF"/>
                </a:solidFill>
                <a:latin typeface="Consolas" panose="020B0609020204030204" pitchFamily="49" charset="0"/>
                <a:ea typeface="Consolas"/>
                <a:cs typeface="Times New Roman" panose="02020603050405020304" pitchFamily="18" charset="0"/>
                <a:sym typeface="Consolas"/>
              </a:rPr>
              <a:t>YEAR</a:t>
            </a:r>
            <a:r>
              <a:rPr lang="es-DO" sz="1600" dirty="0">
                <a:solidFill>
                  <a:srgbClr val="808080"/>
                </a:solidFill>
                <a:latin typeface="Consolas" panose="020B0609020204030204" pitchFamily="49" charset="0"/>
                <a:ea typeface="Consolas"/>
                <a:cs typeface="Times New Roman" panose="02020603050405020304" pitchFamily="18" charset="0"/>
                <a:sym typeface="Consolas"/>
              </a:rPr>
              <a:t>,</a:t>
            </a:r>
            <a:r>
              <a:rPr lang="es-DO" sz="1600" dirty="0">
                <a:solidFill>
                  <a:srgbClr val="000000"/>
                </a:solidFill>
                <a:latin typeface="Consolas" panose="020B0609020204030204" pitchFamily="49" charset="0"/>
                <a:ea typeface="Consolas"/>
                <a:cs typeface="Times New Roman" panose="02020603050405020304" pitchFamily="18" charset="0"/>
                <a:sym typeface="Consolas"/>
              </a:rPr>
              <a:t> C</a:t>
            </a:r>
            <a:r>
              <a:rPr lang="es-DO" sz="1600" dirty="0">
                <a:solidFill>
                  <a:srgbClr val="808080"/>
                </a:solidFill>
                <a:latin typeface="Consolas" panose="020B0609020204030204" pitchFamily="49" charset="0"/>
                <a:ea typeface="Consolas"/>
                <a:cs typeface="Times New Roman" panose="02020603050405020304" pitchFamily="18" charset="0"/>
                <a:sym typeface="Consolas"/>
              </a:rPr>
              <a:t>.</a:t>
            </a:r>
            <a:r>
              <a:rPr lang="es-DO" sz="1600" dirty="0">
                <a:solidFill>
                  <a:srgbClr val="000000"/>
                </a:solidFill>
                <a:latin typeface="Consolas" panose="020B0609020204030204" pitchFamily="49" charset="0"/>
                <a:ea typeface="Consolas"/>
                <a:cs typeface="Times New Roman" panose="02020603050405020304" pitchFamily="18" charset="0"/>
                <a:sym typeface="Consolas"/>
              </a:rPr>
              <a:t>fecha_nacimiento</a:t>
            </a:r>
            <a:r>
              <a:rPr lang="es-DO" sz="1600" dirty="0">
                <a:solidFill>
                  <a:srgbClr val="808080"/>
                </a:solidFill>
                <a:latin typeface="Consolas" panose="020B0609020204030204" pitchFamily="49" charset="0"/>
                <a:ea typeface="Consolas"/>
                <a:cs typeface="Times New Roman" panose="02020603050405020304" pitchFamily="18" charset="0"/>
                <a:sym typeface="Consolas"/>
              </a:rPr>
              <a:t>,</a:t>
            </a:r>
            <a:r>
              <a:rPr lang="es-DO" sz="1600" dirty="0">
                <a:solidFill>
                  <a:srgbClr val="000000"/>
                </a:solidFill>
                <a:latin typeface="Consolas" panose="020B0609020204030204" pitchFamily="49" charset="0"/>
                <a:ea typeface="Consolas"/>
                <a:cs typeface="Times New Roman" panose="02020603050405020304" pitchFamily="18" charset="0"/>
                <a:sym typeface="Consolas"/>
              </a:rPr>
              <a:t> </a:t>
            </a:r>
            <a:r>
              <a:rPr lang="es-DO" sz="1600" dirty="0">
                <a:solidFill>
                  <a:srgbClr val="FF00FF"/>
                </a:solidFill>
                <a:latin typeface="Consolas" panose="020B0609020204030204" pitchFamily="49" charset="0"/>
                <a:ea typeface="Consolas"/>
                <a:cs typeface="Times New Roman" panose="02020603050405020304" pitchFamily="18" charset="0"/>
                <a:sym typeface="Consolas"/>
              </a:rPr>
              <a:t>GETDATE</a:t>
            </a:r>
            <a:r>
              <a:rPr lang="es-DO" sz="1600" dirty="0">
                <a:solidFill>
                  <a:srgbClr val="808080"/>
                </a:solidFill>
                <a:latin typeface="Consolas" panose="020B0609020204030204" pitchFamily="49" charset="0"/>
                <a:ea typeface="Consolas"/>
                <a:cs typeface="Times New Roman" panose="02020603050405020304" pitchFamily="18" charset="0"/>
                <a:sym typeface="Consolas"/>
              </a:rPr>
              <a:t>())</a:t>
            </a:r>
            <a:r>
              <a:rPr lang="es-DO" sz="1600" dirty="0">
                <a:solidFill>
                  <a:srgbClr val="000000"/>
                </a:solidFill>
                <a:latin typeface="Consolas" panose="020B0609020204030204" pitchFamily="49" charset="0"/>
                <a:ea typeface="Consolas"/>
                <a:cs typeface="Times New Roman" panose="02020603050405020304" pitchFamily="18" charset="0"/>
                <a:sym typeface="Consolas"/>
              </a:rPr>
              <a:t> </a:t>
            </a:r>
            <a:r>
              <a:rPr lang="es-DO" sz="1600" dirty="0">
                <a:solidFill>
                  <a:srgbClr val="0000FF"/>
                </a:solidFill>
                <a:latin typeface="Consolas" panose="020B0609020204030204" pitchFamily="49" charset="0"/>
                <a:ea typeface="Consolas"/>
                <a:cs typeface="Times New Roman" panose="02020603050405020304" pitchFamily="18" charset="0"/>
                <a:sym typeface="Consolas"/>
              </a:rPr>
              <a:t>as</a:t>
            </a:r>
            <a:r>
              <a:rPr lang="es-DO" sz="1600" dirty="0">
                <a:solidFill>
                  <a:srgbClr val="000000"/>
                </a:solidFill>
                <a:latin typeface="Consolas" panose="020B0609020204030204" pitchFamily="49" charset="0"/>
                <a:ea typeface="Consolas"/>
                <a:cs typeface="Times New Roman" panose="02020603050405020304" pitchFamily="18" charset="0"/>
                <a:sym typeface="Consolas"/>
              </a:rPr>
              <a:t> [Edad]</a:t>
            </a:r>
            <a:endParaRPr dirty="0">
              <a:latin typeface="Consolas" panose="020B0609020204030204" pitchFamily="49" charset="0"/>
              <a:cs typeface="Times New Roman" panose="02020603050405020304" pitchFamily="18" charset="0"/>
            </a:endParaRPr>
          </a:p>
          <a:p>
            <a:pPr marL="0" marR="0" lvl="0" indent="0" algn="l" rtl="0">
              <a:spcBef>
                <a:spcPts val="0"/>
              </a:spcBef>
              <a:spcAft>
                <a:spcPts val="0"/>
              </a:spcAft>
              <a:buNone/>
            </a:pPr>
            <a:r>
              <a:rPr lang="es-DO" sz="1600" dirty="0">
                <a:solidFill>
                  <a:srgbClr val="0000FF"/>
                </a:solidFill>
                <a:latin typeface="Consolas" panose="020B0609020204030204" pitchFamily="49" charset="0"/>
                <a:ea typeface="Consolas"/>
                <a:cs typeface="Times New Roman" panose="02020603050405020304" pitchFamily="18" charset="0"/>
                <a:sym typeface="Consolas"/>
              </a:rPr>
              <a:t>from</a:t>
            </a:r>
            <a:r>
              <a:rPr lang="es-DO" sz="1600" dirty="0">
                <a:solidFill>
                  <a:srgbClr val="000000"/>
                </a:solidFill>
                <a:latin typeface="Consolas" panose="020B0609020204030204" pitchFamily="49" charset="0"/>
                <a:ea typeface="Consolas"/>
                <a:cs typeface="Times New Roman" panose="02020603050405020304" pitchFamily="18" charset="0"/>
                <a:sym typeface="Consolas"/>
              </a:rPr>
              <a:t> CONTACTOS C</a:t>
            </a:r>
            <a:endParaRPr dirty="0">
              <a:latin typeface="Consolas" panose="020B0609020204030204" pitchFamily="49" charset="0"/>
              <a:cs typeface="Times New Roman" panose="02020603050405020304" pitchFamily="18" charset="0"/>
            </a:endParaRPr>
          </a:p>
          <a:p>
            <a:pPr marL="0" marR="0" lvl="0" indent="0" algn="l" rtl="0">
              <a:spcBef>
                <a:spcPts val="0"/>
              </a:spcBef>
              <a:spcAft>
                <a:spcPts val="0"/>
              </a:spcAft>
              <a:buNone/>
            </a:pPr>
            <a:r>
              <a:rPr lang="es-DO" sz="1600" dirty="0">
                <a:solidFill>
                  <a:srgbClr val="808080"/>
                </a:solidFill>
                <a:latin typeface="Consolas" panose="020B0609020204030204" pitchFamily="49" charset="0"/>
                <a:ea typeface="Consolas"/>
                <a:cs typeface="Times New Roman" panose="02020603050405020304" pitchFamily="18" charset="0"/>
                <a:sym typeface="Consolas"/>
              </a:rPr>
              <a:t>join</a:t>
            </a:r>
            <a:r>
              <a:rPr lang="es-DO" sz="1600" dirty="0">
                <a:solidFill>
                  <a:srgbClr val="000000"/>
                </a:solidFill>
                <a:latin typeface="Consolas" panose="020B0609020204030204" pitchFamily="49" charset="0"/>
                <a:ea typeface="Consolas"/>
                <a:cs typeface="Times New Roman" panose="02020603050405020304" pitchFamily="18" charset="0"/>
                <a:sym typeface="Consolas"/>
              </a:rPr>
              <a:t> CATEGORIA_CONTACTOS CT</a:t>
            </a:r>
            <a:endParaRPr dirty="0">
              <a:latin typeface="Consolas" panose="020B0609020204030204" pitchFamily="49" charset="0"/>
              <a:cs typeface="Times New Roman" panose="02020603050405020304" pitchFamily="18" charset="0"/>
            </a:endParaRPr>
          </a:p>
          <a:p>
            <a:pPr marL="0" marR="0" lvl="0" indent="0" algn="l" rtl="0">
              <a:spcBef>
                <a:spcPts val="0"/>
              </a:spcBef>
              <a:spcAft>
                <a:spcPts val="0"/>
              </a:spcAft>
              <a:buNone/>
            </a:pPr>
            <a:r>
              <a:rPr lang="es-DO" sz="1600" dirty="0">
                <a:solidFill>
                  <a:srgbClr val="0000FF"/>
                </a:solidFill>
                <a:latin typeface="Consolas" panose="020B0609020204030204" pitchFamily="49" charset="0"/>
                <a:ea typeface="Consolas"/>
                <a:cs typeface="Times New Roman" panose="02020603050405020304" pitchFamily="18" charset="0"/>
                <a:sym typeface="Consolas"/>
              </a:rPr>
              <a:t>on</a:t>
            </a:r>
            <a:r>
              <a:rPr lang="es-DO" sz="1600" dirty="0">
                <a:solidFill>
                  <a:srgbClr val="000000"/>
                </a:solidFill>
                <a:latin typeface="Consolas" panose="020B0609020204030204" pitchFamily="49" charset="0"/>
                <a:ea typeface="Consolas"/>
                <a:cs typeface="Times New Roman" panose="02020603050405020304" pitchFamily="18" charset="0"/>
                <a:sym typeface="Consolas"/>
              </a:rPr>
              <a:t> C</a:t>
            </a:r>
            <a:r>
              <a:rPr lang="es-DO" sz="1600" dirty="0">
                <a:solidFill>
                  <a:srgbClr val="808080"/>
                </a:solidFill>
                <a:latin typeface="Consolas" panose="020B0609020204030204" pitchFamily="49" charset="0"/>
                <a:ea typeface="Consolas"/>
                <a:cs typeface="Times New Roman" panose="02020603050405020304" pitchFamily="18" charset="0"/>
                <a:sym typeface="Consolas"/>
              </a:rPr>
              <a:t>.</a:t>
            </a:r>
            <a:r>
              <a:rPr lang="es-DO" sz="1600" dirty="0">
                <a:solidFill>
                  <a:srgbClr val="000000"/>
                </a:solidFill>
                <a:latin typeface="Consolas" panose="020B0609020204030204" pitchFamily="49" charset="0"/>
                <a:ea typeface="Consolas"/>
                <a:cs typeface="Times New Roman" panose="02020603050405020304" pitchFamily="18" charset="0"/>
                <a:sym typeface="Consolas"/>
              </a:rPr>
              <a:t>id_categoria </a:t>
            </a:r>
            <a:r>
              <a:rPr lang="es-DO" sz="1600" dirty="0">
                <a:solidFill>
                  <a:srgbClr val="808080"/>
                </a:solidFill>
                <a:latin typeface="Consolas" panose="020B0609020204030204" pitchFamily="49" charset="0"/>
                <a:ea typeface="Consolas"/>
                <a:cs typeface="Times New Roman" panose="02020603050405020304" pitchFamily="18" charset="0"/>
                <a:sym typeface="Consolas"/>
              </a:rPr>
              <a:t>=</a:t>
            </a:r>
            <a:r>
              <a:rPr lang="es-DO" sz="1600" dirty="0">
                <a:solidFill>
                  <a:srgbClr val="000000"/>
                </a:solidFill>
                <a:latin typeface="Consolas" panose="020B0609020204030204" pitchFamily="49" charset="0"/>
                <a:ea typeface="Consolas"/>
                <a:cs typeface="Times New Roman" panose="02020603050405020304" pitchFamily="18" charset="0"/>
                <a:sym typeface="Consolas"/>
              </a:rPr>
              <a:t> CT</a:t>
            </a:r>
            <a:r>
              <a:rPr lang="es-DO" sz="1600" dirty="0">
                <a:solidFill>
                  <a:srgbClr val="808080"/>
                </a:solidFill>
                <a:latin typeface="Consolas" panose="020B0609020204030204" pitchFamily="49" charset="0"/>
                <a:ea typeface="Consolas"/>
                <a:cs typeface="Times New Roman" panose="02020603050405020304" pitchFamily="18" charset="0"/>
                <a:sym typeface="Consolas"/>
              </a:rPr>
              <a:t>.</a:t>
            </a:r>
            <a:r>
              <a:rPr lang="es-DO" sz="1600" dirty="0">
                <a:solidFill>
                  <a:srgbClr val="000000"/>
                </a:solidFill>
                <a:latin typeface="Consolas" panose="020B0609020204030204" pitchFamily="49" charset="0"/>
                <a:ea typeface="Consolas"/>
                <a:cs typeface="Times New Roman" panose="02020603050405020304" pitchFamily="18" charset="0"/>
                <a:sym typeface="Consolas"/>
              </a:rPr>
              <a:t>id_categoria</a:t>
            </a:r>
            <a:endParaRPr dirty="0">
              <a:latin typeface="Consolas" panose="020B0609020204030204" pitchFamily="49" charset="0"/>
              <a:cs typeface="Times New Roman" panose="02020603050405020304" pitchFamily="18" charset="0"/>
            </a:endParaRPr>
          </a:p>
          <a:p>
            <a:pPr marL="0" marR="0" lvl="0" indent="0" algn="l" rtl="0">
              <a:spcBef>
                <a:spcPts val="0"/>
              </a:spcBef>
              <a:spcAft>
                <a:spcPts val="0"/>
              </a:spcAft>
              <a:buNone/>
            </a:pPr>
            <a:r>
              <a:rPr lang="es-DO" sz="1600" dirty="0">
                <a:solidFill>
                  <a:srgbClr val="808080"/>
                </a:solidFill>
                <a:latin typeface="Consolas" panose="020B0609020204030204" pitchFamily="49" charset="0"/>
                <a:ea typeface="Consolas"/>
                <a:cs typeface="Times New Roman" panose="02020603050405020304" pitchFamily="18" charset="0"/>
                <a:sym typeface="Consolas"/>
              </a:rPr>
              <a:t>join</a:t>
            </a:r>
            <a:r>
              <a:rPr lang="es-DO" sz="1600" dirty="0">
                <a:solidFill>
                  <a:srgbClr val="000000"/>
                </a:solidFill>
                <a:latin typeface="Consolas" panose="020B0609020204030204" pitchFamily="49" charset="0"/>
                <a:ea typeface="Consolas"/>
                <a:cs typeface="Times New Roman" panose="02020603050405020304" pitchFamily="18" charset="0"/>
                <a:sym typeface="Consolas"/>
              </a:rPr>
              <a:t> genero g </a:t>
            </a:r>
            <a:r>
              <a:rPr lang="es-DO" sz="1600" dirty="0">
                <a:solidFill>
                  <a:srgbClr val="0000FF"/>
                </a:solidFill>
                <a:latin typeface="Consolas" panose="020B0609020204030204" pitchFamily="49" charset="0"/>
                <a:ea typeface="Consolas"/>
                <a:cs typeface="Times New Roman" panose="02020603050405020304" pitchFamily="18" charset="0"/>
                <a:sym typeface="Consolas"/>
              </a:rPr>
              <a:t>on</a:t>
            </a:r>
            <a:r>
              <a:rPr lang="es-DO" sz="1600" dirty="0">
                <a:solidFill>
                  <a:srgbClr val="000000"/>
                </a:solidFill>
                <a:latin typeface="Consolas" panose="020B0609020204030204" pitchFamily="49" charset="0"/>
                <a:ea typeface="Consolas"/>
                <a:cs typeface="Times New Roman" panose="02020603050405020304" pitchFamily="18" charset="0"/>
                <a:sym typeface="Consolas"/>
              </a:rPr>
              <a:t> g</a:t>
            </a:r>
            <a:r>
              <a:rPr lang="es-DO" sz="1600" dirty="0">
                <a:solidFill>
                  <a:srgbClr val="808080"/>
                </a:solidFill>
                <a:latin typeface="Consolas" panose="020B0609020204030204" pitchFamily="49" charset="0"/>
                <a:ea typeface="Consolas"/>
                <a:cs typeface="Times New Roman" panose="02020603050405020304" pitchFamily="18" charset="0"/>
                <a:sym typeface="Consolas"/>
              </a:rPr>
              <a:t>.</a:t>
            </a:r>
            <a:r>
              <a:rPr lang="es-DO" sz="1600" dirty="0">
                <a:solidFill>
                  <a:srgbClr val="000000"/>
                </a:solidFill>
                <a:latin typeface="Consolas" panose="020B0609020204030204" pitchFamily="49" charset="0"/>
                <a:ea typeface="Consolas"/>
                <a:cs typeface="Times New Roman" panose="02020603050405020304" pitchFamily="18" charset="0"/>
                <a:sym typeface="Consolas"/>
              </a:rPr>
              <a:t>id_genero</a:t>
            </a:r>
            <a:r>
              <a:rPr lang="es-DO" sz="1600" dirty="0">
                <a:solidFill>
                  <a:srgbClr val="808080"/>
                </a:solidFill>
                <a:latin typeface="Consolas" panose="020B0609020204030204" pitchFamily="49" charset="0"/>
                <a:ea typeface="Consolas"/>
                <a:cs typeface="Times New Roman" panose="02020603050405020304" pitchFamily="18" charset="0"/>
                <a:sym typeface="Consolas"/>
              </a:rPr>
              <a:t>=</a:t>
            </a:r>
            <a:r>
              <a:rPr lang="es-DO" sz="1600" dirty="0">
                <a:solidFill>
                  <a:srgbClr val="000000"/>
                </a:solidFill>
                <a:latin typeface="Consolas" panose="020B0609020204030204" pitchFamily="49" charset="0"/>
                <a:ea typeface="Consolas"/>
                <a:cs typeface="Times New Roman" panose="02020603050405020304" pitchFamily="18" charset="0"/>
                <a:sym typeface="Consolas"/>
              </a:rPr>
              <a:t>c</a:t>
            </a:r>
            <a:r>
              <a:rPr lang="es-DO" sz="1600" dirty="0">
                <a:solidFill>
                  <a:srgbClr val="808080"/>
                </a:solidFill>
                <a:latin typeface="Consolas" panose="020B0609020204030204" pitchFamily="49" charset="0"/>
                <a:ea typeface="Consolas"/>
                <a:cs typeface="Times New Roman" panose="02020603050405020304" pitchFamily="18" charset="0"/>
                <a:sym typeface="Consolas"/>
              </a:rPr>
              <a:t>.</a:t>
            </a:r>
            <a:r>
              <a:rPr lang="es-DO" sz="1600" dirty="0">
                <a:solidFill>
                  <a:srgbClr val="000000"/>
                </a:solidFill>
                <a:latin typeface="Consolas" panose="020B0609020204030204" pitchFamily="49" charset="0"/>
                <a:ea typeface="Consolas"/>
                <a:cs typeface="Times New Roman" panose="02020603050405020304" pitchFamily="18" charset="0"/>
                <a:sym typeface="Consolas"/>
              </a:rPr>
              <a:t>id_genero</a:t>
            </a:r>
            <a:endParaRPr dirty="0">
              <a:latin typeface="Consolas" panose="020B0609020204030204" pitchFamily="49" charset="0"/>
              <a:cs typeface="Times New Roman" panose="02020603050405020304" pitchFamily="18" charset="0"/>
            </a:endParaRPr>
          </a:p>
          <a:p>
            <a:pPr marL="0" marR="0" lvl="0" indent="0" algn="l" rtl="0">
              <a:spcBef>
                <a:spcPts val="0"/>
              </a:spcBef>
              <a:spcAft>
                <a:spcPts val="0"/>
              </a:spcAft>
              <a:buNone/>
            </a:pPr>
            <a:endParaRPr sz="1600" dirty="0">
              <a:solidFill>
                <a:srgbClr val="000000"/>
              </a:solidFill>
              <a:latin typeface="Consolas" panose="020B0609020204030204" pitchFamily="49" charset="0"/>
              <a:ea typeface="Consolas"/>
              <a:cs typeface="Times New Roman" panose="02020603050405020304" pitchFamily="18" charset="0"/>
              <a:sym typeface="Consolas"/>
            </a:endParaRPr>
          </a:p>
          <a:p>
            <a:pPr marL="0" marR="0" lvl="0" indent="0" algn="l" rtl="0">
              <a:spcBef>
                <a:spcPts val="0"/>
              </a:spcBef>
              <a:spcAft>
                <a:spcPts val="0"/>
              </a:spcAft>
              <a:buNone/>
            </a:pPr>
            <a:r>
              <a:rPr lang="es-DO" sz="1600" dirty="0">
                <a:solidFill>
                  <a:srgbClr val="0000FF"/>
                </a:solidFill>
                <a:latin typeface="Consolas" panose="020B0609020204030204" pitchFamily="49" charset="0"/>
                <a:ea typeface="Consolas"/>
                <a:cs typeface="Times New Roman" panose="02020603050405020304" pitchFamily="18" charset="0"/>
                <a:sym typeface="Consolas"/>
              </a:rPr>
              <a:t>SELECT</a:t>
            </a:r>
            <a:r>
              <a:rPr lang="es-DO" sz="1600" dirty="0">
                <a:solidFill>
                  <a:srgbClr val="000000"/>
                </a:solidFill>
                <a:latin typeface="Consolas" panose="020B0609020204030204" pitchFamily="49" charset="0"/>
                <a:ea typeface="Consolas"/>
                <a:cs typeface="Times New Roman" panose="02020603050405020304" pitchFamily="18" charset="0"/>
                <a:sym typeface="Consolas"/>
              </a:rPr>
              <a:t> </a:t>
            </a:r>
            <a:r>
              <a:rPr lang="es-DO" sz="1600" dirty="0">
                <a:solidFill>
                  <a:srgbClr val="808080"/>
                </a:solidFill>
                <a:latin typeface="Consolas" panose="020B0609020204030204" pitchFamily="49" charset="0"/>
                <a:ea typeface="Consolas"/>
                <a:cs typeface="Times New Roman" panose="02020603050405020304" pitchFamily="18" charset="0"/>
                <a:sym typeface="Consolas"/>
              </a:rPr>
              <a:t>*</a:t>
            </a:r>
            <a:r>
              <a:rPr lang="es-DO" sz="1600" dirty="0">
                <a:solidFill>
                  <a:srgbClr val="000000"/>
                </a:solidFill>
                <a:latin typeface="Consolas" panose="020B0609020204030204" pitchFamily="49" charset="0"/>
                <a:ea typeface="Consolas"/>
                <a:cs typeface="Times New Roman" panose="02020603050405020304" pitchFamily="18" charset="0"/>
                <a:sym typeface="Consolas"/>
              </a:rPr>
              <a:t> </a:t>
            </a:r>
            <a:r>
              <a:rPr lang="es-DO" sz="1600" dirty="0">
                <a:solidFill>
                  <a:srgbClr val="0000FF"/>
                </a:solidFill>
                <a:latin typeface="Consolas" panose="020B0609020204030204" pitchFamily="49" charset="0"/>
                <a:ea typeface="Consolas"/>
                <a:cs typeface="Times New Roman" panose="02020603050405020304" pitchFamily="18" charset="0"/>
                <a:sym typeface="Consolas"/>
              </a:rPr>
              <a:t>FROM</a:t>
            </a:r>
            <a:r>
              <a:rPr lang="es-DO" sz="1600" dirty="0">
                <a:solidFill>
                  <a:srgbClr val="000000"/>
                </a:solidFill>
                <a:latin typeface="Consolas" panose="020B0609020204030204" pitchFamily="49" charset="0"/>
                <a:ea typeface="Consolas"/>
                <a:cs typeface="Times New Roman" panose="02020603050405020304" pitchFamily="18" charset="0"/>
                <a:sym typeface="Consolas"/>
              </a:rPr>
              <a:t> V_CONTACTOS</a:t>
            </a:r>
            <a:endParaRPr sz="1600" dirty="0">
              <a:solidFill>
                <a:schemeClr val="dk1"/>
              </a:solidFill>
              <a:latin typeface="Consolas" panose="020B0609020204030204" pitchFamily="49" charset="0"/>
              <a:ea typeface="Calibri"/>
              <a:cs typeface="Times New Roman" panose="02020603050405020304" pitchFamily="18" charset="0"/>
              <a:sym typeface="Calibri"/>
            </a:endParaRPr>
          </a:p>
        </p:txBody>
      </p:sp>
      <p:pic>
        <p:nvPicPr>
          <p:cNvPr id="216" name="Google Shape;216;p34"/>
          <p:cNvPicPr preferRelativeResize="0"/>
          <p:nvPr/>
        </p:nvPicPr>
        <p:blipFill rotWithShape="1">
          <a:blip r:embed="rId3">
            <a:alphaModFix/>
          </a:blip>
          <a:srcRect/>
          <a:stretch/>
        </p:blipFill>
        <p:spPr>
          <a:xfrm>
            <a:off x="213815" y="4224551"/>
            <a:ext cx="8943975" cy="2409825"/>
          </a:xfrm>
          <a:prstGeom prst="rect">
            <a:avLst/>
          </a:prstGeom>
          <a:noFill/>
          <a:ln>
            <a:noFill/>
          </a:ln>
        </p:spPr>
      </p:pic>
      <p:pic>
        <p:nvPicPr>
          <p:cNvPr id="217" name="Google Shape;217;p34"/>
          <p:cNvPicPr preferRelativeResize="0"/>
          <p:nvPr/>
        </p:nvPicPr>
        <p:blipFill rotWithShape="1">
          <a:blip r:embed="rId4">
            <a:alphaModFix/>
          </a:blip>
          <a:srcRect/>
          <a:stretch/>
        </p:blipFill>
        <p:spPr>
          <a:xfrm>
            <a:off x="9444535" y="2785178"/>
            <a:ext cx="2533650" cy="3295650"/>
          </a:xfrm>
          <a:prstGeom prst="rect">
            <a:avLst/>
          </a:prstGeom>
          <a:noFill/>
          <a:ln>
            <a:noFill/>
          </a:ln>
        </p:spPr>
      </p:pic>
      <p:cxnSp>
        <p:nvCxnSpPr>
          <p:cNvPr id="218" name="Google Shape;218;p34"/>
          <p:cNvCxnSpPr/>
          <p:nvPr/>
        </p:nvCxnSpPr>
        <p:spPr>
          <a:xfrm rot="10800000">
            <a:off x="3265714" y="3857897"/>
            <a:ext cx="7106195" cy="1114697"/>
          </a:xfrm>
          <a:prstGeom prst="straightConnector1">
            <a:avLst/>
          </a:prstGeom>
          <a:noFill/>
          <a:ln w="9525" cap="flat" cmpd="sng">
            <a:solidFill>
              <a:srgbClr val="FF0000"/>
            </a:solidFill>
            <a:prstDash val="solid"/>
            <a:miter lim="800000"/>
            <a:headEnd type="none" w="sm" len="sm"/>
            <a:tailEnd type="triangle" w="med" len="med"/>
          </a:ln>
        </p:spPr>
      </p:cxn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110169" y="259814"/>
            <a:ext cx="5588000" cy="2718180"/>
          </a:xfrm>
          <a:prstGeom prst="rect">
            <a:avLst/>
          </a:prstGeom>
        </p:spPr>
        <p:txBody>
          <a:bodyPr wrap="square">
            <a:spAutoFit/>
          </a:bodyPr>
          <a:lstStyle/>
          <a:p>
            <a:pPr algn="just"/>
            <a:r>
              <a:rPr lang="es-DO" sz="2133" b="1" dirty="0">
                <a:solidFill>
                  <a:srgbClr val="273C75"/>
                </a:solidFill>
                <a:latin typeface="Times New Roman" panose="02020603050405020304" pitchFamily="18" charset="0"/>
                <a:ea typeface="Open Sans" panose="020B0606030504020204" pitchFamily="34" charset="0"/>
                <a:cs typeface="Times New Roman" panose="02020603050405020304" pitchFamily="18" charset="0"/>
              </a:rPr>
              <a:t>Claves Primarias (PK): </a:t>
            </a:r>
            <a:r>
              <a:rPr lang="es-DO" sz="2133" dirty="0">
                <a:solidFill>
                  <a:srgbClr val="000000"/>
                </a:solidFill>
                <a:latin typeface="Times New Roman" panose="02020603050405020304" pitchFamily="18" charset="0"/>
                <a:ea typeface="Open Sans" panose="020B0606030504020204" pitchFamily="34" charset="0"/>
                <a:cs typeface="Times New Roman" panose="02020603050405020304" pitchFamily="18" charset="0"/>
              </a:rPr>
              <a:t>Una llave primaria es un campo único , que no se puede repetir y sirve para identificar los registros de una tabla como distintos, además sirve para hacer relaciones ( uno a uno, uno a muchos, muchos a muchos entre tablas), sin las llaves primaria las bases de dato relacionales no tendrían sentido y siempre existiría información repetida.</a:t>
            </a:r>
            <a:endParaRPr lang="es-DO" sz="2133" dirty="0">
              <a:latin typeface="Times New Roman" panose="02020603050405020304" pitchFamily="18" charset="0"/>
              <a:ea typeface="Open Sans" panose="020B0606030504020204" pitchFamily="34" charset="0"/>
              <a:cs typeface="Times New Roman" panose="02020603050405020304" pitchFamily="18" charset="0"/>
            </a:endParaRPr>
          </a:p>
        </p:txBody>
      </p:sp>
      <p:sp>
        <p:nvSpPr>
          <p:cNvPr id="3" name="Rectángulo 2"/>
          <p:cNvSpPr/>
          <p:nvPr/>
        </p:nvSpPr>
        <p:spPr>
          <a:xfrm>
            <a:off x="5892800" y="290723"/>
            <a:ext cx="6096000" cy="2061718"/>
          </a:xfrm>
          <a:prstGeom prst="rect">
            <a:avLst/>
          </a:prstGeom>
        </p:spPr>
        <p:txBody>
          <a:bodyPr>
            <a:spAutoFit/>
          </a:bodyPr>
          <a:lstStyle/>
          <a:p>
            <a:pPr algn="just"/>
            <a:r>
              <a:rPr lang="es-DO" sz="2133" b="1" dirty="0">
                <a:solidFill>
                  <a:srgbClr val="273C75"/>
                </a:solidFill>
                <a:latin typeface="Times New Roman" panose="02020603050405020304" pitchFamily="18" charset="0"/>
                <a:ea typeface="Open Sans" panose="020B0606030504020204" pitchFamily="34" charset="0"/>
                <a:cs typeface="Times New Roman" panose="02020603050405020304" pitchFamily="18" charset="0"/>
              </a:rPr>
              <a:t>Claves Foráneas (FK): </a:t>
            </a:r>
            <a:r>
              <a:rPr lang="es-DO" sz="2133" dirty="0">
                <a:solidFill>
                  <a:srgbClr val="000000"/>
                </a:solidFill>
                <a:latin typeface="Times New Roman" panose="02020603050405020304" pitchFamily="18" charset="0"/>
                <a:ea typeface="Open Sans" panose="020B0606030504020204" pitchFamily="34" charset="0"/>
                <a:cs typeface="Times New Roman" panose="02020603050405020304" pitchFamily="18" charset="0"/>
              </a:rPr>
              <a:t>Una llave foránea es un grupo de una o más columnas en una tabla que referencias la llave primaria de otra tabla. No existe un código especial, configuración o definición de tabla que necesites establecer para “designar” oficialmente una llave foránea.</a:t>
            </a:r>
            <a:endParaRPr lang="es-DO" sz="2133" dirty="0">
              <a:latin typeface="Times New Roman" panose="02020603050405020304" pitchFamily="18" charset="0"/>
              <a:ea typeface="Open Sans" panose="020B0606030504020204" pitchFamily="34" charset="0"/>
              <a:cs typeface="Times New Roman" panose="02020603050405020304" pitchFamily="18" charset="0"/>
            </a:endParaRPr>
          </a:p>
        </p:txBody>
      </p:sp>
      <p:pic>
        <p:nvPicPr>
          <p:cNvPr id="6146" name="Picture 2" descr="https://bloginspanish.files.wordpress.com/2015/06/primarykeyinobjectexplorer.png?w=584&amp;h=18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5600" y="3421411"/>
            <a:ext cx="9408391" cy="31198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033577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E395BE75-0D2E-2F34-5228-E96A5A487806}"/>
              </a:ext>
            </a:extLst>
          </p:cNvPr>
          <p:cNvPicPr>
            <a:picLocks noChangeAspect="1"/>
          </p:cNvPicPr>
          <p:nvPr/>
        </p:nvPicPr>
        <p:blipFill>
          <a:blip r:embed="rId2"/>
          <a:stretch>
            <a:fillRect/>
          </a:stretch>
        </p:blipFill>
        <p:spPr>
          <a:xfrm>
            <a:off x="746506" y="885825"/>
            <a:ext cx="10888282" cy="4895850"/>
          </a:xfrm>
          <a:prstGeom prst="rect">
            <a:avLst/>
          </a:prstGeom>
        </p:spPr>
      </p:pic>
      <p:sp>
        <p:nvSpPr>
          <p:cNvPr id="5" name="CuadroTexto 4">
            <a:extLst>
              <a:ext uri="{FF2B5EF4-FFF2-40B4-BE49-F238E27FC236}">
                <a16:creationId xmlns:a16="http://schemas.microsoft.com/office/drawing/2014/main" id="{9574AD18-A30F-C14C-96DE-F1AA021A41FD}"/>
              </a:ext>
            </a:extLst>
          </p:cNvPr>
          <p:cNvSpPr txBox="1"/>
          <p:nvPr/>
        </p:nvSpPr>
        <p:spPr>
          <a:xfrm>
            <a:off x="552450" y="360462"/>
            <a:ext cx="6096000" cy="307777"/>
          </a:xfrm>
          <a:prstGeom prst="rect">
            <a:avLst/>
          </a:prstGeom>
          <a:noFill/>
        </p:spPr>
        <p:txBody>
          <a:bodyPr wrap="square">
            <a:spAutoFit/>
          </a:bodyPr>
          <a:lstStyle/>
          <a:p>
            <a:r>
              <a:rPr lang="en-US" sz="1400" dirty="0">
                <a:solidFill>
                  <a:srgbClr val="0000FF"/>
                </a:solidFill>
                <a:latin typeface="Consolas" panose="020B0609020204030204" pitchFamily="49" charset="0"/>
              </a:rPr>
              <a:t>SELECT</a:t>
            </a:r>
            <a:r>
              <a:rPr lang="en-US" sz="1400" dirty="0">
                <a:solidFill>
                  <a:srgbClr val="000000"/>
                </a:solidFill>
                <a:latin typeface="Consolas" panose="020B0609020204030204" pitchFamily="49" charset="0"/>
              </a:rPr>
              <a:t> </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FROM</a:t>
            </a:r>
            <a:r>
              <a:rPr lang="en-US" sz="1400" dirty="0">
                <a:solidFill>
                  <a:srgbClr val="000000"/>
                </a:solidFill>
                <a:latin typeface="Consolas" panose="020B0609020204030204" pitchFamily="49" charset="0"/>
              </a:rPr>
              <a:t> V_CONTACTOS</a:t>
            </a:r>
          </a:p>
        </p:txBody>
      </p:sp>
    </p:spTree>
    <p:extLst>
      <p:ext uri="{BB962C8B-B14F-4D97-AF65-F5344CB8AC3E}">
        <p14:creationId xmlns:p14="http://schemas.microsoft.com/office/powerpoint/2010/main" val="270010543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B7A1340-CF76-40B7-B063-2A6CA96C8E51}"/>
              </a:ext>
            </a:extLst>
          </p:cNvPr>
          <p:cNvSpPr txBox="1"/>
          <p:nvPr/>
        </p:nvSpPr>
        <p:spPr>
          <a:xfrm>
            <a:off x="460772" y="235982"/>
            <a:ext cx="11212116" cy="3754874"/>
          </a:xfrm>
          <a:prstGeom prst="rect">
            <a:avLst/>
          </a:prstGeom>
          <a:noFill/>
        </p:spPr>
        <p:txBody>
          <a:bodyPr wrap="square">
            <a:spAutoFit/>
          </a:bodyPr>
          <a:lstStyle/>
          <a:p>
            <a:r>
              <a:rPr lang="es-ES" sz="1400" dirty="0">
                <a:solidFill>
                  <a:srgbClr val="008000"/>
                </a:solidFill>
                <a:latin typeface="Consolas" panose="020B0609020204030204" pitchFamily="49" charset="0"/>
              </a:rPr>
              <a:t>--VAMOS A CREAR UNA VISTA CON LOS DATOS EXTRAIDOS:</a:t>
            </a:r>
            <a:endParaRPr lang="es-ES" sz="1400" dirty="0">
              <a:solidFill>
                <a:srgbClr val="000000"/>
              </a:solidFill>
              <a:latin typeface="Consolas" panose="020B0609020204030204" pitchFamily="49" charset="0"/>
            </a:endParaRPr>
          </a:p>
          <a:p>
            <a:endParaRPr lang="en-US" sz="1400" dirty="0">
              <a:solidFill>
                <a:srgbClr val="000000"/>
              </a:solidFill>
              <a:latin typeface="Consolas" panose="020B0609020204030204" pitchFamily="49" charset="0"/>
            </a:endParaRPr>
          </a:p>
          <a:p>
            <a:r>
              <a:rPr lang="en-US" sz="1400" dirty="0">
                <a:solidFill>
                  <a:srgbClr val="0000FF"/>
                </a:solidFill>
                <a:latin typeface="Consolas" panose="020B0609020204030204" pitchFamily="49" charset="0"/>
              </a:rPr>
              <a:t>create</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view</a:t>
            </a:r>
            <a:r>
              <a:rPr lang="en-US" sz="1400" dirty="0">
                <a:solidFill>
                  <a:srgbClr val="000000"/>
                </a:solidFill>
                <a:latin typeface="Consolas" panose="020B0609020204030204" pitchFamily="49" charset="0"/>
              </a:rPr>
              <a:t>  V_CONTACTOS_VISTA_2</a:t>
            </a:r>
          </a:p>
          <a:p>
            <a:r>
              <a:rPr lang="en-US" sz="1400" dirty="0">
                <a:solidFill>
                  <a:srgbClr val="0000FF"/>
                </a:solidFill>
                <a:latin typeface="Consolas" panose="020B0609020204030204" pitchFamily="49" charset="0"/>
              </a:rPr>
              <a:t>as</a:t>
            </a:r>
            <a:endParaRPr lang="en-US" sz="1400" dirty="0">
              <a:solidFill>
                <a:srgbClr val="000000"/>
              </a:solidFill>
              <a:latin typeface="Consolas" panose="020B0609020204030204" pitchFamily="49" charset="0"/>
            </a:endParaRPr>
          </a:p>
          <a:p>
            <a:r>
              <a:rPr lang="en-US" sz="1400" dirty="0">
                <a:solidFill>
                  <a:srgbClr val="0000FF"/>
                </a:solidFill>
                <a:latin typeface="Consolas" panose="020B0609020204030204" pitchFamily="49" charset="0"/>
              </a:rPr>
              <a:t>select</a:t>
            </a:r>
            <a:r>
              <a:rPr lang="en-US" sz="1400" dirty="0">
                <a:solidFill>
                  <a:srgbClr val="000000"/>
                </a:solidFill>
                <a:latin typeface="Consolas" panose="020B0609020204030204" pitchFamily="49" charset="0"/>
              </a:rPr>
              <a:t> C</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id_contacto </a:t>
            </a:r>
            <a:r>
              <a:rPr lang="en-US" sz="1400" dirty="0">
                <a:solidFill>
                  <a:srgbClr val="0000FF"/>
                </a:solidFill>
                <a:latin typeface="Consolas" panose="020B0609020204030204" pitchFamily="49" charset="0"/>
              </a:rPr>
              <a:t>as</a:t>
            </a:r>
            <a:r>
              <a:rPr lang="en-US" sz="1400" dirty="0">
                <a:solidFill>
                  <a:srgbClr val="000000"/>
                </a:solidFill>
                <a:latin typeface="Consolas" panose="020B0609020204030204" pitchFamily="49" charset="0"/>
              </a:rPr>
              <a:t> </a:t>
            </a:r>
            <a:r>
              <a:rPr lang="en-US" sz="1400" dirty="0">
                <a:solidFill>
                  <a:srgbClr val="FF0000"/>
                </a:solidFill>
                <a:latin typeface="Consolas" panose="020B0609020204030204" pitchFamily="49" charset="0"/>
              </a:rPr>
              <a:t>'Codigo'</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C</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nombre_contacto </a:t>
            </a:r>
            <a:r>
              <a:rPr lang="en-US" sz="1400" dirty="0">
                <a:solidFill>
                  <a:srgbClr val="0000FF"/>
                </a:solidFill>
                <a:latin typeface="Consolas" panose="020B0609020204030204" pitchFamily="49" charset="0"/>
              </a:rPr>
              <a:t>as</a:t>
            </a:r>
            <a:r>
              <a:rPr lang="en-US" sz="1400" dirty="0">
                <a:solidFill>
                  <a:srgbClr val="000000"/>
                </a:solidFill>
                <a:latin typeface="Consolas" panose="020B0609020204030204" pitchFamily="49" charset="0"/>
              </a:rPr>
              <a:t> </a:t>
            </a:r>
            <a:r>
              <a:rPr lang="en-US" sz="1400" dirty="0">
                <a:solidFill>
                  <a:srgbClr val="FF0000"/>
                </a:solidFill>
                <a:latin typeface="Consolas" panose="020B0609020204030204" pitchFamily="49" charset="0"/>
              </a:rPr>
              <a:t>'Nombre de Contacto'</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C</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apellido_contacto </a:t>
            </a:r>
            <a:r>
              <a:rPr lang="en-US" sz="1400" dirty="0">
                <a:solidFill>
                  <a:srgbClr val="0000FF"/>
                </a:solidFill>
                <a:latin typeface="Consolas" panose="020B0609020204030204" pitchFamily="49" charset="0"/>
              </a:rPr>
              <a:t>as</a:t>
            </a:r>
            <a:r>
              <a:rPr lang="en-US" sz="1400" dirty="0">
                <a:solidFill>
                  <a:srgbClr val="000000"/>
                </a:solidFill>
                <a:latin typeface="Consolas" panose="020B0609020204030204" pitchFamily="49" charset="0"/>
              </a:rPr>
              <a:t> </a:t>
            </a:r>
            <a:r>
              <a:rPr lang="en-US" sz="1400" dirty="0">
                <a:solidFill>
                  <a:srgbClr val="FF0000"/>
                </a:solidFill>
                <a:latin typeface="Consolas" panose="020B0609020204030204" pitchFamily="49" charset="0"/>
              </a:rPr>
              <a:t>'Apellido de Contacto'</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a:t>
            </a:r>
          </a:p>
          <a:p>
            <a:r>
              <a:rPr lang="en-US" sz="1400" dirty="0">
                <a:solidFill>
                  <a:srgbClr val="000000"/>
                </a:solidFill>
                <a:latin typeface="Consolas" panose="020B0609020204030204" pitchFamily="49" charset="0"/>
              </a:rPr>
              <a:t>c</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fecha_nacimiento</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C</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telefono </a:t>
            </a:r>
            <a:r>
              <a:rPr lang="en-US" sz="1400" dirty="0">
                <a:solidFill>
                  <a:srgbClr val="0000FF"/>
                </a:solidFill>
                <a:latin typeface="Consolas" panose="020B0609020204030204" pitchFamily="49" charset="0"/>
              </a:rPr>
              <a:t>as</a:t>
            </a:r>
            <a:r>
              <a:rPr lang="en-US" sz="1400" dirty="0">
                <a:solidFill>
                  <a:srgbClr val="000000"/>
                </a:solidFill>
                <a:latin typeface="Consolas" panose="020B0609020204030204" pitchFamily="49" charset="0"/>
              </a:rPr>
              <a:t> [Telefono]</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CT</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nombre_Categoria </a:t>
            </a:r>
            <a:r>
              <a:rPr lang="en-US" sz="1400" dirty="0">
                <a:solidFill>
                  <a:srgbClr val="0000FF"/>
                </a:solidFill>
                <a:latin typeface="Consolas" panose="020B0609020204030204" pitchFamily="49" charset="0"/>
              </a:rPr>
              <a:t>as</a:t>
            </a:r>
            <a:r>
              <a:rPr lang="en-US" sz="1400" dirty="0">
                <a:solidFill>
                  <a:srgbClr val="000000"/>
                </a:solidFill>
                <a:latin typeface="Consolas" panose="020B0609020204030204" pitchFamily="49" charset="0"/>
              </a:rPr>
              <a:t> </a:t>
            </a:r>
            <a:r>
              <a:rPr lang="en-US" sz="1400" dirty="0">
                <a:solidFill>
                  <a:srgbClr val="FF0000"/>
                </a:solidFill>
                <a:latin typeface="Consolas" panose="020B0609020204030204" pitchFamily="49" charset="0"/>
              </a:rPr>
              <a:t>'Categoria de Contacto'</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g</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genero </a:t>
            </a:r>
            <a:r>
              <a:rPr lang="en-US" sz="1400" dirty="0">
                <a:solidFill>
                  <a:srgbClr val="0000FF"/>
                </a:solidFill>
                <a:latin typeface="Consolas" panose="020B0609020204030204" pitchFamily="49" charset="0"/>
              </a:rPr>
              <a:t>as</a:t>
            </a:r>
            <a:r>
              <a:rPr lang="en-US" sz="1400" dirty="0">
                <a:solidFill>
                  <a:srgbClr val="000000"/>
                </a:solidFill>
                <a:latin typeface="Consolas" panose="020B0609020204030204" pitchFamily="49" charset="0"/>
              </a:rPr>
              <a:t> Genero</a:t>
            </a:r>
            <a:r>
              <a:rPr lang="en-US" sz="1400" dirty="0">
                <a:solidFill>
                  <a:srgbClr val="808080"/>
                </a:solidFill>
                <a:latin typeface="Consolas" panose="020B0609020204030204" pitchFamily="49" charset="0"/>
              </a:rPr>
              <a:t>,</a:t>
            </a:r>
            <a:endParaRPr lang="en-US" sz="1400" dirty="0">
              <a:solidFill>
                <a:srgbClr val="000000"/>
              </a:solidFill>
              <a:latin typeface="Consolas" panose="020B0609020204030204" pitchFamily="49" charset="0"/>
            </a:endParaRPr>
          </a:p>
          <a:p>
            <a:r>
              <a:rPr lang="en-US" sz="1400" dirty="0">
                <a:solidFill>
                  <a:srgbClr val="FF00FF"/>
                </a:solidFill>
                <a:latin typeface="Consolas" panose="020B0609020204030204" pitchFamily="49" charset="0"/>
              </a:rPr>
              <a:t>DATEDIFF</a:t>
            </a:r>
            <a:r>
              <a:rPr lang="en-US" sz="1400" dirty="0">
                <a:solidFill>
                  <a:srgbClr val="808080"/>
                </a:solidFill>
                <a:latin typeface="Consolas" panose="020B0609020204030204" pitchFamily="49" charset="0"/>
              </a:rPr>
              <a:t>(</a:t>
            </a:r>
            <a:r>
              <a:rPr lang="en-US" sz="1400" dirty="0">
                <a:solidFill>
                  <a:srgbClr val="FF00FF"/>
                </a:solidFill>
                <a:latin typeface="Consolas" panose="020B0609020204030204" pitchFamily="49" charset="0"/>
              </a:rPr>
              <a:t>YEAR</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C</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fecha_nacimiento</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a:t>
            </a:r>
            <a:r>
              <a:rPr lang="en-US" sz="1400" dirty="0">
                <a:solidFill>
                  <a:srgbClr val="FF00FF"/>
                </a:solidFill>
                <a:latin typeface="Consolas" panose="020B0609020204030204" pitchFamily="49" charset="0"/>
              </a:rPr>
              <a:t>GETDATE</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as</a:t>
            </a:r>
            <a:r>
              <a:rPr lang="en-US" sz="1400" dirty="0">
                <a:solidFill>
                  <a:srgbClr val="000000"/>
                </a:solidFill>
                <a:latin typeface="Consolas" panose="020B0609020204030204" pitchFamily="49" charset="0"/>
              </a:rPr>
              <a:t> [Edad]</a:t>
            </a:r>
          </a:p>
          <a:p>
            <a:r>
              <a:rPr lang="en-US" sz="1400" dirty="0">
                <a:solidFill>
                  <a:srgbClr val="0000FF"/>
                </a:solidFill>
                <a:latin typeface="Consolas" panose="020B0609020204030204" pitchFamily="49" charset="0"/>
              </a:rPr>
              <a:t>from</a:t>
            </a:r>
            <a:r>
              <a:rPr lang="en-US" sz="1400" dirty="0">
                <a:solidFill>
                  <a:srgbClr val="000000"/>
                </a:solidFill>
                <a:latin typeface="Consolas" panose="020B0609020204030204" pitchFamily="49" charset="0"/>
              </a:rPr>
              <a:t> CONTACTOS C</a:t>
            </a:r>
          </a:p>
          <a:p>
            <a:r>
              <a:rPr lang="en-US" sz="1400" dirty="0">
                <a:solidFill>
                  <a:srgbClr val="808080"/>
                </a:solidFill>
                <a:latin typeface="Consolas" panose="020B0609020204030204" pitchFamily="49" charset="0"/>
              </a:rPr>
              <a:t>join</a:t>
            </a:r>
            <a:r>
              <a:rPr lang="en-US" sz="1400" dirty="0">
                <a:solidFill>
                  <a:srgbClr val="000000"/>
                </a:solidFill>
                <a:latin typeface="Consolas" panose="020B0609020204030204" pitchFamily="49" charset="0"/>
              </a:rPr>
              <a:t> CATEGORIA_CONTACTOS CT</a:t>
            </a:r>
          </a:p>
          <a:p>
            <a:r>
              <a:rPr lang="en-US" sz="1400" dirty="0">
                <a:solidFill>
                  <a:srgbClr val="0000FF"/>
                </a:solidFill>
                <a:latin typeface="Consolas" panose="020B0609020204030204" pitchFamily="49" charset="0"/>
              </a:rPr>
              <a:t>on</a:t>
            </a:r>
            <a:r>
              <a:rPr lang="en-US" sz="1400" dirty="0">
                <a:solidFill>
                  <a:srgbClr val="000000"/>
                </a:solidFill>
                <a:latin typeface="Consolas" panose="020B0609020204030204" pitchFamily="49" charset="0"/>
              </a:rPr>
              <a:t> C</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id_categoria </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CT</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id_categoria</a:t>
            </a:r>
          </a:p>
          <a:p>
            <a:r>
              <a:rPr lang="en-US" sz="1400" dirty="0">
                <a:solidFill>
                  <a:srgbClr val="808080"/>
                </a:solidFill>
                <a:latin typeface="Consolas" panose="020B0609020204030204" pitchFamily="49" charset="0"/>
              </a:rPr>
              <a:t>join</a:t>
            </a:r>
            <a:r>
              <a:rPr lang="en-US" sz="1400" dirty="0">
                <a:solidFill>
                  <a:srgbClr val="000000"/>
                </a:solidFill>
                <a:latin typeface="Consolas" panose="020B0609020204030204" pitchFamily="49" charset="0"/>
              </a:rPr>
              <a:t> genero g </a:t>
            </a:r>
            <a:r>
              <a:rPr lang="en-US" sz="1400" dirty="0">
                <a:solidFill>
                  <a:srgbClr val="0000FF"/>
                </a:solidFill>
                <a:latin typeface="Consolas" panose="020B0609020204030204" pitchFamily="49" charset="0"/>
              </a:rPr>
              <a:t>on</a:t>
            </a:r>
            <a:r>
              <a:rPr lang="en-US" sz="1400" dirty="0">
                <a:solidFill>
                  <a:srgbClr val="000000"/>
                </a:solidFill>
                <a:latin typeface="Consolas" panose="020B0609020204030204" pitchFamily="49" charset="0"/>
              </a:rPr>
              <a:t> g</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id_genero</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c</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id_genero</a:t>
            </a:r>
          </a:p>
          <a:p>
            <a:endParaRPr lang="en-US" sz="1400" dirty="0">
              <a:solidFill>
                <a:srgbClr val="000000"/>
              </a:solidFill>
              <a:latin typeface="Consolas" panose="020B0609020204030204" pitchFamily="49" charset="0"/>
            </a:endParaRPr>
          </a:p>
          <a:p>
            <a:r>
              <a:rPr lang="es-ES" sz="1400" dirty="0">
                <a:solidFill>
                  <a:srgbClr val="008000"/>
                </a:solidFill>
                <a:latin typeface="Consolas" panose="020B0609020204030204" pitchFamily="49" charset="0"/>
              </a:rPr>
              <a:t>--Hacemos un select a esa vista:</a:t>
            </a:r>
            <a:endParaRPr lang="es-ES" sz="1400" dirty="0">
              <a:solidFill>
                <a:srgbClr val="000000"/>
              </a:solidFill>
              <a:latin typeface="Consolas" panose="020B0609020204030204" pitchFamily="49" charset="0"/>
            </a:endParaRPr>
          </a:p>
          <a:p>
            <a:endParaRPr lang="en-US" sz="1400" dirty="0">
              <a:solidFill>
                <a:srgbClr val="000000"/>
              </a:solidFill>
              <a:latin typeface="Consolas" panose="020B0609020204030204" pitchFamily="49" charset="0"/>
            </a:endParaRPr>
          </a:p>
          <a:p>
            <a:r>
              <a:rPr lang="pt-BR" sz="1400" dirty="0">
                <a:solidFill>
                  <a:srgbClr val="0000FF"/>
                </a:solidFill>
                <a:latin typeface="Consolas" panose="020B0609020204030204" pitchFamily="49" charset="0"/>
              </a:rPr>
              <a:t>SELECT</a:t>
            </a:r>
            <a:r>
              <a:rPr lang="pt-BR" sz="1400" dirty="0">
                <a:solidFill>
                  <a:srgbClr val="000000"/>
                </a:solidFill>
                <a:latin typeface="Consolas" panose="020B0609020204030204" pitchFamily="49" charset="0"/>
              </a:rPr>
              <a:t> </a:t>
            </a:r>
            <a:r>
              <a:rPr lang="pt-BR" sz="1400" dirty="0">
                <a:solidFill>
                  <a:srgbClr val="808080"/>
                </a:solidFill>
                <a:latin typeface="Consolas" panose="020B0609020204030204" pitchFamily="49" charset="0"/>
              </a:rPr>
              <a:t>*</a:t>
            </a:r>
            <a:r>
              <a:rPr lang="pt-BR" sz="1400" dirty="0">
                <a:solidFill>
                  <a:srgbClr val="000000"/>
                </a:solidFill>
                <a:latin typeface="Consolas" panose="020B0609020204030204" pitchFamily="49" charset="0"/>
              </a:rPr>
              <a:t> </a:t>
            </a:r>
            <a:r>
              <a:rPr lang="pt-BR" sz="1400" dirty="0">
                <a:solidFill>
                  <a:srgbClr val="0000FF"/>
                </a:solidFill>
                <a:latin typeface="Consolas" panose="020B0609020204030204" pitchFamily="49" charset="0"/>
              </a:rPr>
              <a:t>FROM</a:t>
            </a:r>
            <a:r>
              <a:rPr lang="pt-BR" sz="1400" dirty="0">
                <a:solidFill>
                  <a:srgbClr val="000000"/>
                </a:solidFill>
                <a:latin typeface="Consolas" panose="020B0609020204030204" pitchFamily="49" charset="0"/>
              </a:rPr>
              <a:t> V_CONTACTOS_VISTA_2</a:t>
            </a:r>
            <a:endParaRPr lang="en-US" dirty="0"/>
          </a:p>
        </p:txBody>
      </p:sp>
      <p:pic>
        <p:nvPicPr>
          <p:cNvPr id="5" name="Picture 4">
            <a:extLst>
              <a:ext uri="{FF2B5EF4-FFF2-40B4-BE49-F238E27FC236}">
                <a16:creationId xmlns:a16="http://schemas.microsoft.com/office/drawing/2014/main" id="{9372C523-B29F-411D-9A21-6670942340D9}"/>
              </a:ext>
            </a:extLst>
          </p:cNvPr>
          <p:cNvPicPr>
            <a:picLocks noChangeAspect="1"/>
          </p:cNvPicPr>
          <p:nvPr/>
        </p:nvPicPr>
        <p:blipFill>
          <a:blip r:embed="rId2"/>
          <a:stretch>
            <a:fillRect/>
          </a:stretch>
        </p:blipFill>
        <p:spPr>
          <a:xfrm>
            <a:off x="1218560" y="4145172"/>
            <a:ext cx="9154803" cy="2476846"/>
          </a:xfrm>
          <a:prstGeom prst="rect">
            <a:avLst/>
          </a:prstGeom>
        </p:spPr>
      </p:pic>
    </p:spTree>
    <p:extLst>
      <p:ext uri="{BB962C8B-B14F-4D97-AF65-F5344CB8AC3E}">
        <p14:creationId xmlns:p14="http://schemas.microsoft.com/office/powerpoint/2010/main" val="2878465554"/>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B8CCEA4A-C02D-7C0C-7E82-FB3FE214B47B}"/>
              </a:ext>
            </a:extLst>
          </p:cNvPr>
          <p:cNvPicPr>
            <a:picLocks noChangeAspect="1"/>
          </p:cNvPicPr>
          <p:nvPr/>
        </p:nvPicPr>
        <p:blipFill>
          <a:blip r:embed="rId2"/>
          <a:stretch>
            <a:fillRect/>
          </a:stretch>
        </p:blipFill>
        <p:spPr>
          <a:xfrm>
            <a:off x="1266824" y="635793"/>
            <a:ext cx="10136240" cy="5822157"/>
          </a:xfrm>
          <a:prstGeom prst="rect">
            <a:avLst/>
          </a:prstGeom>
        </p:spPr>
      </p:pic>
    </p:spTree>
    <p:extLst>
      <p:ext uri="{BB962C8B-B14F-4D97-AF65-F5344CB8AC3E}">
        <p14:creationId xmlns:p14="http://schemas.microsoft.com/office/powerpoint/2010/main" val="146313699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B951C05-7CDF-4EE9-A2F8-7107422895B1}"/>
              </a:ext>
            </a:extLst>
          </p:cNvPr>
          <p:cNvSpPr txBox="1"/>
          <p:nvPr/>
        </p:nvSpPr>
        <p:spPr>
          <a:xfrm>
            <a:off x="389334" y="172253"/>
            <a:ext cx="11269265" cy="3539430"/>
          </a:xfrm>
          <a:prstGeom prst="rect">
            <a:avLst/>
          </a:prstGeom>
          <a:noFill/>
        </p:spPr>
        <p:txBody>
          <a:bodyPr wrap="square">
            <a:spAutoFit/>
          </a:bodyPr>
          <a:lstStyle/>
          <a:p>
            <a:r>
              <a:rPr lang="es-ES" sz="1400" dirty="0">
                <a:solidFill>
                  <a:srgbClr val="000000"/>
                </a:solidFill>
                <a:latin typeface="Consolas" panose="020B0609020204030204" pitchFamily="49" charset="0"/>
              </a:rPr>
              <a:t> </a:t>
            </a:r>
            <a:r>
              <a:rPr lang="es-ES" sz="1400" dirty="0">
                <a:solidFill>
                  <a:srgbClr val="008000"/>
                </a:solidFill>
                <a:latin typeface="Consolas" panose="020B0609020204030204" pitchFamily="49" charset="0"/>
              </a:rPr>
              <a:t>--VAMOS A CREAR UNA VISTA CON LOS DATOS EXTRAÍDOS:</a:t>
            </a:r>
            <a:endParaRPr lang="es-ES" sz="1400" dirty="0">
              <a:solidFill>
                <a:srgbClr val="000000"/>
              </a:solidFill>
              <a:latin typeface="Consolas" panose="020B0609020204030204" pitchFamily="49" charset="0"/>
            </a:endParaRPr>
          </a:p>
          <a:p>
            <a:endParaRPr lang="en-US" sz="1400" dirty="0">
              <a:solidFill>
                <a:srgbClr val="000000"/>
              </a:solidFill>
              <a:latin typeface="Consolas" panose="020B0609020204030204" pitchFamily="49" charset="0"/>
            </a:endParaRPr>
          </a:p>
          <a:p>
            <a:r>
              <a:rPr lang="en-GB" sz="1400" dirty="0">
                <a:solidFill>
                  <a:srgbClr val="0000FF"/>
                </a:solidFill>
                <a:latin typeface="Consolas" panose="020B0609020204030204" pitchFamily="49" charset="0"/>
              </a:rPr>
              <a:t>create</a:t>
            </a:r>
            <a:r>
              <a:rPr lang="en-GB" sz="1400" dirty="0">
                <a:solidFill>
                  <a:srgbClr val="000000"/>
                </a:solidFill>
                <a:latin typeface="Consolas" panose="020B0609020204030204" pitchFamily="49" charset="0"/>
              </a:rPr>
              <a:t> </a:t>
            </a:r>
            <a:r>
              <a:rPr lang="en-GB" sz="1400" dirty="0">
                <a:solidFill>
                  <a:srgbClr val="808080"/>
                </a:solidFill>
                <a:latin typeface="Consolas" panose="020B0609020204030204" pitchFamily="49" charset="0"/>
              </a:rPr>
              <a:t>or</a:t>
            </a:r>
            <a:r>
              <a:rPr lang="en-GB" sz="1400" dirty="0">
                <a:solidFill>
                  <a:srgbClr val="000000"/>
                </a:solidFill>
                <a:latin typeface="Consolas" panose="020B0609020204030204" pitchFamily="49" charset="0"/>
              </a:rPr>
              <a:t> </a:t>
            </a:r>
            <a:r>
              <a:rPr lang="en-GB" sz="1400" dirty="0">
                <a:solidFill>
                  <a:srgbClr val="0000FF"/>
                </a:solidFill>
                <a:latin typeface="Consolas" panose="020B0609020204030204" pitchFamily="49" charset="0"/>
              </a:rPr>
              <a:t>alter</a:t>
            </a:r>
            <a:r>
              <a:rPr lang="en-GB" sz="1400" dirty="0">
                <a:solidFill>
                  <a:srgbClr val="000000"/>
                </a:solidFill>
                <a:latin typeface="Consolas" panose="020B0609020204030204" pitchFamily="49" charset="0"/>
              </a:rPr>
              <a:t> </a:t>
            </a:r>
            <a:r>
              <a:rPr lang="en-GB" sz="1400" dirty="0">
                <a:solidFill>
                  <a:srgbClr val="0000FF"/>
                </a:solidFill>
                <a:latin typeface="Consolas" panose="020B0609020204030204" pitchFamily="49" charset="0"/>
              </a:rPr>
              <a:t>view</a:t>
            </a:r>
            <a:r>
              <a:rPr lang="en-GB" sz="1400" dirty="0">
                <a:solidFill>
                  <a:srgbClr val="000000"/>
                </a:solidFill>
                <a:latin typeface="Consolas" panose="020B0609020204030204" pitchFamily="49" charset="0"/>
              </a:rPr>
              <a:t>  V_CONTACTOS</a:t>
            </a:r>
          </a:p>
          <a:p>
            <a:r>
              <a:rPr lang="en-US" sz="1400" dirty="0">
                <a:solidFill>
                  <a:srgbClr val="0000FF"/>
                </a:solidFill>
                <a:latin typeface="Consolas" panose="020B0609020204030204" pitchFamily="49" charset="0"/>
              </a:rPr>
              <a:t>as</a:t>
            </a:r>
            <a:endParaRPr lang="en-US" sz="1400" dirty="0">
              <a:solidFill>
                <a:srgbClr val="000000"/>
              </a:solidFill>
              <a:latin typeface="Consolas" panose="020B0609020204030204" pitchFamily="49" charset="0"/>
            </a:endParaRPr>
          </a:p>
          <a:p>
            <a:r>
              <a:rPr lang="en-US" sz="1400" dirty="0">
                <a:solidFill>
                  <a:srgbClr val="0000FF"/>
                </a:solidFill>
                <a:latin typeface="Consolas" panose="020B0609020204030204" pitchFamily="49" charset="0"/>
              </a:rPr>
              <a:t>select</a:t>
            </a:r>
            <a:r>
              <a:rPr lang="en-US" sz="1400" dirty="0">
                <a:solidFill>
                  <a:srgbClr val="000000"/>
                </a:solidFill>
                <a:latin typeface="Consolas" panose="020B0609020204030204" pitchFamily="49" charset="0"/>
              </a:rPr>
              <a:t> C</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id_contacto </a:t>
            </a:r>
            <a:r>
              <a:rPr lang="en-US" sz="1400" dirty="0">
                <a:solidFill>
                  <a:srgbClr val="0000FF"/>
                </a:solidFill>
                <a:latin typeface="Consolas" panose="020B0609020204030204" pitchFamily="49" charset="0"/>
              </a:rPr>
              <a:t>as</a:t>
            </a:r>
            <a:r>
              <a:rPr lang="en-US" sz="1400" dirty="0">
                <a:solidFill>
                  <a:srgbClr val="000000"/>
                </a:solidFill>
                <a:latin typeface="Consolas" panose="020B0609020204030204" pitchFamily="49" charset="0"/>
              </a:rPr>
              <a:t> </a:t>
            </a:r>
            <a:r>
              <a:rPr lang="en-US" sz="1400" dirty="0">
                <a:solidFill>
                  <a:srgbClr val="FF0000"/>
                </a:solidFill>
                <a:latin typeface="Consolas" panose="020B0609020204030204" pitchFamily="49" charset="0"/>
              </a:rPr>
              <a:t>'Codigo'</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C</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nombre_contacto </a:t>
            </a:r>
            <a:r>
              <a:rPr lang="en-US" sz="1400" dirty="0">
                <a:solidFill>
                  <a:srgbClr val="0000FF"/>
                </a:solidFill>
                <a:latin typeface="Consolas" panose="020B0609020204030204" pitchFamily="49" charset="0"/>
              </a:rPr>
              <a:t>as</a:t>
            </a:r>
            <a:r>
              <a:rPr lang="en-US" sz="1400" dirty="0">
                <a:solidFill>
                  <a:srgbClr val="000000"/>
                </a:solidFill>
                <a:latin typeface="Consolas" panose="020B0609020204030204" pitchFamily="49" charset="0"/>
              </a:rPr>
              <a:t> </a:t>
            </a:r>
            <a:r>
              <a:rPr lang="en-US" sz="1400" dirty="0">
                <a:solidFill>
                  <a:srgbClr val="FF0000"/>
                </a:solidFill>
                <a:latin typeface="Consolas" panose="020B0609020204030204" pitchFamily="49" charset="0"/>
              </a:rPr>
              <a:t>'Nombre de Contacto'</a:t>
            </a:r>
            <a:r>
              <a:rPr lang="en-US" sz="1400" dirty="0">
                <a:solidFill>
                  <a:srgbClr val="808080"/>
                </a:solidFill>
                <a:latin typeface="Consolas" panose="020B0609020204030204" pitchFamily="49" charset="0"/>
              </a:rPr>
              <a:t>,</a:t>
            </a:r>
            <a:endParaRPr lang="en-US" sz="1400" dirty="0">
              <a:solidFill>
                <a:srgbClr val="000000"/>
              </a:solidFill>
              <a:latin typeface="Consolas" panose="020B0609020204030204" pitchFamily="49" charset="0"/>
            </a:endParaRPr>
          </a:p>
          <a:p>
            <a:r>
              <a:rPr lang="en-US" sz="1400" dirty="0">
                <a:solidFill>
                  <a:srgbClr val="000000"/>
                </a:solidFill>
                <a:latin typeface="Consolas" panose="020B0609020204030204" pitchFamily="49" charset="0"/>
              </a:rPr>
              <a:t>C</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apellido_contacto </a:t>
            </a:r>
            <a:r>
              <a:rPr lang="en-US" sz="1400" dirty="0">
                <a:solidFill>
                  <a:srgbClr val="0000FF"/>
                </a:solidFill>
                <a:latin typeface="Consolas" panose="020B0609020204030204" pitchFamily="49" charset="0"/>
              </a:rPr>
              <a:t>as</a:t>
            </a:r>
            <a:r>
              <a:rPr lang="en-US" sz="1400" dirty="0">
                <a:solidFill>
                  <a:srgbClr val="000000"/>
                </a:solidFill>
                <a:latin typeface="Consolas" panose="020B0609020204030204" pitchFamily="49" charset="0"/>
              </a:rPr>
              <a:t> </a:t>
            </a:r>
            <a:r>
              <a:rPr lang="en-US" sz="1400" dirty="0">
                <a:solidFill>
                  <a:srgbClr val="FF0000"/>
                </a:solidFill>
                <a:latin typeface="Consolas" panose="020B0609020204030204" pitchFamily="49" charset="0"/>
              </a:rPr>
              <a:t>'Apellido de Contacto'</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a:t>
            </a:r>
          </a:p>
          <a:p>
            <a:r>
              <a:rPr lang="en-US" sz="1400" dirty="0">
                <a:solidFill>
                  <a:srgbClr val="000000"/>
                </a:solidFill>
                <a:latin typeface="Consolas" panose="020B0609020204030204" pitchFamily="49" charset="0"/>
              </a:rPr>
              <a:t>c</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fecha_nacimiento</a:t>
            </a:r>
            <a:r>
              <a:rPr lang="en-US" sz="1400" dirty="0">
                <a:solidFill>
                  <a:srgbClr val="808080"/>
                </a:solidFill>
                <a:latin typeface="Consolas" panose="020B0609020204030204" pitchFamily="49" charset="0"/>
              </a:rPr>
              <a:t>,</a:t>
            </a:r>
            <a:r>
              <a:rPr lang="pt-BR" sz="1400" dirty="0">
                <a:solidFill>
                  <a:srgbClr val="000000"/>
                </a:solidFill>
                <a:latin typeface="Consolas" panose="020B0609020204030204" pitchFamily="49" charset="0"/>
              </a:rPr>
              <a:t>C</a:t>
            </a:r>
            <a:r>
              <a:rPr lang="pt-BR" sz="1400" dirty="0">
                <a:solidFill>
                  <a:srgbClr val="808080"/>
                </a:solidFill>
                <a:latin typeface="Consolas" panose="020B0609020204030204" pitchFamily="49" charset="0"/>
              </a:rPr>
              <a:t>.</a:t>
            </a:r>
            <a:r>
              <a:rPr lang="pt-BR" sz="1400" dirty="0">
                <a:solidFill>
                  <a:srgbClr val="000000"/>
                </a:solidFill>
                <a:latin typeface="Consolas" panose="020B0609020204030204" pitchFamily="49" charset="0"/>
              </a:rPr>
              <a:t>direccion </a:t>
            </a:r>
            <a:r>
              <a:rPr lang="pt-BR" sz="1400" dirty="0">
                <a:solidFill>
                  <a:srgbClr val="0000FF"/>
                </a:solidFill>
                <a:latin typeface="Consolas" panose="020B0609020204030204" pitchFamily="49" charset="0"/>
              </a:rPr>
              <a:t>as</a:t>
            </a:r>
            <a:r>
              <a:rPr lang="pt-BR" sz="1400" dirty="0">
                <a:solidFill>
                  <a:srgbClr val="000000"/>
                </a:solidFill>
                <a:latin typeface="Consolas" panose="020B0609020204030204" pitchFamily="49" charset="0"/>
              </a:rPr>
              <a:t> </a:t>
            </a:r>
            <a:r>
              <a:rPr lang="pt-BR" sz="1400" dirty="0">
                <a:solidFill>
                  <a:srgbClr val="FF0000"/>
                </a:solidFill>
                <a:latin typeface="Consolas" panose="020B0609020204030204" pitchFamily="49" charset="0"/>
              </a:rPr>
              <a:t>'Direccion'</a:t>
            </a:r>
            <a:r>
              <a:rPr lang="pt-BR" sz="1400" dirty="0">
                <a:solidFill>
                  <a:srgbClr val="808080"/>
                </a:solidFill>
                <a:latin typeface="Consolas" panose="020B0609020204030204" pitchFamily="49" charset="0"/>
              </a:rPr>
              <a:t>,</a:t>
            </a:r>
            <a:r>
              <a:rPr lang="pt-BR" sz="1400" dirty="0">
                <a:solidFill>
                  <a:srgbClr val="000000"/>
                </a:solidFill>
                <a:latin typeface="Consolas" panose="020B0609020204030204" pitchFamily="49" charset="0"/>
              </a:rPr>
              <a:t> C</a:t>
            </a:r>
            <a:r>
              <a:rPr lang="pt-BR" sz="1400" dirty="0">
                <a:solidFill>
                  <a:srgbClr val="808080"/>
                </a:solidFill>
                <a:latin typeface="Consolas" panose="020B0609020204030204" pitchFamily="49" charset="0"/>
              </a:rPr>
              <a:t>.</a:t>
            </a:r>
            <a:r>
              <a:rPr lang="pt-BR" sz="1400" dirty="0">
                <a:solidFill>
                  <a:srgbClr val="000000"/>
                </a:solidFill>
                <a:latin typeface="Consolas" panose="020B0609020204030204" pitchFamily="49" charset="0"/>
              </a:rPr>
              <a:t>telefono </a:t>
            </a:r>
            <a:r>
              <a:rPr lang="pt-BR" sz="1400" dirty="0">
                <a:solidFill>
                  <a:srgbClr val="0000FF"/>
                </a:solidFill>
                <a:latin typeface="Consolas" panose="020B0609020204030204" pitchFamily="49" charset="0"/>
              </a:rPr>
              <a:t>as</a:t>
            </a:r>
            <a:r>
              <a:rPr lang="pt-BR" sz="1400" dirty="0">
                <a:solidFill>
                  <a:srgbClr val="000000"/>
                </a:solidFill>
                <a:latin typeface="Consolas" panose="020B0609020204030204" pitchFamily="49" charset="0"/>
              </a:rPr>
              <a:t> [Telefono]</a:t>
            </a:r>
            <a:r>
              <a:rPr lang="pt-BR" sz="1400" dirty="0">
                <a:solidFill>
                  <a:srgbClr val="808080"/>
                </a:solidFill>
                <a:latin typeface="Consolas" panose="020B0609020204030204" pitchFamily="49" charset="0"/>
              </a:rPr>
              <a:t>,</a:t>
            </a:r>
            <a:endParaRPr lang="pt-BR" sz="1400" dirty="0">
              <a:solidFill>
                <a:srgbClr val="000000"/>
              </a:solidFill>
              <a:latin typeface="Consolas" panose="020B0609020204030204" pitchFamily="49" charset="0"/>
            </a:endParaRPr>
          </a:p>
          <a:p>
            <a:r>
              <a:rPr lang="pt-BR" sz="1400" dirty="0">
                <a:solidFill>
                  <a:srgbClr val="000000"/>
                </a:solidFill>
                <a:latin typeface="Consolas" panose="020B0609020204030204" pitchFamily="49" charset="0"/>
              </a:rPr>
              <a:t>CT</a:t>
            </a:r>
            <a:r>
              <a:rPr lang="pt-BR" sz="1400" dirty="0">
                <a:solidFill>
                  <a:srgbClr val="808080"/>
                </a:solidFill>
                <a:latin typeface="Consolas" panose="020B0609020204030204" pitchFamily="49" charset="0"/>
              </a:rPr>
              <a:t>.</a:t>
            </a:r>
            <a:r>
              <a:rPr lang="pt-BR" sz="1400" dirty="0">
                <a:solidFill>
                  <a:srgbClr val="000000"/>
                </a:solidFill>
                <a:latin typeface="Consolas" panose="020B0609020204030204" pitchFamily="49" charset="0"/>
              </a:rPr>
              <a:t>nombre_Categoria </a:t>
            </a:r>
            <a:r>
              <a:rPr lang="pt-BR" sz="1400" dirty="0">
                <a:solidFill>
                  <a:srgbClr val="0000FF"/>
                </a:solidFill>
                <a:latin typeface="Consolas" panose="020B0609020204030204" pitchFamily="49" charset="0"/>
              </a:rPr>
              <a:t>as</a:t>
            </a:r>
            <a:r>
              <a:rPr lang="pt-BR" sz="1400" dirty="0">
                <a:solidFill>
                  <a:srgbClr val="000000"/>
                </a:solidFill>
                <a:latin typeface="Consolas" panose="020B0609020204030204" pitchFamily="49" charset="0"/>
              </a:rPr>
              <a:t> </a:t>
            </a:r>
            <a:r>
              <a:rPr lang="pt-BR" sz="1400" dirty="0">
                <a:solidFill>
                  <a:srgbClr val="FF0000"/>
                </a:solidFill>
                <a:latin typeface="Consolas" panose="020B0609020204030204" pitchFamily="49" charset="0"/>
              </a:rPr>
              <a:t>'Categoria de Contacto'</a:t>
            </a:r>
            <a:r>
              <a:rPr lang="pt-BR" sz="1400" dirty="0">
                <a:solidFill>
                  <a:srgbClr val="808080"/>
                </a:solidFill>
                <a:latin typeface="Consolas" panose="020B0609020204030204" pitchFamily="49" charset="0"/>
              </a:rPr>
              <a:t>,</a:t>
            </a:r>
            <a:r>
              <a:rPr lang="pt-BR" sz="1400" dirty="0">
                <a:solidFill>
                  <a:srgbClr val="000000"/>
                </a:solidFill>
                <a:latin typeface="Consolas" panose="020B0609020204030204" pitchFamily="49" charset="0"/>
              </a:rPr>
              <a:t> </a:t>
            </a:r>
          </a:p>
          <a:p>
            <a:r>
              <a:rPr lang="en-US" sz="1400" dirty="0">
                <a:solidFill>
                  <a:srgbClr val="000000"/>
                </a:solidFill>
                <a:latin typeface="Consolas" panose="020B0609020204030204" pitchFamily="49" charset="0"/>
              </a:rPr>
              <a:t>g</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genero </a:t>
            </a:r>
            <a:r>
              <a:rPr lang="en-US" sz="1400" dirty="0">
                <a:solidFill>
                  <a:srgbClr val="0000FF"/>
                </a:solidFill>
                <a:latin typeface="Consolas" panose="020B0609020204030204" pitchFamily="49" charset="0"/>
              </a:rPr>
              <a:t>as</a:t>
            </a:r>
            <a:r>
              <a:rPr lang="en-US" sz="1400" dirty="0">
                <a:solidFill>
                  <a:srgbClr val="000000"/>
                </a:solidFill>
                <a:latin typeface="Consolas" panose="020B0609020204030204" pitchFamily="49" charset="0"/>
              </a:rPr>
              <a:t> Genero</a:t>
            </a:r>
            <a:r>
              <a:rPr lang="en-US" sz="1400" dirty="0">
                <a:solidFill>
                  <a:srgbClr val="808080"/>
                </a:solidFill>
                <a:latin typeface="Consolas" panose="020B0609020204030204" pitchFamily="49" charset="0"/>
              </a:rPr>
              <a:t>,</a:t>
            </a:r>
            <a:endParaRPr lang="en-US" sz="1400" dirty="0">
              <a:solidFill>
                <a:srgbClr val="000000"/>
              </a:solidFill>
              <a:latin typeface="Consolas" panose="020B0609020204030204" pitchFamily="49" charset="0"/>
            </a:endParaRPr>
          </a:p>
          <a:p>
            <a:r>
              <a:rPr lang="en-US" sz="1400" dirty="0">
                <a:solidFill>
                  <a:srgbClr val="FF00FF"/>
                </a:solidFill>
                <a:latin typeface="Consolas" panose="020B0609020204030204" pitchFamily="49" charset="0"/>
              </a:rPr>
              <a:t>DATEDIFF</a:t>
            </a:r>
            <a:r>
              <a:rPr lang="en-US" sz="1400" dirty="0">
                <a:solidFill>
                  <a:srgbClr val="808080"/>
                </a:solidFill>
                <a:latin typeface="Consolas" panose="020B0609020204030204" pitchFamily="49" charset="0"/>
              </a:rPr>
              <a:t>(</a:t>
            </a:r>
            <a:r>
              <a:rPr lang="en-US" sz="1400" dirty="0">
                <a:solidFill>
                  <a:srgbClr val="FF00FF"/>
                </a:solidFill>
                <a:latin typeface="Consolas" panose="020B0609020204030204" pitchFamily="49" charset="0"/>
              </a:rPr>
              <a:t>YEAR</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C</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fecha_nacimiento</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a:t>
            </a:r>
            <a:r>
              <a:rPr lang="en-US" sz="1400" dirty="0">
                <a:solidFill>
                  <a:srgbClr val="FF00FF"/>
                </a:solidFill>
                <a:latin typeface="Consolas" panose="020B0609020204030204" pitchFamily="49" charset="0"/>
              </a:rPr>
              <a:t>GETDATE</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as</a:t>
            </a:r>
            <a:r>
              <a:rPr lang="en-US" sz="1400" dirty="0">
                <a:solidFill>
                  <a:srgbClr val="000000"/>
                </a:solidFill>
                <a:latin typeface="Consolas" panose="020B0609020204030204" pitchFamily="49" charset="0"/>
              </a:rPr>
              <a:t> [Edad]</a:t>
            </a:r>
          </a:p>
          <a:p>
            <a:r>
              <a:rPr lang="en-US" sz="1400" dirty="0">
                <a:solidFill>
                  <a:srgbClr val="0000FF"/>
                </a:solidFill>
                <a:latin typeface="Consolas" panose="020B0609020204030204" pitchFamily="49" charset="0"/>
              </a:rPr>
              <a:t>from</a:t>
            </a:r>
            <a:r>
              <a:rPr lang="en-US" sz="1400" dirty="0">
                <a:solidFill>
                  <a:srgbClr val="000000"/>
                </a:solidFill>
                <a:latin typeface="Consolas" panose="020B0609020204030204" pitchFamily="49" charset="0"/>
              </a:rPr>
              <a:t> CONTACTOS C</a:t>
            </a:r>
          </a:p>
          <a:p>
            <a:r>
              <a:rPr lang="en-US" sz="1400" dirty="0">
                <a:solidFill>
                  <a:srgbClr val="808080"/>
                </a:solidFill>
                <a:latin typeface="Consolas" panose="020B0609020204030204" pitchFamily="49" charset="0"/>
              </a:rPr>
              <a:t>join</a:t>
            </a:r>
            <a:r>
              <a:rPr lang="en-US" sz="1400" dirty="0">
                <a:solidFill>
                  <a:srgbClr val="000000"/>
                </a:solidFill>
                <a:latin typeface="Consolas" panose="020B0609020204030204" pitchFamily="49" charset="0"/>
              </a:rPr>
              <a:t> CATEGORIA_CONTACTOS CT</a:t>
            </a:r>
          </a:p>
          <a:p>
            <a:r>
              <a:rPr lang="en-US" sz="1400" dirty="0">
                <a:solidFill>
                  <a:srgbClr val="0000FF"/>
                </a:solidFill>
                <a:latin typeface="Consolas" panose="020B0609020204030204" pitchFamily="49" charset="0"/>
              </a:rPr>
              <a:t>on</a:t>
            </a:r>
            <a:r>
              <a:rPr lang="en-US" sz="1400" dirty="0">
                <a:solidFill>
                  <a:srgbClr val="000000"/>
                </a:solidFill>
                <a:latin typeface="Consolas" panose="020B0609020204030204" pitchFamily="49" charset="0"/>
              </a:rPr>
              <a:t> C</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id_categoria </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CT</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id_categoria</a:t>
            </a:r>
          </a:p>
          <a:p>
            <a:r>
              <a:rPr lang="en-US" sz="1400" dirty="0">
                <a:solidFill>
                  <a:srgbClr val="808080"/>
                </a:solidFill>
                <a:latin typeface="Consolas" panose="020B0609020204030204" pitchFamily="49" charset="0"/>
              </a:rPr>
              <a:t>join</a:t>
            </a:r>
            <a:r>
              <a:rPr lang="en-US" sz="1400" dirty="0">
                <a:solidFill>
                  <a:srgbClr val="000000"/>
                </a:solidFill>
                <a:latin typeface="Consolas" panose="020B0609020204030204" pitchFamily="49" charset="0"/>
              </a:rPr>
              <a:t> genero g </a:t>
            </a:r>
            <a:r>
              <a:rPr lang="en-US" sz="1400" dirty="0">
                <a:solidFill>
                  <a:srgbClr val="0000FF"/>
                </a:solidFill>
                <a:latin typeface="Consolas" panose="020B0609020204030204" pitchFamily="49" charset="0"/>
              </a:rPr>
              <a:t>on</a:t>
            </a:r>
            <a:r>
              <a:rPr lang="en-US" sz="1400" dirty="0">
                <a:solidFill>
                  <a:srgbClr val="000000"/>
                </a:solidFill>
                <a:latin typeface="Consolas" panose="020B0609020204030204" pitchFamily="49" charset="0"/>
              </a:rPr>
              <a:t> g</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id_genero</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c</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id_genero</a:t>
            </a:r>
          </a:p>
          <a:p>
            <a:endParaRPr lang="en-US" sz="1400" dirty="0">
              <a:solidFill>
                <a:srgbClr val="000000"/>
              </a:solidFill>
              <a:latin typeface="Consolas" panose="020B0609020204030204" pitchFamily="49" charset="0"/>
            </a:endParaRPr>
          </a:p>
          <a:p>
            <a:r>
              <a:rPr lang="en-US" sz="1400" dirty="0">
                <a:solidFill>
                  <a:srgbClr val="0000FF"/>
                </a:solidFill>
                <a:latin typeface="Consolas" panose="020B0609020204030204" pitchFamily="49" charset="0"/>
              </a:rPr>
              <a:t>SELECT</a:t>
            </a:r>
            <a:r>
              <a:rPr lang="en-US" sz="1400" dirty="0">
                <a:solidFill>
                  <a:srgbClr val="000000"/>
                </a:solidFill>
                <a:latin typeface="Consolas" panose="020B0609020204030204" pitchFamily="49" charset="0"/>
              </a:rPr>
              <a:t> </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FROM</a:t>
            </a:r>
            <a:r>
              <a:rPr lang="en-US" sz="1400" dirty="0">
                <a:solidFill>
                  <a:srgbClr val="000000"/>
                </a:solidFill>
                <a:latin typeface="Consolas" panose="020B0609020204030204" pitchFamily="49" charset="0"/>
              </a:rPr>
              <a:t> V_CONTACTOS</a:t>
            </a:r>
            <a:endParaRPr lang="en-US" dirty="0"/>
          </a:p>
        </p:txBody>
      </p:sp>
      <p:pic>
        <p:nvPicPr>
          <p:cNvPr id="6" name="Picture 5">
            <a:extLst>
              <a:ext uri="{FF2B5EF4-FFF2-40B4-BE49-F238E27FC236}">
                <a16:creationId xmlns:a16="http://schemas.microsoft.com/office/drawing/2014/main" id="{39D69AFD-CE6B-4545-8605-09BE153DCE85}"/>
              </a:ext>
            </a:extLst>
          </p:cNvPr>
          <p:cNvPicPr>
            <a:picLocks noChangeAspect="1"/>
          </p:cNvPicPr>
          <p:nvPr/>
        </p:nvPicPr>
        <p:blipFill rotWithShape="1">
          <a:blip r:embed="rId2"/>
          <a:srcRect b="30942"/>
          <a:stretch/>
        </p:blipFill>
        <p:spPr>
          <a:xfrm>
            <a:off x="1199453" y="3919297"/>
            <a:ext cx="9993120" cy="2381492"/>
          </a:xfrm>
          <a:prstGeom prst="rect">
            <a:avLst/>
          </a:prstGeom>
        </p:spPr>
      </p:pic>
    </p:spTree>
    <p:extLst>
      <p:ext uri="{BB962C8B-B14F-4D97-AF65-F5344CB8AC3E}">
        <p14:creationId xmlns:p14="http://schemas.microsoft.com/office/powerpoint/2010/main" val="3914466444"/>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7DED6CC5-BF66-DAA0-342B-939EF504926E}"/>
              </a:ext>
            </a:extLst>
          </p:cNvPr>
          <p:cNvPicPr>
            <a:picLocks noChangeAspect="1"/>
          </p:cNvPicPr>
          <p:nvPr/>
        </p:nvPicPr>
        <p:blipFill>
          <a:blip r:embed="rId2"/>
          <a:stretch>
            <a:fillRect/>
          </a:stretch>
        </p:blipFill>
        <p:spPr>
          <a:xfrm>
            <a:off x="371316" y="990600"/>
            <a:ext cx="10915809" cy="5067300"/>
          </a:xfrm>
          <a:prstGeom prst="rect">
            <a:avLst/>
          </a:prstGeom>
        </p:spPr>
      </p:pic>
      <p:sp>
        <p:nvSpPr>
          <p:cNvPr id="5" name="CuadroTexto 4">
            <a:extLst>
              <a:ext uri="{FF2B5EF4-FFF2-40B4-BE49-F238E27FC236}">
                <a16:creationId xmlns:a16="http://schemas.microsoft.com/office/drawing/2014/main" id="{79FB4A2B-7952-4053-50D2-4B65757B4ABE}"/>
              </a:ext>
            </a:extLst>
          </p:cNvPr>
          <p:cNvSpPr txBox="1"/>
          <p:nvPr/>
        </p:nvSpPr>
        <p:spPr>
          <a:xfrm>
            <a:off x="904875" y="303312"/>
            <a:ext cx="6096000" cy="307777"/>
          </a:xfrm>
          <a:prstGeom prst="rect">
            <a:avLst/>
          </a:prstGeom>
          <a:noFill/>
        </p:spPr>
        <p:txBody>
          <a:bodyPr wrap="square">
            <a:spAutoFit/>
          </a:bodyPr>
          <a:lstStyle/>
          <a:p>
            <a:r>
              <a:rPr lang="en-US" sz="1400" dirty="0">
                <a:solidFill>
                  <a:srgbClr val="0000FF"/>
                </a:solidFill>
                <a:latin typeface="Consolas" panose="020B0609020204030204" pitchFamily="49" charset="0"/>
              </a:rPr>
              <a:t>SELECT</a:t>
            </a:r>
            <a:r>
              <a:rPr lang="en-US" sz="1400" dirty="0">
                <a:solidFill>
                  <a:srgbClr val="000000"/>
                </a:solidFill>
                <a:latin typeface="Consolas" panose="020B0609020204030204" pitchFamily="49" charset="0"/>
              </a:rPr>
              <a:t> </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FROM</a:t>
            </a:r>
            <a:r>
              <a:rPr lang="en-US" sz="1400" dirty="0">
                <a:solidFill>
                  <a:srgbClr val="000000"/>
                </a:solidFill>
                <a:latin typeface="Consolas" panose="020B0609020204030204" pitchFamily="49" charset="0"/>
              </a:rPr>
              <a:t> V_CONTACTOS</a:t>
            </a:r>
            <a:endParaRPr lang="en-US" dirty="0"/>
          </a:p>
        </p:txBody>
      </p:sp>
    </p:spTree>
    <p:extLst>
      <p:ext uri="{BB962C8B-B14F-4D97-AF65-F5344CB8AC3E}">
        <p14:creationId xmlns:p14="http://schemas.microsoft.com/office/powerpoint/2010/main" val="3604873457"/>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48E0FB6B-16A1-145B-7B04-8C0BC62AC449}"/>
              </a:ext>
            </a:extLst>
          </p:cNvPr>
          <p:cNvSpPr txBox="1"/>
          <p:nvPr/>
        </p:nvSpPr>
        <p:spPr>
          <a:xfrm>
            <a:off x="228600" y="758651"/>
            <a:ext cx="7546311" cy="5940088"/>
          </a:xfrm>
          <a:prstGeom prst="rect">
            <a:avLst/>
          </a:prstGeom>
          <a:noFill/>
        </p:spPr>
        <p:txBody>
          <a:bodyPr wrap="square">
            <a:spAutoFit/>
          </a:bodyPr>
          <a:lstStyle/>
          <a:p>
            <a:pPr algn="just"/>
            <a:r>
              <a:rPr lang="es-ES" sz="2000" b="0" i="0" dirty="0">
                <a:solidFill>
                  <a:schemeClr val="tx1"/>
                </a:solidFill>
                <a:effectLst/>
                <a:latin typeface="Times New Roman" panose="02020603050405020304" pitchFamily="18" charset="0"/>
                <a:cs typeface="Times New Roman" panose="02020603050405020304" pitchFamily="18" charset="0"/>
              </a:rPr>
              <a:t>Un procedimiento almacenado en SQL Server es un conjunto de instrucciones de SQL que se guardan en el servidor de base de datos y se pueden ejecutar de manera repetitiva en cualquier momento.</a:t>
            </a:r>
          </a:p>
          <a:p>
            <a:pPr algn="just"/>
            <a:endParaRPr lang="es-ES" sz="2000" b="0" i="0" dirty="0">
              <a:solidFill>
                <a:schemeClr val="tx1"/>
              </a:solidFill>
              <a:effectLst/>
              <a:latin typeface="Times New Roman" panose="02020603050405020304" pitchFamily="18" charset="0"/>
              <a:cs typeface="Times New Roman" panose="02020603050405020304" pitchFamily="18" charset="0"/>
            </a:endParaRPr>
          </a:p>
          <a:p>
            <a:pPr algn="just"/>
            <a:r>
              <a:rPr lang="es-ES" sz="2000" b="0" i="0" dirty="0">
                <a:solidFill>
                  <a:schemeClr val="tx1"/>
                </a:solidFill>
                <a:effectLst/>
                <a:latin typeface="Times New Roman" panose="02020603050405020304" pitchFamily="18" charset="0"/>
                <a:cs typeface="Times New Roman" panose="02020603050405020304" pitchFamily="18" charset="0"/>
              </a:rPr>
              <a:t>Los procedimientos almacenados se pueden considerar como programas que se ejecutan en la base de datos del servidor. A menudo, los procedimientos almacenados se utilizan para automatizar tareas repetitivas o complejas, mejorar el rendimiento de la base de datos y garantizar la consistencia de los datos.</a:t>
            </a:r>
          </a:p>
          <a:p>
            <a:pPr algn="just"/>
            <a:endParaRPr lang="es-ES" sz="2000" b="0" i="0" dirty="0">
              <a:solidFill>
                <a:schemeClr val="tx1"/>
              </a:solidFill>
              <a:effectLst/>
              <a:latin typeface="Times New Roman" panose="02020603050405020304" pitchFamily="18" charset="0"/>
              <a:cs typeface="Times New Roman" panose="02020603050405020304" pitchFamily="18" charset="0"/>
            </a:endParaRPr>
          </a:p>
          <a:p>
            <a:pPr algn="just"/>
            <a:r>
              <a:rPr lang="es-ES" sz="2000" b="0" i="0" dirty="0">
                <a:solidFill>
                  <a:schemeClr val="tx1"/>
                </a:solidFill>
                <a:effectLst/>
                <a:latin typeface="Times New Roman" panose="02020603050405020304" pitchFamily="18" charset="0"/>
                <a:cs typeface="Times New Roman" panose="02020603050405020304" pitchFamily="18" charset="0"/>
              </a:rPr>
              <a:t>Un procedimiento almacenado puede tomar parámetros de entrada y devolver valores de salida. También puede realizar tareas como insertar, actualizar o eliminar datos en las tablas de la base de datos.</a:t>
            </a:r>
          </a:p>
          <a:p>
            <a:pPr algn="just"/>
            <a:endParaRPr lang="es-ES" sz="2000" b="0" i="0" dirty="0">
              <a:solidFill>
                <a:schemeClr val="tx1"/>
              </a:solidFill>
              <a:effectLst/>
              <a:latin typeface="Times New Roman" panose="02020603050405020304" pitchFamily="18" charset="0"/>
              <a:cs typeface="Times New Roman" panose="02020603050405020304" pitchFamily="18" charset="0"/>
            </a:endParaRPr>
          </a:p>
          <a:p>
            <a:pPr algn="just"/>
            <a:r>
              <a:rPr lang="es-ES" sz="2000" b="0" i="0" dirty="0">
                <a:solidFill>
                  <a:schemeClr val="tx1"/>
                </a:solidFill>
                <a:effectLst/>
                <a:latin typeface="Times New Roman" panose="02020603050405020304" pitchFamily="18" charset="0"/>
                <a:cs typeface="Times New Roman" panose="02020603050405020304" pitchFamily="18" charset="0"/>
              </a:rPr>
              <a:t>Los procedimientos almacenados se escriben en lenguaje T-SQL (Transact-SQL), que es un lenguaje de programación utilizado por Microsoft SQL Server. La creación y gestión de procedimientos almacenados en SQL Server se realiza a través de la herramienta SQL Server Management Studio (SSMS) o mediante comandos de SQL.</a:t>
            </a:r>
          </a:p>
        </p:txBody>
      </p:sp>
      <p:sp>
        <p:nvSpPr>
          <p:cNvPr id="5" name="CuadroTexto 4">
            <a:extLst>
              <a:ext uri="{FF2B5EF4-FFF2-40B4-BE49-F238E27FC236}">
                <a16:creationId xmlns:a16="http://schemas.microsoft.com/office/drawing/2014/main" id="{1BF0A4D2-F64E-153A-6DA3-3970C91C8156}"/>
              </a:ext>
            </a:extLst>
          </p:cNvPr>
          <p:cNvSpPr txBox="1"/>
          <p:nvPr/>
        </p:nvSpPr>
        <p:spPr>
          <a:xfrm>
            <a:off x="228600" y="159261"/>
            <a:ext cx="6094324" cy="523220"/>
          </a:xfrm>
          <a:prstGeom prst="rect">
            <a:avLst/>
          </a:prstGeom>
          <a:noFill/>
        </p:spPr>
        <p:txBody>
          <a:bodyPr wrap="square">
            <a:spAutoFit/>
          </a:bodyPr>
          <a:lstStyle/>
          <a:p>
            <a:r>
              <a:rPr lang="es-ES" sz="2800" b="1" i="0" dirty="0">
                <a:solidFill>
                  <a:schemeClr val="tx1"/>
                </a:solidFill>
                <a:effectLst/>
                <a:highlight>
                  <a:srgbClr val="FFFF00"/>
                </a:highlight>
                <a:latin typeface="Times New Roman" panose="02020603050405020304" pitchFamily="18" charset="0"/>
                <a:cs typeface="Times New Roman" panose="02020603050405020304" pitchFamily="18" charset="0"/>
              </a:rPr>
              <a:t>Procedimiento Almacenado </a:t>
            </a:r>
            <a:endParaRPr lang="es-DO" sz="2800" b="1" dirty="0">
              <a:solidFill>
                <a:schemeClr val="tx1"/>
              </a:solidFill>
              <a:highlight>
                <a:srgbClr val="FFFF00"/>
              </a:highlight>
            </a:endParaRPr>
          </a:p>
        </p:txBody>
      </p:sp>
      <p:pic>
        <p:nvPicPr>
          <p:cNvPr id="1028" name="Picture 4" descr="Pin en herramientas">
            <a:extLst>
              <a:ext uri="{FF2B5EF4-FFF2-40B4-BE49-F238E27FC236}">
                <a16:creationId xmlns:a16="http://schemas.microsoft.com/office/drawing/2014/main" id="{5CB57D75-2A19-A82B-EC6C-C983E22F159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58200" y="1433512"/>
            <a:ext cx="3505200" cy="3990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5584182"/>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uadroTexto 5">
            <a:extLst>
              <a:ext uri="{FF2B5EF4-FFF2-40B4-BE49-F238E27FC236}">
                <a16:creationId xmlns:a16="http://schemas.microsoft.com/office/drawing/2014/main" id="{79AC3F1F-9251-B8D5-F02F-FF5E6F501BE8}"/>
              </a:ext>
            </a:extLst>
          </p:cNvPr>
          <p:cNvSpPr txBox="1"/>
          <p:nvPr/>
        </p:nvSpPr>
        <p:spPr>
          <a:xfrm>
            <a:off x="334526" y="401933"/>
            <a:ext cx="11683721" cy="5262979"/>
          </a:xfrm>
          <a:prstGeom prst="rect">
            <a:avLst/>
          </a:prstGeom>
          <a:noFill/>
        </p:spPr>
        <p:txBody>
          <a:bodyPr wrap="square">
            <a:spAutoFit/>
          </a:bodyPr>
          <a:lstStyle/>
          <a:p>
            <a:endParaRPr lang="es-DO" sz="1600" dirty="0">
              <a:solidFill>
                <a:srgbClr val="000000"/>
              </a:solidFill>
              <a:latin typeface="Consolas" panose="020B0609020204030204" pitchFamily="49" charset="0"/>
            </a:endParaRPr>
          </a:p>
          <a:p>
            <a:r>
              <a:rPr lang="es-ES" sz="1600" dirty="0">
                <a:solidFill>
                  <a:srgbClr val="008000"/>
                </a:solidFill>
                <a:latin typeface="Consolas" panose="020B0609020204030204" pitchFamily="49" charset="0"/>
              </a:rPr>
              <a:t>--CREAMOS UN PROCEDIMIENTO ALMACENADO PARA CONSULTAR POR FECHAS LOS CONTACTOS:</a:t>
            </a:r>
            <a:endParaRPr lang="es-ES" sz="1600" dirty="0">
              <a:solidFill>
                <a:srgbClr val="000000"/>
              </a:solidFill>
              <a:latin typeface="Consolas" panose="020B0609020204030204" pitchFamily="49" charset="0"/>
            </a:endParaRPr>
          </a:p>
          <a:p>
            <a:endParaRPr lang="es-DO" sz="1600" dirty="0">
              <a:solidFill>
                <a:srgbClr val="000000"/>
              </a:solidFill>
              <a:latin typeface="Consolas" panose="020B0609020204030204" pitchFamily="49" charset="0"/>
            </a:endParaRPr>
          </a:p>
          <a:p>
            <a:r>
              <a:rPr lang="es-DO" sz="1600" dirty="0">
                <a:solidFill>
                  <a:srgbClr val="0000FF"/>
                </a:solidFill>
                <a:latin typeface="Consolas" panose="020B0609020204030204" pitchFamily="49" charset="0"/>
              </a:rPr>
              <a:t>CREATE</a:t>
            </a:r>
            <a:r>
              <a:rPr lang="es-DO" sz="1600" dirty="0">
                <a:solidFill>
                  <a:srgbClr val="000000"/>
                </a:solidFill>
                <a:latin typeface="Consolas" panose="020B0609020204030204" pitchFamily="49" charset="0"/>
              </a:rPr>
              <a:t> </a:t>
            </a:r>
            <a:r>
              <a:rPr lang="es-DO" sz="1600" dirty="0">
                <a:solidFill>
                  <a:srgbClr val="0000FF"/>
                </a:solidFill>
                <a:latin typeface="Consolas" panose="020B0609020204030204" pitchFamily="49" charset="0"/>
              </a:rPr>
              <a:t>PROCEDURE</a:t>
            </a:r>
            <a:r>
              <a:rPr lang="es-DO" sz="1600" dirty="0">
                <a:solidFill>
                  <a:srgbClr val="000000"/>
                </a:solidFill>
                <a:latin typeface="Consolas" panose="020B0609020204030204" pitchFamily="49" charset="0"/>
              </a:rPr>
              <a:t> usp_ObtenerContactosPorFecha</a:t>
            </a:r>
            <a:r>
              <a:rPr lang="es-DO" sz="1600" dirty="0">
                <a:solidFill>
                  <a:srgbClr val="0000FF"/>
                </a:solidFill>
                <a:latin typeface="Consolas" panose="020B0609020204030204" pitchFamily="49" charset="0"/>
              </a:rPr>
              <a:t> </a:t>
            </a:r>
            <a:r>
              <a:rPr lang="es-DO" sz="1600" dirty="0">
                <a:solidFill>
                  <a:srgbClr val="808080"/>
                </a:solidFill>
                <a:latin typeface="Consolas" panose="020B0609020204030204" pitchFamily="49" charset="0"/>
              </a:rPr>
              <a:t>(</a:t>
            </a:r>
            <a:r>
              <a:rPr lang="es-DO" sz="1600" dirty="0">
                <a:solidFill>
                  <a:srgbClr val="000000"/>
                </a:solidFill>
                <a:latin typeface="Consolas" panose="020B0609020204030204" pitchFamily="49" charset="0"/>
              </a:rPr>
              <a:t>@fechaInicial </a:t>
            </a:r>
            <a:r>
              <a:rPr lang="es-DO" sz="1600" dirty="0">
                <a:solidFill>
                  <a:srgbClr val="0000FF"/>
                </a:solidFill>
                <a:latin typeface="Consolas" panose="020B0609020204030204" pitchFamily="49" charset="0"/>
              </a:rPr>
              <a:t>DATE</a:t>
            </a:r>
            <a:r>
              <a:rPr lang="es-DO" sz="1600" dirty="0">
                <a:solidFill>
                  <a:srgbClr val="808080"/>
                </a:solidFill>
                <a:latin typeface="Consolas" panose="020B0609020204030204" pitchFamily="49" charset="0"/>
              </a:rPr>
              <a:t>,</a:t>
            </a:r>
            <a:r>
              <a:rPr lang="es-DO" sz="1600" dirty="0">
                <a:solidFill>
                  <a:srgbClr val="000000"/>
                </a:solidFill>
                <a:latin typeface="Consolas" panose="020B0609020204030204" pitchFamily="49" charset="0"/>
              </a:rPr>
              <a:t> @fechaFinal </a:t>
            </a:r>
            <a:r>
              <a:rPr lang="es-DO" sz="1600" dirty="0">
                <a:solidFill>
                  <a:srgbClr val="0000FF"/>
                </a:solidFill>
                <a:latin typeface="Consolas" panose="020B0609020204030204" pitchFamily="49" charset="0"/>
              </a:rPr>
              <a:t>DATE</a:t>
            </a:r>
            <a:r>
              <a:rPr lang="es-DO" sz="1600" dirty="0">
                <a:solidFill>
                  <a:srgbClr val="808080"/>
                </a:solidFill>
                <a:latin typeface="Consolas" panose="020B0609020204030204" pitchFamily="49" charset="0"/>
              </a:rPr>
              <a:t>)</a:t>
            </a:r>
            <a:endParaRPr lang="es-DO" sz="1600" dirty="0">
              <a:solidFill>
                <a:srgbClr val="000000"/>
              </a:solidFill>
              <a:latin typeface="Consolas" panose="020B0609020204030204" pitchFamily="49" charset="0"/>
            </a:endParaRPr>
          </a:p>
          <a:p>
            <a:r>
              <a:rPr lang="es-DO" sz="1600" dirty="0">
                <a:solidFill>
                  <a:srgbClr val="0000FF"/>
                </a:solidFill>
                <a:latin typeface="Consolas" panose="020B0609020204030204" pitchFamily="49" charset="0"/>
              </a:rPr>
              <a:t>AS</a:t>
            </a:r>
            <a:endParaRPr lang="es-DO" sz="1600" dirty="0">
              <a:solidFill>
                <a:srgbClr val="000000"/>
              </a:solidFill>
              <a:latin typeface="Consolas" panose="020B0609020204030204" pitchFamily="49" charset="0"/>
            </a:endParaRPr>
          </a:p>
          <a:p>
            <a:r>
              <a:rPr lang="es-DO" sz="1600" dirty="0">
                <a:solidFill>
                  <a:srgbClr val="0000FF"/>
                </a:solidFill>
                <a:latin typeface="Consolas" panose="020B0609020204030204" pitchFamily="49" charset="0"/>
              </a:rPr>
              <a:t>BEGIN</a:t>
            </a:r>
            <a:endParaRPr lang="es-DO" sz="1600" dirty="0">
              <a:solidFill>
                <a:srgbClr val="000000"/>
              </a:solidFill>
              <a:latin typeface="Consolas" panose="020B0609020204030204" pitchFamily="49" charset="0"/>
            </a:endParaRPr>
          </a:p>
          <a:p>
            <a:r>
              <a:rPr lang="es-DO" sz="1600" dirty="0">
                <a:solidFill>
                  <a:srgbClr val="0000FF"/>
                </a:solidFill>
                <a:latin typeface="Consolas" panose="020B0609020204030204" pitchFamily="49" charset="0"/>
              </a:rPr>
              <a:t>select</a:t>
            </a:r>
            <a:r>
              <a:rPr lang="es-DO" sz="1600" dirty="0">
                <a:solidFill>
                  <a:srgbClr val="000000"/>
                </a:solidFill>
                <a:latin typeface="Consolas" panose="020B0609020204030204" pitchFamily="49" charset="0"/>
              </a:rPr>
              <a:t> C</a:t>
            </a:r>
            <a:r>
              <a:rPr lang="es-DO" sz="1600" dirty="0">
                <a:solidFill>
                  <a:srgbClr val="808080"/>
                </a:solidFill>
                <a:latin typeface="Consolas" panose="020B0609020204030204" pitchFamily="49" charset="0"/>
              </a:rPr>
              <a:t>.</a:t>
            </a:r>
            <a:r>
              <a:rPr lang="es-DO" sz="1600" dirty="0">
                <a:solidFill>
                  <a:srgbClr val="000000"/>
                </a:solidFill>
                <a:latin typeface="Consolas" panose="020B0609020204030204" pitchFamily="49" charset="0"/>
              </a:rPr>
              <a:t>id_contacto </a:t>
            </a:r>
            <a:r>
              <a:rPr lang="es-DO" sz="1600" dirty="0">
                <a:solidFill>
                  <a:srgbClr val="0000FF"/>
                </a:solidFill>
                <a:latin typeface="Consolas" panose="020B0609020204030204" pitchFamily="49" charset="0"/>
              </a:rPr>
              <a:t>as</a:t>
            </a:r>
            <a:r>
              <a:rPr lang="es-DO" sz="1600" dirty="0">
                <a:solidFill>
                  <a:srgbClr val="000000"/>
                </a:solidFill>
                <a:latin typeface="Consolas" panose="020B0609020204030204" pitchFamily="49" charset="0"/>
              </a:rPr>
              <a:t> </a:t>
            </a:r>
            <a:r>
              <a:rPr lang="es-DO" sz="1600" dirty="0">
                <a:solidFill>
                  <a:srgbClr val="FF0000"/>
                </a:solidFill>
                <a:latin typeface="Consolas" panose="020B0609020204030204" pitchFamily="49" charset="0"/>
              </a:rPr>
              <a:t>'Codigo'</a:t>
            </a:r>
            <a:r>
              <a:rPr lang="es-DO" sz="1600" dirty="0">
                <a:solidFill>
                  <a:srgbClr val="808080"/>
                </a:solidFill>
                <a:latin typeface="Consolas" panose="020B0609020204030204" pitchFamily="49" charset="0"/>
              </a:rPr>
              <a:t>,</a:t>
            </a:r>
            <a:r>
              <a:rPr lang="es-DO" sz="1600" dirty="0">
                <a:solidFill>
                  <a:srgbClr val="000000"/>
                </a:solidFill>
                <a:latin typeface="Consolas" panose="020B0609020204030204" pitchFamily="49" charset="0"/>
              </a:rPr>
              <a:t> C</a:t>
            </a:r>
            <a:r>
              <a:rPr lang="es-DO" sz="1600" dirty="0">
                <a:solidFill>
                  <a:srgbClr val="808080"/>
                </a:solidFill>
                <a:latin typeface="Consolas" panose="020B0609020204030204" pitchFamily="49" charset="0"/>
              </a:rPr>
              <a:t>.</a:t>
            </a:r>
            <a:r>
              <a:rPr lang="es-DO" sz="1600" dirty="0">
                <a:solidFill>
                  <a:srgbClr val="000000"/>
                </a:solidFill>
                <a:latin typeface="Consolas" panose="020B0609020204030204" pitchFamily="49" charset="0"/>
              </a:rPr>
              <a:t>nombre_contacto </a:t>
            </a:r>
            <a:r>
              <a:rPr lang="es-DO" sz="1600" dirty="0">
                <a:solidFill>
                  <a:srgbClr val="0000FF"/>
                </a:solidFill>
                <a:latin typeface="Consolas" panose="020B0609020204030204" pitchFamily="49" charset="0"/>
              </a:rPr>
              <a:t>as</a:t>
            </a:r>
            <a:r>
              <a:rPr lang="es-DO" sz="1600" dirty="0">
                <a:solidFill>
                  <a:srgbClr val="000000"/>
                </a:solidFill>
                <a:latin typeface="Consolas" panose="020B0609020204030204" pitchFamily="49" charset="0"/>
              </a:rPr>
              <a:t> </a:t>
            </a:r>
            <a:r>
              <a:rPr lang="es-DO" sz="1600" dirty="0">
                <a:solidFill>
                  <a:srgbClr val="FF0000"/>
                </a:solidFill>
                <a:latin typeface="Consolas" panose="020B0609020204030204" pitchFamily="49" charset="0"/>
              </a:rPr>
              <a:t>'Nombre de Contacto’</a:t>
            </a:r>
            <a:r>
              <a:rPr lang="es-DO" sz="1600" dirty="0">
                <a:solidFill>
                  <a:srgbClr val="808080"/>
                </a:solidFill>
                <a:latin typeface="Consolas" panose="020B0609020204030204" pitchFamily="49" charset="0"/>
              </a:rPr>
              <a:t>,</a:t>
            </a:r>
            <a:endParaRPr lang="es-DO" sz="1600" dirty="0">
              <a:solidFill>
                <a:srgbClr val="000000"/>
              </a:solidFill>
              <a:latin typeface="Consolas" panose="020B0609020204030204" pitchFamily="49" charset="0"/>
            </a:endParaRPr>
          </a:p>
          <a:p>
            <a:pPr lvl="5"/>
            <a:r>
              <a:rPr lang="es-DO" sz="1600" dirty="0">
                <a:latin typeface="Consolas" panose="020B0609020204030204" pitchFamily="49" charset="0"/>
              </a:rPr>
              <a:t>       </a:t>
            </a:r>
            <a:r>
              <a:rPr lang="es-DO" sz="1600" dirty="0">
                <a:solidFill>
                  <a:srgbClr val="000000"/>
                </a:solidFill>
                <a:latin typeface="Consolas" panose="020B0609020204030204" pitchFamily="49" charset="0"/>
              </a:rPr>
              <a:t>C</a:t>
            </a:r>
            <a:r>
              <a:rPr lang="es-DO" sz="1600" dirty="0">
                <a:solidFill>
                  <a:srgbClr val="808080"/>
                </a:solidFill>
                <a:latin typeface="Consolas" panose="020B0609020204030204" pitchFamily="49" charset="0"/>
              </a:rPr>
              <a:t>.</a:t>
            </a:r>
            <a:r>
              <a:rPr lang="es-DO" sz="1600" dirty="0">
                <a:solidFill>
                  <a:srgbClr val="000000"/>
                </a:solidFill>
                <a:latin typeface="Consolas" panose="020B0609020204030204" pitchFamily="49" charset="0"/>
              </a:rPr>
              <a:t>apellido_contacto </a:t>
            </a:r>
            <a:r>
              <a:rPr lang="es-DO" sz="1600" dirty="0">
                <a:solidFill>
                  <a:srgbClr val="0000FF"/>
                </a:solidFill>
                <a:latin typeface="Consolas" panose="020B0609020204030204" pitchFamily="49" charset="0"/>
              </a:rPr>
              <a:t>as</a:t>
            </a:r>
            <a:r>
              <a:rPr lang="es-DO" sz="1600" dirty="0">
                <a:solidFill>
                  <a:srgbClr val="000000"/>
                </a:solidFill>
                <a:latin typeface="Consolas" panose="020B0609020204030204" pitchFamily="49" charset="0"/>
              </a:rPr>
              <a:t> </a:t>
            </a:r>
            <a:r>
              <a:rPr lang="es-DO" sz="1600" dirty="0">
                <a:solidFill>
                  <a:srgbClr val="FF0000"/>
                </a:solidFill>
                <a:latin typeface="Consolas" panose="020B0609020204030204" pitchFamily="49" charset="0"/>
              </a:rPr>
              <a:t>'Apellido de Contacto'</a:t>
            </a:r>
            <a:r>
              <a:rPr lang="es-DO" sz="1600" dirty="0">
                <a:solidFill>
                  <a:srgbClr val="808080"/>
                </a:solidFill>
                <a:latin typeface="Consolas" panose="020B0609020204030204" pitchFamily="49" charset="0"/>
              </a:rPr>
              <a:t>,</a:t>
            </a:r>
            <a:r>
              <a:rPr lang="es-DO" sz="1600" dirty="0">
                <a:solidFill>
                  <a:srgbClr val="000000"/>
                </a:solidFill>
                <a:latin typeface="Consolas" panose="020B0609020204030204" pitchFamily="49" charset="0"/>
              </a:rPr>
              <a:t>  </a:t>
            </a:r>
          </a:p>
          <a:p>
            <a:pPr lvl="5"/>
            <a:r>
              <a:rPr lang="es-DO" sz="1600" dirty="0">
                <a:latin typeface="Consolas" panose="020B0609020204030204" pitchFamily="49" charset="0"/>
              </a:rPr>
              <a:t>       </a:t>
            </a:r>
            <a:r>
              <a:rPr lang="es-DO" sz="1600" dirty="0">
                <a:solidFill>
                  <a:srgbClr val="000000"/>
                </a:solidFill>
                <a:latin typeface="Consolas" panose="020B0609020204030204" pitchFamily="49" charset="0"/>
              </a:rPr>
              <a:t>c</a:t>
            </a:r>
            <a:r>
              <a:rPr lang="es-DO" sz="1600" dirty="0">
                <a:solidFill>
                  <a:srgbClr val="808080"/>
                </a:solidFill>
                <a:latin typeface="Consolas" panose="020B0609020204030204" pitchFamily="49" charset="0"/>
              </a:rPr>
              <a:t>.</a:t>
            </a:r>
            <a:r>
              <a:rPr lang="es-DO" sz="1600" dirty="0">
                <a:solidFill>
                  <a:srgbClr val="000000"/>
                </a:solidFill>
                <a:latin typeface="Consolas" panose="020B0609020204030204" pitchFamily="49" charset="0"/>
              </a:rPr>
              <a:t>fecha_nacimiento</a:t>
            </a:r>
            <a:r>
              <a:rPr lang="es-DO" sz="1600" dirty="0">
                <a:solidFill>
                  <a:srgbClr val="808080"/>
                </a:solidFill>
                <a:latin typeface="Consolas" panose="020B0609020204030204" pitchFamily="49" charset="0"/>
              </a:rPr>
              <a:t>,</a:t>
            </a:r>
            <a:r>
              <a:rPr lang="es-DO" sz="1600" dirty="0">
                <a:solidFill>
                  <a:srgbClr val="000000"/>
                </a:solidFill>
                <a:latin typeface="Consolas" panose="020B0609020204030204" pitchFamily="49" charset="0"/>
              </a:rPr>
              <a:t> C</a:t>
            </a:r>
            <a:r>
              <a:rPr lang="es-DO" sz="1600" dirty="0">
                <a:solidFill>
                  <a:srgbClr val="808080"/>
                </a:solidFill>
                <a:latin typeface="Consolas" panose="020B0609020204030204" pitchFamily="49" charset="0"/>
              </a:rPr>
              <a:t>.</a:t>
            </a:r>
            <a:r>
              <a:rPr lang="es-DO" sz="1600" dirty="0">
                <a:solidFill>
                  <a:srgbClr val="000000"/>
                </a:solidFill>
                <a:latin typeface="Consolas" panose="020B0609020204030204" pitchFamily="49" charset="0"/>
              </a:rPr>
              <a:t>direccion </a:t>
            </a:r>
            <a:r>
              <a:rPr lang="es-DO" sz="1600" dirty="0">
                <a:solidFill>
                  <a:srgbClr val="0000FF"/>
                </a:solidFill>
                <a:latin typeface="Consolas" panose="020B0609020204030204" pitchFamily="49" charset="0"/>
              </a:rPr>
              <a:t>as</a:t>
            </a:r>
            <a:r>
              <a:rPr lang="es-DO" sz="1600" dirty="0">
                <a:solidFill>
                  <a:srgbClr val="000000"/>
                </a:solidFill>
                <a:latin typeface="Consolas" panose="020B0609020204030204" pitchFamily="49" charset="0"/>
              </a:rPr>
              <a:t> </a:t>
            </a:r>
            <a:r>
              <a:rPr lang="es-DO" sz="1600" dirty="0">
                <a:solidFill>
                  <a:srgbClr val="FF0000"/>
                </a:solidFill>
                <a:latin typeface="Consolas" panose="020B0609020204030204" pitchFamily="49" charset="0"/>
              </a:rPr>
              <a:t>'Direccion'</a:t>
            </a:r>
            <a:r>
              <a:rPr lang="es-DO" sz="1600" dirty="0">
                <a:solidFill>
                  <a:srgbClr val="808080"/>
                </a:solidFill>
                <a:latin typeface="Consolas" panose="020B0609020204030204" pitchFamily="49" charset="0"/>
              </a:rPr>
              <a:t>,</a:t>
            </a:r>
            <a:r>
              <a:rPr lang="es-DO" sz="1600" dirty="0">
                <a:solidFill>
                  <a:srgbClr val="000000"/>
                </a:solidFill>
                <a:latin typeface="Consolas" panose="020B0609020204030204" pitchFamily="49" charset="0"/>
              </a:rPr>
              <a:t> C</a:t>
            </a:r>
            <a:r>
              <a:rPr lang="es-DO" sz="1600" dirty="0">
                <a:solidFill>
                  <a:srgbClr val="808080"/>
                </a:solidFill>
                <a:latin typeface="Consolas" panose="020B0609020204030204" pitchFamily="49" charset="0"/>
              </a:rPr>
              <a:t>.</a:t>
            </a:r>
            <a:r>
              <a:rPr lang="es-DO" sz="1600" dirty="0">
                <a:solidFill>
                  <a:srgbClr val="000000"/>
                </a:solidFill>
                <a:latin typeface="Consolas" panose="020B0609020204030204" pitchFamily="49" charset="0"/>
              </a:rPr>
              <a:t>telefono </a:t>
            </a:r>
            <a:r>
              <a:rPr lang="es-DO" sz="1600" dirty="0">
                <a:solidFill>
                  <a:srgbClr val="0000FF"/>
                </a:solidFill>
                <a:latin typeface="Consolas" panose="020B0609020204030204" pitchFamily="49" charset="0"/>
              </a:rPr>
              <a:t>as</a:t>
            </a:r>
            <a:r>
              <a:rPr lang="es-DO" sz="1600" dirty="0">
                <a:solidFill>
                  <a:srgbClr val="000000"/>
                </a:solidFill>
                <a:latin typeface="Consolas" panose="020B0609020204030204" pitchFamily="49" charset="0"/>
              </a:rPr>
              <a:t> [Telefono]</a:t>
            </a:r>
            <a:r>
              <a:rPr lang="es-DO" sz="1600" dirty="0">
                <a:solidFill>
                  <a:srgbClr val="808080"/>
                </a:solidFill>
                <a:latin typeface="Consolas" panose="020B0609020204030204" pitchFamily="49" charset="0"/>
              </a:rPr>
              <a:t>,</a:t>
            </a:r>
            <a:r>
              <a:rPr lang="es-DO" sz="1600" dirty="0">
                <a:solidFill>
                  <a:srgbClr val="000000"/>
                </a:solidFill>
                <a:latin typeface="Consolas" panose="020B0609020204030204" pitchFamily="49" charset="0"/>
              </a:rPr>
              <a:t> </a:t>
            </a:r>
          </a:p>
          <a:p>
            <a:pPr lvl="5"/>
            <a:r>
              <a:rPr lang="pt-BR" sz="1600" dirty="0">
                <a:latin typeface="Consolas" panose="020B0609020204030204" pitchFamily="49" charset="0"/>
              </a:rPr>
              <a:t>       </a:t>
            </a:r>
            <a:r>
              <a:rPr lang="pt-BR" sz="1600" dirty="0">
                <a:solidFill>
                  <a:srgbClr val="000000"/>
                </a:solidFill>
                <a:latin typeface="Consolas" panose="020B0609020204030204" pitchFamily="49" charset="0"/>
              </a:rPr>
              <a:t>CT</a:t>
            </a:r>
            <a:r>
              <a:rPr lang="pt-BR" sz="1600" dirty="0">
                <a:solidFill>
                  <a:srgbClr val="808080"/>
                </a:solidFill>
                <a:latin typeface="Consolas" panose="020B0609020204030204" pitchFamily="49" charset="0"/>
              </a:rPr>
              <a:t>.</a:t>
            </a:r>
            <a:r>
              <a:rPr lang="pt-BR" sz="1600" dirty="0">
                <a:solidFill>
                  <a:srgbClr val="000000"/>
                </a:solidFill>
                <a:latin typeface="Consolas" panose="020B0609020204030204" pitchFamily="49" charset="0"/>
              </a:rPr>
              <a:t>nombre_Categoria </a:t>
            </a:r>
            <a:r>
              <a:rPr lang="pt-BR" sz="1600" dirty="0">
                <a:solidFill>
                  <a:srgbClr val="0000FF"/>
                </a:solidFill>
                <a:latin typeface="Consolas" panose="020B0609020204030204" pitchFamily="49" charset="0"/>
              </a:rPr>
              <a:t>as</a:t>
            </a:r>
            <a:r>
              <a:rPr lang="pt-BR" sz="1600" dirty="0">
                <a:solidFill>
                  <a:srgbClr val="000000"/>
                </a:solidFill>
                <a:latin typeface="Consolas" panose="020B0609020204030204" pitchFamily="49" charset="0"/>
              </a:rPr>
              <a:t> </a:t>
            </a:r>
            <a:r>
              <a:rPr lang="pt-BR" sz="1600" dirty="0">
                <a:solidFill>
                  <a:srgbClr val="FF0000"/>
                </a:solidFill>
                <a:latin typeface="Consolas" panose="020B0609020204030204" pitchFamily="49" charset="0"/>
              </a:rPr>
              <a:t>'Categoria de Contacto'</a:t>
            </a:r>
            <a:r>
              <a:rPr lang="pt-BR" sz="1600" dirty="0">
                <a:solidFill>
                  <a:srgbClr val="808080"/>
                </a:solidFill>
                <a:latin typeface="Consolas" panose="020B0609020204030204" pitchFamily="49" charset="0"/>
              </a:rPr>
              <a:t>,</a:t>
            </a:r>
            <a:r>
              <a:rPr lang="pt-BR" sz="1600" dirty="0">
                <a:solidFill>
                  <a:srgbClr val="000000"/>
                </a:solidFill>
                <a:latin typeface="Consolas" panose="020B0609020204030204" pitchFamily="49" charset="0"/>
              </a:rPr>
              <a:t> g</a:t>
            </a:r>
            <a:r>
              <a:rPr lang="pt-BR" sz="1600" dirty="0">
                <a:solidFill>
                  <a:srgbClr val="808080"/>
                </a:solidFill>
                <a:latin typeface="Consolas" panose="020B0609020204030204" pitchFamily="49" charset="0"/>
              </a:rPr>
              <a:t>.</a:t>
            </a:r>
            <a:r>
              <a:rPr lang="pt-BR" sz="1600" dirty="0">
                <a:solidFill>
                  <a:srgbClr val="000000"/>
                </a:solidFill>
                <a:latin typeface="Consolas" panose="020B0609020204030204" pitchFamily="49" charset="0"/>
              </a:rPr>
              <a:t>genero </a:t>
            </a:r>
            <a:r>
              <a:rPr lang="pt-BR" sz="1600" dirty="0">
                <a:solidFill>
                  <a:srgbClr val="0000FF"/>
                </a:solidFill>
                <a:latin typeface="Consolas" panose="020B0609020204030204" pitchFamily="49" charset="0"/>
              </a:rPr>
              <a:t>as</a:t>
            </a:r>
            <a:r>
              <a:rPr lang="pt-BR" sz="1600" dirty="0">
                <a:solidFill>
                  <a:srgbClr val="000000"/>
                </a:solidFill>
                <a:latin typeface="Consolas" panose="020B0609020204030204" pitchFamily="49" charset="0"/>
              </a:rPr>
              <a:t> Genero</a:t>
            </a:r>
            <a:r>
              <a:rPr lang="pt-BR" sz="1600" dirty="0">
                <a:solidFill>
                  <a:srgbClr val="808080"/>
                </a:solidFill>
                <a:latin typeface="Consolas" panose="020B0609020204030204" pitchFamily="49" charset="0"/>
              </a:rPr>
              <a:t>,</a:t>
            </a:r>
            <a:endParaRPr lang="pt-BR" sz="1600" dirty="0">
              <a:solidFill>
                <a:srgbClr val="000000"/>
              </a:solidFill>
              <a:latin typeface="Consolas" panose="020B0609020204030204" pitchFamily="49" charset="0"/>
            </a:endParaRPr>
          </a:p>
          <a:p>
            <a:r>
              <a:rPr lang="es-DO" sz="1600" dirty="0">
                <a:solidFill>
                  <a:srgbClr val="FF00FF"/>
                </a:solidFill>
                <a:latin typeface="Consolas" panose="020B0609020204030204" pitchFamily="49" charset="0"/>
              </a:rPr>
              <a:t>DATEDIFF</a:t>
            </a:r>
            <a:r>
              <a:rPr lang="es-DO" sz="1600" dirty="0">
                <a:solidFill>
                  <a:srgbClr val="808080"/>
                </a:solidFill>
                <a:latin typeface="Consolas" panose="020B0609020204030204" pitchFamily="49" charset="0"/>
              </a:rPr>
              <a:t>(</a:t>
            </a:r>
            <a:r>
              <a:rPr lang="es-DO" sz="1600" dirty="0">
                <a:solidFill>
                  <a:srgbClr val="FF00FF"/>
                </a:solidFill>
                <a:latin typeface="Consolas" panose="020B0609020204030204" pitchFamily="49" charset="0"/>
              </a:rPr>
              <a:t>YEAR</a:t>
            </a:r>
            <a:r>
              <a:rPr lang="es-DO" sz="1600" dirty="0">
                <a:solidFill>
                  <a:srgbClr val="808080"/>
                </a:solidFill>
                <a:latin typeface="Consolas" panose="020B0609020204030204" pitchFamily="49" charset="0"/>
              </a:rPr>
              <a:t>,</a:t>
            </a:r>
            <a:r>
              <a:rPr lang="es-DO" sz="1600" dirty="0">
                <a:solidFill>
                  <a:srgbClr val="000000"/>
                </a:solidFill>
                <a:latin typeface="Consolas" panose="020B0609020204030204" pitchFamily="49" charset="0"/>
              </a:rPr>
              <a:t> C</a:t>
            </a:r>
            <a:r>
              <a:rPr lang="es-DO" sz="1600" dirty="0">
                <a:solidFill>
                  <a:srgbClr val="808080"/>
                </a:solidFill>
                <a:latin typeface="Consolas" panose="020B0609020204030204" pitchFamily="49" charset="0"/>
              </a:rPr>
              <a:t>.</a:t>
            </a:r>
            <a:r>
              <a:rPr lang="es-DO" sz="1600" dirty="0">
                <a:solidFill>
                  <a:srgbClr val="000000"/>
                </a:solidFill>
                <a:latin typeface="Consolas" panose="020B0609020204030204" pitchFamily="49" charset="0"/>
              </a:rPr>
              <a:t>fecha_nacimiento</a:t>
            </a:r>
            <a:r>
              <a:rPr lang="es-DO" sz="1600" dirty="0">
                <a:solidFill>
                  <a:srgbClr val="808080"/>
                </a:solidFill>
                <a:latin typeface="Consolas" panose="020B0609020204030204" pitchFamily="49" charset="0"/>
              </a:rPr>
              <a:t>,</a:t>
            </a:r>
            <a:r>
              <a:rPr lang="es-DO" sz="1600" dirty="0">
                <a:solidFill>
                  <a:srgbClr val="000000"/>
                </a:solidFill>
                <a:latin typeface="Consolas" panose="020B0609020204030204" pitchFamily="49" charset="0"/>
              </a:rPr>
              <a:t> </a:t>
            </a:r>
            <a:r>
              <a:rPr lang="es-DO" sz="1600" dirty="0">
                <a:solidFill>
                  <a:srgbClr val="FF00FF"/>
                </a:solidFill>
                <a:latin typeface="Consolas" panose="020B0609020204030204" pitchFamily="49" charset="0"/>
              </a:rPr>
              <a:t>GETDATE</a:t>
            </a:r>
            <a:r>
              <a:rPr lang="es-DO" sz="1600" dirty="0">
                <a:solidFill>
                  <a:srgbClr val="808080"/>
                </a:solidFill>
                <a:latin typeface="Consolas" panose="020B0609020204030204" pitchFamily="49" charset="0"/>
              </a:rPr>
              <a:t>())</a:t>
            </a:r>
            <a:r>
              <a:rPr lang="es-DO" sz="1600" dirty="0">
                <a:solidFill>
                  <a:srgbClr val="000000"/>
                </a:solidFill>
                <a:latin typeface="Consolas" panose="020B0609020204030204" pitchFamily="49" charset="0"/>
              </a:rPr>
              <a:t> </a:t>
            </a:r>
            <a:r>
              <a:rPr lang="es-DO" sz="1600" dirty="0">
                <a:solidFill>
                  <a:srgbClr val="0000FF"/>
                </a:solidFill>
                <a:latin typeface="Consolas" panose="020B0609020204030204" pitchFamily="49" charset="0"/>
              </a:rPr>
              <a:t>as</a:t>
            </a:r>
            <a:r>
              <a:rPr lang="es-DO" sz="1600" dirty="0">
                <a:solidFill>
                  <a:srgbClr val="000000"/>
                </a:solidFill>
                <a:latin typeface="Consolas" panose="020B0609020204030204" pitchFamily="49" charset="0"/>
              </a:rPr>
              <a:t> [Edad]</a:t>
            </a:r>
          </a:p>
          <a:p>
            <a:r>
              <a:rPr lang="es-DO" sz="1600" dirty="0">
                <a:solidFill>
                  <a:srgbClr val="0000FF"/>
                </a:solidFill>
                <a:latin typeface="Consolas" panose="020B0609020204030204" pitchFamily="49" charset="0"/>
              </a:rPr>
              <a:t>from</a:t>
            </a:r>
            <a:r>
              <a:rPr lang="es-DO" sz="1600" dirty="0">
                <a:solidFill>
                  <a:srgbClr val="000000"/>
                </a:solidFill>
                <a:latin typeface="Consolas" panose="020B0609020204030204" pitchFamily="49" charset="0"/>
              </a:rPr>
              <a:t> CONTACTOS C</a:t>
            </a:r>
          </a:p>
          <a:p>
            <a:r>
              <a:rPr lang="es-DO" sz="1600" dirty="0">
                <a:solidFill>
                  <a:srgbClr val="808080"/>
                </a:solidFill>
                <a:latin typeface="Consolas" panose="020B0609020204030204" pitchFamily="49" charset="0"/>
              </a:rPr>
              <a:t>join</a:t>
            </a:r>
            <a:r>
              <a:rPr lang="es-DO" sz="1600" dirty="0">
                <a:solidFill>
                  <a:srgbClr val="000000"/>
                </a:solidFill>
                <a:latin typeface="Consolas" panose="020B0609020204030204" pitchFamily="49" charset="0"/>
              </a:rPr>
              <a:t> CATEGORIA_CONTACTOS CT</a:t>
            </a:r>
          </a:p>
          <a:p>
            <a:r>
              <a:rPr lang="es-DO" sz="1600" dirty="0">
                <a:solidFill>
                  <a:srgbClr val="0000FF"/>
                </a:solidFill>
                <a:latin typeface="Consolas" panose="020B0609020204030204" pitchFamily="49" charset="0"/>
              </a:rPr>
              <a:t>on</a:t>
            </a:r>
            <a:r>
              <a:rPr lang="es-DO" sz="1600" dirty="0">
                <a:solidFill>
                  <a:srgbClr val="000000"/>
                </a:solidFill>
                <a:latin typeface="Consolas" panose="020B0609020204030204" pitchFamily="49" charset="0"/>
              </a:rPr>
              <a:t> C</a:t>
            </a:r>
            <a:r>
              <a:rPr lang="es-DO" sz="1600" dirty="0">
                <a:solidFill>
                  <a:srgbClr val="808080"/>
                </a:solidFill>
                <a:latin typeface="Consolas" panose="020B0609020204030204" pitchFamily="49" charset="0"/>
              </a:rPr>
              <a:t>.</a:t>
            </a:r>
            <a:r>
              <a:rPr lang="es-DO" sz="1600" dirty="0">
                <a:solidFill>
                  <a:srgbClr val="000000"/>
                </a:solidFill>
                <a:latin typeface="Consolas" panose="020B0609020204030204" pitchFamily="49" charset="0"/>
              </a:rPr>
              <a:t>id_categoria </a:t>
            </a:r>
            <a:r>
              <a:rPr lang="es-DO" sz="1600" dirty="0">
                <a:solidFill>
                  <a:srgbClr val="808080"/>
                </a:solidFill>
                <a:latin typeface="Consolas" panose="020B0609020204030204" pitchFamily="49" charset="0"/>
              </a:rPr>
              <a:t>=</a:t>
            </a:r>
            <a:r>
              <a:rPr lang="es-DO" sz="1600" dirty="0">
                <a:solidFill>
                  <a:srgbClr val="000000"/>
                </a:solidFill>
                <a:latin typeface="Consolas" panose="020B0609020204030204" pitchFamily="49" charset="0"/>
              </a:rPr>
              <a:t> CT</a:t>
            </a:r>
            <a:r>
              <a:rPr lang="es-DO" sz="1600" dirty="0">
                <a:solidFill>
                  <a:srgbClr val="808080"/>
                </a:solidFill>
                <a:latin typeface="Consolas" panose="020B0609020204030204" pitchFamily="49" charset="0"/>
              </a:rPr>
              <a:t>.</a:t>
            </a:r>
            <a:r>
              <a:rPr lang="es-DO" sz="1600" dirty="0">
                <a:solidFill>
                  <a:srgbClr val="000000"/>
                </a:solidFill>
                <a:latin typeface="Consolas" panose="020B0609020204030204" pitchFamily="49" charset="0"/>
              </a:rPr>
              <a:t>id_categoria</a:t>
            </a:r>
          </a:p>
          <a:p>
            <a:r>
              <a:rPr lang="es-DO" sz="1600" dirty="0">
                <a:solidFill>
                  <a:srgbClr val="808080"/>
                </a:solidFill>
                <a:latin typeface="Consolas" panose="020B0609020204030204" pitchFamily="49" charset="0"/>
              </a:rPr>
              <a:t>join</a:t>
            </a:r>
            <a:r>
              <a:rPr lang="es-DO" sz="1600" dirty="0">
                <a:solidFill>
                  <a:srgbClr val="000000"/>
                </a:solidFill>
                <a:latin typeface="Consolas" panose="020B0609020204030204" pitchFamily="49" charset="0"/>
              </a:rPr>
              <a:t> genero g </a:t>
            </a:r>
            <a:r>
              <a:rPr lang="es-DO" sz="1600" dirty="0">
                <a:solidFill>
                  <a:srgbClr val="0000FF"/>
                </a:solidFill>
                <a:latin typeface="Consolas" panose="020B0609020204030204" pitchFamily="49" charset="0"/>
              </a:rPr>
              <a:t>on</a:t>
            </a:r>
            <a:r>
              <a:rPr lang="es-DO" sz="1600" dirty="0">
                <a:solidFill>
                  <a:srgbClr val="000000"/>
                </a:solidFill>
                <a:latin typeface="Consolas" panose="020B0609020204030204" pitchFamily="49" charset="0"/>
              </a:rPr>
              <a:t> g</a:t>
            </a:r>
            <a:r>
              <a:rPr lang="es-DO" sz="1600" dirty="0">
                <a:solidFill>
                  <a:srgbClr val="808080"/>
                </a:solidFill>
                <a:latin typeface="Consolas" panose="020B0609020204030204" pitchFamily="49" charset="0"/>
              </a:rPr>
              <a:t>.</a:t>
            </a:r>
            <a:r>
              <a:rPr lang="es-DO" sz="1600" dirty="0">
                <a:solidFill>
                  <a:srgbClr val="000000"/>
                </a:solidFill>
                <a:latin typeface="Consolas" panose="020B0609020204030204" pitchFamily="49" charset="0"/>
              </a:rPr>
              <a:t>id_genero</a:t>
            </a:r>
            <a:r>
              <a:rPr lang="es-DO" sz="1600" dirty="0">
                <a:solidFill>
                  <a:srgbClr val="808080"/>
                </a:solidFill>
                <a:latin typeface="Consolas" panose="020B0609020204030204" pitchFamily="49" charset="0"/>
              </a:rPr>
              <a:t>=</a:t>
            </a:r>
            <a:r>
              <a:rPr lang="es-DO" sz="1600" dirty="0">
                <a:solidFill>
                  <a:srgbClr val="000000"/>
                </a:solidFill>
                <a:latin typeface="Consolas" panose="020B0609020204030204" pitchFamily="49" charset="0"/>
              </a:rPr>
              <a:t>c</a:t>
            </a:r>
            <a:r>
              <a:rPr lang="es-DO" sz="1600" dirty="0">
                <a:solidFill>
                  <a:srgbClr val="808080"/>
                </a:solidFill>
                <a:latin typeface="Consolas" panose="020B0609020204030204" pitchFamily="49" charset="0"/>
              </a:rPr>
              <a:t>.</a:t>
            </a:r>
            <a:r>
              <a:rPr lang="es-DO" sz="1600" dirty="0">
                <a:solidFill>
                  <a:srgbClr val="000000"/>
                </a:solidFill>
                <a:latin typeface="Consolas" panose="020B0609020204030204" pitchFamily="49" charset="0"/>
              </a:rPr>
              <a:t>id_genero</a:t>
            </a:r>
          </a:p>
          <a:p>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WHERE</a:t>
            </a:r>
            <a:r>
              <a:rPr lang="en-US" sz="1600" dirty="0">
                <a:solidFill>
                  <a:srgbClr val="000000"/>
                </a:solidFill>
                <a:latin typeface="Consolas" panose="020B0609020204030204" pitchFamily="49" charset="0"/>
              </a:rPr>
              <a:t> c</a:t>
            </a:r>
            <a:r>
              <a:rPr lang="en-US" sz="1600" dirty="0">
                <a:solidFill>
                  <a:srgbClr val="808080"/>
                </a:solidFill>
                <a:latin typeface="Consolas" panose="020B0609020204030204" pitchFamily="49" charset="0"/>
              </a:rPr>
              <a:t>.</a:t>
            </a:r>
            <a:r>
              <a:rPr lang="en-US" sz="1600" dirty="0">
                <a:solidFill>
                  <a:srgbClr val="000000"/>
                </a:solidFill>
                <a:latin typeface="Consolas" panose="020B0609020204030204" pitchFamily="49" charset="0"/>
              </a:rPr>
              <a:t>fecha_nacimiento </a:t>
            </a:r>
            <a:r>
              <a:rPr lang="en-US" sz="1600" dirty="0">
                <a:solidFill>
                  <a:srgbClr val="808080"/>
                </a:solidFill>
                <a:latin typeface="Consolas" panose="020B0609020204030204" pitchFamily="49" charset="0"/>
              </a:rPr>
              <a:t>BETWEEN</a:t>
            </a:r>
            <a:r>
              <a:rPr lang="en-US" sz="1600" dirty="0">
                <a:solidFill>
                  <a:srgbClr val="000000"/>
                </a:solidFill>
                <a:latin typeface="Consolas" panose="020B0609020204030204" pitchFamily="49" charset="0"/>
              </a:rPr>
              <a:t> @fechaInicial </a:t>
            </a:r>
            <a:r>
              <a:rPr lang="en-US" sz="1600" dirty="0">
                <a:solidFill>
                  <a:srgbClr val="808080"/>
                </a:solidFill>
                <a:latin typeface="Consolas" panose="020B0609020204030204" pitchFamily="49" charset="0"/>
              </a:rPr>
              <a:t>AND</a:t>
            </a:r>
            <a:r>
              <a:rPr lang="en-US" sz="1600" dirty="0">
                <a:solidFill>
                  <a:srgbClr val="000000"/>
                </a:solidFill>
                <a:latin typeface="Consolas" panose="020B0609020204030204" pitchFamily="49" charset="0"/>
              </a:rPr>
              <a:t> @fechaFinal</a:t>
            </a:r>
          </a:p>
          <a:p>
            <a:r>
              <a:rPr lang="es-DO" sz="1600" dirty="0">
                <a:solidFill>
                  <a:srgbClr val="0000FF"/>
                </a:solidFill>
                <a:latin typeface="Consolas" panose="020B0609020204030204" pitchFamily="49" charset="0"/>
              </a:rPr>
              <a:t>END</a:t>
            </a:r>
            <a:endParaRPr lang="es-DO" sz="1600" dirty="0">
              <a:solidFill>
                <a:srgbClr val="000000"/>
              </a:solidFill>
              <a:latin typeface="Consolas" panose="020B0609020204030204" pitchFamily="49" charset="0"/>
            </a:endParaRPr>
          </a:p>
          <a:p>
            <a:endParaRPr lang="es-DO" sz="1600" dirty="0">
              <a:solidFill>
                <a:srgbClr val="000000"/>
              </a:solidFill>
              <a:latin typeface="Consolas" panose="020B0609020204030204" pitchFamily="49" charset="0"/>
            </a:endParaRPr>
          </a:p>
          <a:p>
            <a:r>
              <a:rPr lang="es-ES" sz="1600" dirty="0">
                <a:solidFill>
                  <a:srgbClr val="008000"/>
                </a:solidFill>
                <a:latin typeface="Consolas" panose="020B0609020204030204" pitchFamily="49" charset="0"/>
              </a:rPr>
              <a:t>--Para ejecutar este procedimiento almacenado, puedes utilizar el siguiente comando:</a:t>
            </a:r>
            <a:endParaRPr lang="es-ES" sz="1600" dirty="0">
              <a:solidFill>
                <a:srgbClr val="000000"/>
              </a:solidFill>
              <a:latin typeface="Consolas" panose="020B0609020204030204" pitchFamily="49" charset="0"/>
            </a:endParaRPr>
          </a:p>
          <a:p>
            <a:endParaRPr lang="es-DO" sz="1600" dirty="0">
              <a:solidFill>
                <a:srgbClr val="000000"/>
              </a:solidFill>
              <a:latin typeface="Consolas" panose="020B0609020204030204" pitchFamily="49" charset="0"/>
            </a:endParaRPr>
          </a:p>
          <a:p>
            <a:r>
              <a:rPr lang="es-DO" sz="1600" dirty="0">
                <a:solidFill>
                  <a:srgbClr val="0000FF"/>
                </a:solidFill>
                <a:latin typeface="Consolas" panose="020B0609020204030204" pitchFamily="49" charset="0"/>
              </a:rPr>
              <a:t>EXEC</a:t>
            </a:r>
            <a:r>
              <a:rPr lang="es-DO" sz="1600" dirty="0">
                <a:solidFill>
                  <a:srgbClr val="000000"/>
                </a:solidFill>
                <a:latin typeface="Consolas" panose="020B0609020204030204" pitchFamily="49" charset="0"/>
              </a:rPr>
              <a:t> usp_ObtenerContactosPorFecha</a:t>
            </a:r>
            <a:r>
              <a:rPr lang="es-DO" sz="1600" dirty="0">
                <a:solidFill>
                  <a:srgbClr val="0000FF"/>
                </a:solidFill>
                <a:latin typeface="Consolas" panose="020B0609020204030204" pitchFamily="49" charset="0"/>
              </a:rPr>
              <a:t> </a:t>
            </a:r>
            <a:r>
              <a:rPr lang="es-DO" sz="1600" dirty="0">
                <a:solidFill>
                  <a:srgbClr val="000000"/>
                </a:solidFill>
                <a:latin typeface="Consolas" panose="020B0609020204030204" pitchFamily="49" charset="0"/>
              </a:rPr>
              <a:t>@fechaInicial </a:t>
            </a:r>
            <a:r>
              <a:rPr lang="es-DO" sz="1600" dirty="0">
                <a:solidFill>
                  <a:srgbClr val="808080"/>
                </a:solidFill>
                <a:latin typeface="Consolas" panose="020B0609020204030204" pitchFamily="49" charset="0"/>
              </a:rPr>
              <a:t>=</a:t>
            </a:r>
            <a:r>
              <a:rPr lang="es-DO" sz="1600" dirty="0">
                <a:solidFill>
                  <a:srgbClr val="000000"/>
                </a:solidFill>
                <a:latin typeface="Consolas" panose="020B0609020204030204" pitchFamily="49" charset="0"/>
              </a:rPr>
              <a:t> </a:t>
            </a:r>
            <a:r>
              <a:rPr lang="es-DO" sz="1600" dirty="0">
                <a:solidFill>
                  <a:srgbClr val="FF0000"/>
                </a:solidFill>
                <a:latin typeface="Consolas" panose="020B0609020204030204" pitchFamily="49" charset="0"/>
              </a:rPr>
              <a:t>'1988-09-14'</a:t>
            </a:r>
            <a:r>
              <a:rPr lang="es-DO" sz="1600" dirty="0">
                <a:solidFill>
                  <a:srgbClr val="808080"/>
                </a:solidFill>
                <a:latin typeface="Consolas" panose="020B0609020204030204" pitchFamily="49" charset="0"/>
              </a:rPr>
              <a:t>,</a:t>
            </a:r>
            <a:r>
              <a:rPr lang="es-DO" sz="1600" dirty="0">
                <a:solidFill>
                  <a:srgbClr val="000000"/>
                </a:solidFill>
                <a:latin typeface="Consolas" panose="020B0609020204030204" pitchFamily="49" charset="0"/>
              </a:rPr>
              <a:t> @fechaFinal </a:t>
            </a:r>
            <a:r>
              <a:rPr lang="es-DO" sz="1600" dirty="0">
                <a:solidFill>
                  <a:srgbClr val="808080"/>
                </a:solidFill>
                <a:latin typeface="Consolas" panose="020B0609020204030204" pitchFamily="49" charset="0"/>
              </a:rPr>
              <a:t>=</a:t>
            </a:r>
            <a:r>
              <a:rPr lang="es-DO" sz="1600" dirty="0">
                <a:solidFill>
                  <a:srgbClr val="000000"/>
                </a:solidFill>
                <a:latin typeface="Consolas" panose="020B0609020204030204" pitchFamily="49" charset="0"/>
              </a:rPr>
              <a:t> </a:t>
            </a:r>
            <a:r>
              <a:rPr lang="es-DO" sz="1600" dirty="0">
                <a:solidFill>
                  <a:srgbClr val="FF0000"/>
                </a:solidFill>
                <a:latin typeface="Consolas" panose="020B0609020204030204" pitchFamily="49" charset="0"/>
              </a:rPr>
              <a:t>'1999-01-14'</a:t>
            </a:r>
            <a:endParaRPr lang="es-DO" sz="1600" dirty="0"/>
          </a:p>
        </p:txBody>
      </p:sp>
    </p:spTree>
    <p:extLst>
      <p:ext uri="{BB962C8B-B14F-4D97-AF65-F5344CB8AC3E}">
        <p14:creationId xmlns:p14="http://schemas.microsoft.com/office/powerpoint/2010/main" val="1439145825"/>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5612F009-B652-6E13-29A0-C63FB03611B7}"/>
              </a:ext>
            </a:extLst>
          </p:cNvPr>
          <p:cNvSpPr txBox="1"/>
          <p:nvPr/>
        </p:nvSpPr>
        <p:spPr>
          <a:xfrm>
            <a:off x="287318" y="579578"/>
            <a:ext cx="11070771" cy="738664"/>
          </a:xfrm>
          <a:prstGeom prst="rect">
            <a:avLst/>
          </a:prstGeom>
          <a:noFill/>
        </p:spPr>
        <p:txBody>
          <a:bodyPr wrap="square">
            <a:spAutoFit/>
          </a:bodyPr>
          <a:lstStyle/>
          <a:p>
            <a:r>
              <a:rPr lang="es-ES" sz="1400" dirty="0">
                <a:solidFill>
                  <a:srgbClr val="008000"/>
                </a:solidFill>
                <a:latin typeface="Consolas" panose="020B0609020204030204" pitchFamily="49" charset="0"/>
              </a:rPr>
              <a:t>--Para ejecutar este procedimiento almacenado, puedes utilizar el siguiente comando:</a:t>
            </a:r>
            <a:endParaRPr lang="es-ES" sz="1400" dirty="0">
              <a:solidFill>
                <a:srgbClr val="000000"/>
              </a:solidFill>
              <a:latin typeface="Consolas" panose="020B0609020204030204" pitchFamily="49" charset="0"/>
            </a:endParaRPr>
          </a:p>
          <a:p>
            <a:endParaRPr lang="es-DO" sz="1400" dirty="0">
              <a:solidFill>
                <a:srgbClr val="000000"/>
              </a:solidFill>
              <a:latin typeface="Consolas" panose="020B0609020204030204" pitchFamily="49" charset="0"/>
            </a:endParaRPr>
          </a:p>
          <a:p>
            <a:r>
              <a:rPr lang="es-DO" sz="1400" dirty="0">
                <a:solidFill>
                  <a:srgbClr val="0000FF"/>
                </a:solidFill>
                <a:latin typeface="Consolas" panose="020B0609020204030204" pitchFamily="49" charset="0"/>
              </a:rPr>
              <a:t>EXEC</a:t>
            </a:r>
            <a:r>
              <a:rPr lang="es-DO" sz="1400" dirty="0">
                <a:solidFill>
                  <a:srgbClr val="000000"/>
                </a:solidFill>
                <a:latin typeface="Consolas" panose="020B0609020204030204" pitchFamily="49" charset="0"/>
              </a:rPr>
              <a:t> usp_ObtenerContactosPorFecha</a:t>
            </a:r>
            <a:r>
              <a:rPr lang="es-DO" sz="1400" dirty="0">
                <a:solidFill>
                  <a:srgbClr val="0000FF"/>
                </a:solidFill>
                <a:latin typeface="Consolas" panose="020B0609020204030204" pitchFamily="49" charset="0"/>
              </a:rPr>
              <a:t> </a:t>
            </a:r>
            <a:r>
              <a:rPr lang="es-DO" sz="1400" dirty="0">
                <a:solidFill>
                  <a:srgbClr val="000000"/>
                </a:solidFill>
                <a:latin typeface="Consolas" panose="020B0609020204030204" pitchFamily="49" charset="0"/>
              </a:rPr>
              <a:t>@fechaInicial </a:t>
            </a:r>
            <a:r>
              <a:rPr lang="es-DO" sz="1400" dirty="0">
                <a:solidFill>
                  <a:srgbClr val="808080"/>
                </a:solidFill>
                <a:latin typeface="Consolas" panose="020B0609020204030204" pitchFamily="49" charset="0"/>
              </a:rPr>
              <a:t>=</a:t>
            </a:r>
            <a:r>
              <a:rPr lang="es-DO" sz="1400" dirty="0">
                <a:solidFill>
                  <a:srgbClr val="000000"/>
                </a:solidFill>
                <a:latin typeface="Consolas" panose="020B0609020204030204" pitchFamily="49" charset="0"/>
              </a:rPr>
              <a:t> </a:t>
            </a:r>
            <a:r>
              <a:rPr lang="es-DO" sz="1400" dirty="0">
                <a:solidFill>
                  <a:srgbClr val="FF0000"/>
                </a:solidFill>
                <a:latin typeface="Consolas" panose="020B0609020204030204" pitchFamily="49" charset="0"/>
              </a:rPr>
              <a:t>'1988-09-14'</a:t>
            </a:r>
            <a:r>
              <a:rPr lang="es-DO" sz="1400" dirty="0">
                <a:solidFill>
                  <a:srgbClr val="808080"/>
                </a:solidFill>
                <a:latin typeface="Consolas" panose="020B0609020204030204" pitchFamily="49" charset="0"/>
              </a:rPr>
              <a:t>,</a:t>
            </a:r>
            <a:r>
              <a:rPr lang="es-DO" sz="1400" dirty="0">
                <a:solidFill>
                  <a:srgbClr val="000000"/>
                </a:solidFill>
                <a:latin typeface="Consolas" panose="020B0609020204030204" pitchFamily="49" charset="0"/>
              </a:rPr>
              <a:t> @fechaFinal </a:t>
            </a:r>
            <a:r>
              <a:rPr lang="es-DO" sz="1400" dirty="0">
                <a:solidFill>
                  <a:srgbClr val="808080"/>
                </a:solidFill>
                <a:latin typeface="Consolas" panose="020B0609020204030204" pitchFamily="49" charset="0"/>
              </a:rPr>
              <a:t>=</a:t>
            </a:r>
            <a:r>
              <a:rPr lang="es-DO" sz="1400" dirty="0">
                <a:solidFill>
                  <a:srgbClr val="000000"/>
                </a:solidFill>
                <a:latin typeface="Consolas" panose="020B0609020204030204" pitchFamily="49" charset="0"/>
              </a:rPr>
              <a:t> </a:t>
            </a:r>
            <a:r>
              <a:rPr lang="es-DO" sz="1400" dirty="0">
                <a:solidFill>
                  <a:srgbClr val="FF0000"/>
                </a:solidFill>
                <a:latin typeface="Consolas" panose="020B0609020204030204" pitchFamily="49" charset="0"/>
              </a:rPr>
              <a:t>'1999-01-14'</a:t>
            </a:r>
            <a:endParaRPr lang="es-DO" sz="1400" dirty="0"/>
          </a:p>
        </p:txBody>
      </p:sp>
      <p:pic>
        <p:nvPicPr>
          <p:cNvPr id="4" name="Imagen 3">
            <a:extLst>
              <a:ext uri="{FF2B5EF4-FFF2-40B4-BE49-F238E27FC236}">
                <a16:creationId xmlns:a16="http://schemas.microsoft.com/office/drawing/2014/main" id="{BE460B7E-FE9D-03E7-088D-3B5F77C183E5}"/>
              </a:ext>
            </a:extLst>
          </p:cNvPr>
          <p:cNvPicPr>
            <a:picLocks noChangeAspect="1"/>
          </p:cNvPicPr>
          <p:nvPr/>
        </p:nvPicPr>
        <p:blipFill>
          <a:blip r:embed="rId2"/>
          <a:stretch>
            <a:fillRect/>
          </a:stretch>
        </p:blipFill>
        <p:spPr>
          <a:xfrm>
            <a:off x="730522" y="1981200"/>
            <a:ext cx="11113815" cy="4000500"/>
          </a:xfrm>
          <a:prstGeom prst="rect">
            <a:avLst/>
          </a:prstGeom>
        </p:spPr>
      </p:pic>
    </p:spTree>
    <p:extLst>
      <p:ext uri="{BB962C8B-B14F-4D97-AF65-F5344CB8AC3E}">
        <p14:creationId xmlns:p14="http://schemas.microsoft.com/office/powerpoint/2010/main" val="2460404550"/>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93FBCB3-418A-4024-A826-1B7DC683C976}"/>
              </a:ext>
            </a:extLst>
          </p:cNvPr>
          <p:cNvSpPr txBox="1"/>
          <p:nvPr/>
        </p:nvSpPr>
        <p:spPr>
          <a:xfrm>
            <a:off x="326377" y="181957"/>
            <a:ext cx="6449787" cy="6494085"/>
          </a:xfrm>
          <a:prstGeom prst="rect">
            <a:avLst/>
          </a:prstGeom>
          <a:noFill/>
        </p:spPr>
        <p:txBody>
          <a:bodyPr wrap="square">
            <a:spAutoFit/>
          </a:bodyPr>
          <a:lstStyle/>
          <a:p>
            <a:pPr algn="just"/>
            <a:r>
              <a:rPr lang="es-ES" sz="1300" b="0" i="0" dirty="0">
                <a:solidFill>
                  <a:schemeClr val="tx1"/>
                </a:solidFill>
                <a:effectLst/>
                <a:latin typeface="Times New Roman" panose="02020603050405020304" pitchFamily="18" charset="0"/>
                <a:cs typeface="Times New Roman" panose="02020603050405020304" pitchFamily="18" charset="0"/>
              </a:rPr>
              <a:t>Los procedimientos almacenados más utilizados pueden variar según las necesidades específicas de una aplicación y la base de datos utilizada. Sin embargo, algunos de los procedimientos almacenados más comunes y ampliamente utilizados en la mayoría de las aplicaciones incluyen:</a:t>
            </a:r>
          </a:p>
          <a:p>
            <a:pPr algn="just"/>
            <a:endParaRPr lang="es-ES" sz="1300" b="0" i="0" dirty="0">
              <a:solidFill>
                <a:schemeClr val="tx1"/>
              </a:solidFill>
              <a:effectLst/>
              <a:latin typeface="Times New Roman" panose="02020603050405020304" pitchFamily="18" charset="0"/>
              <a:cs typeface="Times New Roman" panose="02020603050405020304" pitchFamily="18" charset="0"/>
            </a:endParaRPr>
          </a:p>
          <a:p>
            <a:pPr marL="342900" indent="-342900" algn="just">
              <a:buFont typeface="+mj-lt"/>
              <a:buAutoNum type="arabicParenR"/>
            </a:pPr>
            <a:r>
              <a:rPr lang="es-ES" sz="1300" b="1" i="0" dirty="0">
                <a:solidFill>
                  <a:schemeClr val="tx1"/>
                </a:solidFill>
                <a:effectLst/>
                <a:latin typeface="Times New Roman" panose="02020603050405020304" pitchFamily="18" charset="0"/>
                <a:cs typeface="Times New Roman" panose="02020603050405020304" pitchFamily="18" charset="0"/>
              </a:rPr>
              <a:t>Procedimientos de Selección (SELECT):</a:t>
            </a:r>
            <a:r>
              <a:rPr lang="es-ES" sz="1300" b="0" i="0" dirty="0">
                <a:solidFill>
                  <a:schemeClr val="tx1"/>
                </a:solidFill>
                <a:effectLst/>
                <a:latin typeface="Times New Roman" panose="02020603050405020304" pitchFamily="18" charset="0"/>
                <a:cs typeface="Times New Roman" panose="02020603050405020304" pitchFamily="18" charset="0"/>
              </a:rPr>
              <a:t> Estos procedimientos son esenciales para recuperar datos de una base de datos. Se utilizan para consultas de búsqueda, filtrado y generación de informes.</a:t>
            </a:r>
          </a:p>
          <a:p>
            <a:pPr marL="342900" indent="-342900" algn="just">
              <a:buFont typeface="+mj-lt"/>
              <a:buAutoNum type="arabicParenR"/>
            </a:pPr>
            <a:r>
              <a:rPr lang="es-ES" sz="1300" b="1" i="0" dirty="0">
                <a:solidFill>
                  <a:schemeClr val="tx1"/>
                </a:solidFill>
                <a:effectLst/>
                <a:latin typeface="Times New Roman" panose="02020603050405020304" pitchFamily="18" charset="0"/>
                <a:cs typeface="Times New Roman" panose="02020603050405020304" pitchFamily="18" charset="0"/>
              </a:rPr>
              <a:t>Procedimientos de Inserción (INSERT):</a:t>
            </a:r>
            <a:r>
              <a:rPr lang="es-ES" sz="1300" b="0" i="0" dirty="0">
                <a:solidFill>
                  <a:schemeClr val="tx1"/>
                </a:solidFill>
                <a:effectLst/>
                <a:latin typeface="Times New Roman" panose="02020603050405020304" pitchFamily="18" charset="0"/>
                <a:cs typeface="Times New Roman" panose="02020603050405020304" pitchFamily="18" charset="0"/>
              </a:rPr>
              <a:t> Son fundamentales para agregar nuevos datos a una base de datos. Se utilizan para registrar información nueva, como registros de usuarios, transacciones o datos de pedidos.</a:t>
            </a:r>
          </a:p>
          <a:p>
            <a:pPr marL="342900" indent="-342900" algn="just">
              <a:buFont typeface="+mj-lt"/>
              <a:buAutoNum type="arabicParenR"/>
            </a:pPr>
            <a:r>
              <a:rPr lang="es-ES" sz="1300" b="1" i="0" dirty="0">
                <a:solidFill>
                  <a:schemeClr val="tx1"/>
                </a:solidFill>
                <a:effectLst/>
                <a:latin typeface="Times New Roman" panose="02020603050405020304" pitchFamily="18" charset="0"/>
                <a:cs typeface="Times New Roman" panose="02020603050405020304" pitchFamily="18" charset="0"/>
              </a:rPr>
              <a:t>Procedimientos de Actualización (UPDATE):</a:t>
            </a:r>
            <a:r>
              <a:rPr lang="es-ES" sz="1300" b="0" i="0" dirty="0">
                <a:solidFill>
                  <a:schemeClr val="tx1"/>
                </a:solidFill>
                <a:effectLst/>
                <a:latin typeface="Times New Roman" panose="02020603050405020304" pitchFamily="18" charset="0"/>
                <a:cs typeface="Times New Roman" panose="02020603050405020304" pitchFamily="18" charset="0"/>
              </a:rPr>
              <a:t> Se utilizan para modificar registros existentes en una tabla. Estos procedimientos son esenciales para actualizar información, como cambios de dirección, actualizaciones de estado o datos de perfil.</a:t>
            </a:r>
          </a:p>
          <a:p>
            <a:pPr marL="342900" indent="-342900" algn="just">
              <a:buFont typeface="+mj-lt"/>
              <a:buAutoNum type="arabicParenR"/>
            </a:pPr>
            <a:r>
              <a:rPr lang="es-ES" sz="1300" b="1" i="0" dirty="0">
                <a:solidFill>
                  <a:schemeClr val="tx1"/>
                </a:solidFill>
                <a:effectLst/>
                <a:latin typeface="Times New Roman" panose="02020603050405020304" pitchFamily="18" charset="0"/>
                <a:cs typeface="Times New Roman" panose="02020603050405020304" pitchFamily="18" charset="0"/>
              </a:rPr>
              <a:t>Procedimientos de Eliminación (DELETE):</a:t>
            </a:r>
            <a:r>
              <a:rPr lang="es-ES" sz="1300" b="0" i="0" dirty="0">
                <a:solidFill>
                  <a:schemeClr val="tx1"/>
                </a:solidFill>
                <a:effectLst/>
                <a:latin typeface="Times New Roman" panose="02020603050405020304" pitchFamily="18" charset="0"/>
                <a:cs typeface="Times New Roman" panose="02020603050405020304" pitchFamily="18" charset="0"/>
              </a:rPr>
              <a:t> Estos procedimientos permiten eliminar registros de una tabla. Son esenciales para eliminar datos obsoletos o no deseados.</a:t>
            </a:r>
          </a:p>
          <a:p>
            <a:pPr marL="342900" indent="-342900" algn="just">
              <a:buFont typeface="+mj-lt"/>
              <a:buAutoNum type="arabicParenR"/>
            </a:pPr>
            <a:r>
              <a:rPr lang="es-ES" sz="1300" b="1" i="0" dirty="0">
                <a:solidFill>
                  <a:schemeClr val="tx1"/>
                </a:solidFill>
                <a:effectLst/>
                <a:latin typeface="Times New Roman" panose="02020603050405020304" pitchFamily="18" charset="0"/>
                <a:cs typeface="Times New Roman" panose="02020603050405020304" pitchFamily="18" charset="0"/>
              </a:rPr>
              <a:t>Procedimientos de Validación:</a:t>
            </a:r>
            <a:r>
              <a:rPr lang="es-ES" sz="1300" b="0" i="0" dirty="0">
                <a:solidFill>
                  <a:schemeClr val="tx1"/>
                </a:solidFill>
                <a:effectLst/>
                <a:latin typeface="Times New Roman" panose="02020603050405020304" pitchFamily="18" charset="0"/>
                <a:cs typeface="Times New Roman" panose="02020603050405020304" pitchFamily="18" charset="0"/>
              </a:rPr>
              <a:t> Los procedimientos de validación se utilizan para garantizar la integridad de los datos y realizar controles antes de realizar operaciones como inserciones o actualizaciones. Esto ayuda a mantener datos coherentes en la base de datos.</a:t>
            </a:r>
          </a:p>
          <a:p>
            <a:pPr marL="342900" indent="-342900" algn="just">
              <a:buFont typeface="+mj-lt"/>
              <a:buAutoNum type="arabicParenR"/>
            </a:pPr>
            <a:r>
              <a:rPr lang="es-ES" sz="1300" b="1" i="0" dirty="0">
                <a:solidFill>
                  <a:schemeClr val="tx1"/>
                </a:solidFill>
                <a:effectLst/>
                <a:latin typeface="Times New Roman" panose="02020603050405020304" pitchFamily="18" charset="0"/>
                <a:cs typeface="Times New Roman" panose="02020603050405020304" pitchFamily="18" charset="0"/>
              </a:rPr>
              <a:t>Procedimientos de Negocio (Business Logic):</a:t>
            </a:r>
            <a:r>
              <a:rPr lang="es-ES" sz="1300" b="0" i="0" dirty="0">
                <a:solidFill>
                  <a:schemeClr val="tx1"/>
                </a:solidFill>
                <a:effectLst/>
                <a:latin typeface="Times New Roman" panose="02020603050405020304" pitchFamily="18" charset="0"/>
                <a:cs typeface="Times New Roman" panose="02020603050405020304" pitchFamily="18" charset="0"/>
              </a:rPr>
              <a:t> Los procedimientos almacenados que implementan lógica empresarial específica son ampliamente utilizados para automatizar flujos de trabajo, cálculos complejos y reglas de negocio.</a:t>
            </a:r>
          </a:p>
          <a:p>
            <a:pPr marL="342900" indent="-342900" algn="just">
              <a:buFont typeface="+mj-lt"/>
              <a:buAutoNum type="arabicParenR"/>
            </a:pPr>
            <a:r>
              <a:rPr lang="es-ES" sz="1300" b="1" i="0" dirty="0">
                <a:solidFill>
                  <a:schemeClr val="tx1"/>
                </a:solidFill>
                <a:effectLst/>
                <a:latin typeface="Times New Roman" panose="02020603050405020304" pitchFamily="18" charset="0"/>
                <a:cs typeface="Times New Roman" panose="02020603050405020304" pitchFamily="18" charset="0"/>
              </a:rPr>
              <a:t>Procedimientos de Auditoría:</a:t>
            </a:r>
            <a:r>
              <a:rPr lang="es-ES" sz="1300" b="0" i="0" dirty="0">
                <a:solidFill>
                  <a:schemeClr val="tx1"/>
                </a:solidFill>
                <a:effectLst/>
                <a:latin typeface="Times New Roman" panose="02020603050405020304" pitchFamily="18" charset="0"/>
                <a:cs typeface="Times New Roman" panose="02020603050405020304" pitchFamily="18" charset="0"/>
              </a:rPr>
              <a:t> Los procedimientos almacenados de auditoría se utilizan para rastrear y registrar actividades en la base de datos, lo que es crucial para fines de seguridad y cumplimiento.</a:t>
            </a:r>
          </a:p>
          <a:p>
            <a:pPr marL="342900" indent="-342900" algn="just">
              <a:buFont typeface="+mj-lt"/>
              <a:buAutoNum type="arabicParenR"/>
            </a:pPr>
            <a:r>
              <a:rPr lang="es-ES" sz="1300" b="1" i="0" dirty="0">
                <a:solidFill>
                  <a:schemeClr val="tx1"/>
                </a:solidFill>
                <a:effectLst/>
                <a:latin typeface="Times New Roman" panose="02020603050405020304" pitchFamily="18" charset="0"/>
                <a:cs typeface="Times New Roman" panose="02020603050405020304" pitchFamily="18" charset="0"/>
              </a:rPr>
              <a:t>Procedimientos de Exportación/Importación de Datos:</a:t>
            </a:r>
            <a:r>
              <a:rPr lang="es-ES" sz="1300" b="0" i="0" dirty="0">
                <a:solidFill>
                  <a:schemeClr val="tx1"/>
                </a:solidFill>
                <a:effectLst/>
                <a:latin typeface="Times New Roman" panose="02020603050405020304" pitchFamily="18" charset="0"/>
                <a:cs typeface="Times New Roman" panose="02020603050405020304" pitchFamily="18" charset="0"/>
              </a:rPr>
              <a:t> Estos procedimientos son útiles para transferir datos entre sistemas o aplicaciones. Pueden incluir lógica de mapeo y transformación de datos.</a:t>
            </a:r>
          </a:p>
          <a:p>
            <a:pPr marL="342900" indent="-342900" algn="just">
              <a:buFont typeface="+mj-lt"/>
              <a:buAutoNum type="arabicParenR"/>
            </a:pPr>
            <a:r>
              <a:rPr lang="es-ES" sz="1300" b="1" i="0" dirty="0">
                <a:solidFill>
                  <a:schemeClr val="tx1"/>
                </a:solidFill>
                <a:effectLst/>
                <a:latin typeface="Times New Roman" panose="02020603050405020304" pitchFamily="18" charset="0"/>
                <a:cs typeface="Times New Roman" panose="02020603050405020304" pitchFamily="18" charset="0"/>
              </a:rPr>
              <a:t>Procedimientos de Control de Transacciones:</a:t>
            </a:r>
            <a:r>
              <a:rPr lang="es-ES" sz="1300" b="0" i="0" dirty="0">
                <a:solidFill>
                  <a:schemeClr val="tx1"/>
                </a:solidFill>
                <a:effectLst/>
                <a:latin typeface="Times New Roman" panose="02020603050405020304" pitchFamily="18" charset="0"/>
                <a:cs typeface="Times New Roman" panose="02020603050405020304" pitchFamily="18" charset="0"/>
              </a:rPr>
              <a:t> Los procedimientos almacenados que gestionan transacciones son importantes para garantizar la consistencia y la atomicidad en las operaciones de la base de datos.</a:t>
            </a:r>
          </a:p>
        </p:txBody>
      </p:sp>
      <p:pic>
        <p:nvPicPr>
          <p:cNvPr id="2050" name="Picture 2" descr="Views vs Functions vs Procedures (SQL)">
            <a:extLst>
              <a:ext uri="{FF2B5EF4-FFF2-40B4-BE49-F238E27FC236}">
                <a16:creationId xmlns:a16="http://schemas.microsoft.com/office/drawing/2014/main" id="{89DB6484-E7F2-4B81-96AC-5C366EDD0F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30227" y="1035697"/>
            <a:ext cx="4635396" cy="41614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4721244"/>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3E17A2E-3741-4ECF-99DA-90A7F297CDDD}"/>
              </a:ext>
            </a:extLst>
          </p:cNvPr>
          <p:cNvSpPr txBox="1"/>
          <p:nvPr/>
        </p:nvSpPr>
        <p:spPr>
          <a:xfrm>
            <a:off x="184280" y="151179"/>
            <a:ext cx="11115091" cy="6047809"/>
          </a:xfrm>
          <a:prstGeom prst="rect">
            <a:avLst/>
          </a:prstGeom>
          <a:noFill/>
        </p:spPr>
        <p:txBody>
          <a:bodyPr wrap="square">
            <a:spAutoFit/>
          </a:bodyPr>
          <a:lstStyle/>
          <a:p>
            <a:r>
              <a:rPr lang="es-ES" sz="1050" dirty="0">
                <a:solidFill>
                  <a:srgbClr val="008000"/>
                </a:solidFill>
                <a:latin typeface="Consolas" panose="020B0609020204030204" pitchFamily="49" charset="0"/>
              </a:rPr>
              <a:t>--VAMOS A CREAR UN PROCEDIMIENTO QUE VALIDE SI UN CONTACTO YA EXISTE EN LA TABLA Y DE UN MENSAJE DE ALERTA.</a:t>
            </a:r>
            <a:endParaRPr lang="es-ES" sz="1050" dirty="0">
              <a:solidFill>
                <a:srgbClr val="000000"/>
              </a:solidFill>
              <a:latin typeface="Consolas" panose="020B0609020204030204" pitchFamily="49" charset="0"/>
            </a:endParaRPr>
          </a:p>
          <a:p>
            <a:endParaRPr lang="en-US" sz="1050" dirty="0">
              <a:solidFill>
                <a:srgbClr val="000000"/>
              </a:solidFill>
              <a:latin typeface="Consolas" panose="020B0609020204030204" pitchFamily="49" charset="0"/>
            </a:endParaRPr>
          </a:p>
          <a:p>
            <a:r>
              <a:rPr lang="en-GB" sz="1050" dirty="0">
                <a:solidFill>
                  <a:srgbClr val="0000FF"/>
                </a:solidFill>
                <a:latin typeface="Consolas" panose="020B0609020204030204" pitchFamily="49" charset="0"/>
              </a:rPr>
              <a:t>CREATE</a:t>
            </a:r>
            <a:r>
              <a:rPr lang="en-GB" sz="1050" dirty="0">
                <a:solidFill>
                  <a:srgbClr val="000000"/>
                </a:solidFill>
                <a:latin typeface="Consolas" panose="020B0609020204030204" pitchFamily="49" charset="0"/>
              </a:rPr>
              <a:t> </a:t>
            </a:r>
            <a:r>
              <a:rPr lang="en-GB" sz="1050" dirty="0">
                <a:solidFill>
                  <a:srgbClr val="808080"/>
                </a:solidFill>
                <a:latin typeface="Consolas" panose="020B0609020204030204" pitchFamily="49" charset="0"/>
              </a:rPr>
              <a:t>OR</a:t>
            </a:r>
            <a:r>
              <a:rPr lang="en-GB" sz="1050" dirty="0">
                <a:solidFill>
                  <a:srgbClr val="000000"/>
                </a:solidFill>
                <a:latin typeface="Consolas" panose="020B0609020204030204" pitchFamily="49" charset="0"/>
              </a:rPr>
              <a:t> </a:t>
            </a:r>
            <a:r>
              <a:rPr lang="en-GB" sz="1050" dirty="0">
                <a:solidFill>
                  <a:srgbClr val="0000FF"/>
                </a:solidFill>
                <a:latin typeface="Consolas" panose="020B0609020204030204" pitchFamily="49" charset="0"/>
              </a:rPr>
              <a:t>ALTER</a:t>
            </a:r>
            <a:r>
              <a:rPr lang="en-GB" sz="1050" dirty="0">
                <a:solidFill>
                  <a:srgbClr val="000000"/>
                </a:solidFill>
                <a:latin typeface="Consolas" panose="020B0609020204030204" pitchFamily="49" charset="0"/>
              </a:rPr>
              <a:t> </a:t>
            </a:r>
            <a:r>
              <a:rPr lang="en-GB" sz="1050" dirty="0">
                <a:solidFill>
                  <a:srgbClr val="0000FF"/>
                </a:solidFill>
                <a:latin typeface="Consolas" panose="020B0609020204030204" pitchFamily="49" charset="0"/>
              </a:rPr>
              <a:t>PROCEDURE</a:t>
            </a:r>
            <a:r>
              <a:rPr lang="en-GB" sz="1050" dirty="0">
                <a:solidFill>
                  <a:srgbClr val="000000"/>
                </a:solidFill>
                <a:latin typeface="Consolas" panose="020B0609020204030204" pitchFamily="49" charset="0"/>
              </a:rPr>
              <a:t> sp_CrearContactoConValidacion</a:t>
            </a:r>
          </a:p>
          <a:p>
            <a:r>
              <a:rPr lang="en-US" sz="1050" dirty="0">
                <a:solidFill>
                  <a:srgbClr val="000000"/>
                </a:solidFill>
                <a:latin typeface="Consolas" panose="020B0609020204030204" pitchFamily="49" charset="0"/>
              </a:rPr>
              <a:t>    @NombreContacto </a:t>
            </a:r>
            <a:r>
              <a:rPr lang="en-US" sz="1050" dirty="0">
                <a:solidFill>
                  <a:srgbClr val="0000FF"/>
                </a:solidFill>
                <a:latin typeface="Consolas" panose="020B0609020204030204" pitchFamily="49" charset="0"/>
              </a:rPr>
              <a:t>VARCHAR</a:t>
            </a:r>
            <a:r>
              <a:rPr lang="en-US" sz="1050" dirty="0">
                <a:solidFill>
                  <a:srgbClr val="808080"/>
                </a:solidFill>
                <a:latin typeface="Consolas" panose="020B0609020204030204" pitchFamily="49" charset="0"/>
              </a:rPr>
              <a:t>(</a:t>
            </a:r>
            <a:r>
              <a:rPr lang="en-US" sz="1050" dirty="0">
                <a:solidFill>
                  <a:srgbClr val="000000"/>
                </a:solidFill>
                <a:latin typeface="Consolas" panose="020B0609020204030204" pitchFamily="49" charset="0"/>
              </a:rPr>
              <a:t>30</a:t>
            </a:r>
            <a:r>
              <a:rPr lang="en-US" sz="1050" dirty="0">
                <a:solidFill>
                  <a:srgbClr val="808080"/>
                </a:solidFill>
                <a:latin typeface="Consolas" panose="020B0609020204030204" pitchFamily="49" charset="0"/>
              </a:rPr>
              <a:t>),</a:t>
            </a:r>
            <a:endParaRPr lang="en-US" sz="1050" dirty="0">
              <a:solidFill>
                <a:srgbClr val="000000"/>
              </a:solidFill>
              <a:latin typeface="Consolas" panose="020B0609020204030204" pitchFamily="49" charset="0"/>
            </a:endParaRPr>
          </a:p>
          <a:p>
            <a:r>
              <a:rPr lang="en-US" sz="1050" dirty="0">
                <a:solidFill>
                  <a:srgbClr val="000000"/>
                </a:solidFill>
                <a:latin typeface="Consolas" panose="020B0609020204030204" pitchFamily="49" charset="0"/>
              </a:rPr>
              <a:t>    @ApellidoContacto </a:t>
            </a:r>
            <a:r>
              <a:rPr lang="en-US" sz="1050" dirty="0">
                <a:solidFill>
                  <a:srgbClr val="0000FF"/>
                </a:solidFill>
                <a:latin typeface="Consolas" panose="020B0609020204030204" pitchFamily="49" charset="0"/>
              </a:rPr>
              <a:t>VARCHAR</a:t>
            </a:r>
            <a:r>
              <a:rPr lang="en-US" sz="1050" dirty="0">
                <a:solidFill>
                  <a:srgbClr val="808080"/>
                </a:solidFill>
                <a:latin typeface="Consolas" panose="020B0609020204030204" pitchFamily="49" charset="0"/>
              </a:rPr>
              <a:t>(</a:t>
            </a:r>
            <a:r>
              <a:rPr lang="en-US" sz="1050" dirty="0">
                <a:solidFill>
                  <a:srgbClr val="000000"/>
                </a:solidFill>
                <a:latin typeface="Consolas" panose="020B0609020204030204" pitchFamily="49" charset="0"/>
              </a:rPr>
              <a:t>30</a:t>
            </a:r>
            <a:r>
              <a:rPr lang="en-US" sz="1050" dirty="0">
                <a:solidFill>
                  <a:srgbClr val="808080"/>
                </a:solidFill>
                <a:latin typeface="Consolas" panose="020B0609020204030204" pitchFamily="49" charset="0"/>
              </a:rPr>
              <a:t>),</a:t>
            </a:r>
            <a:endParaRPr lang="en-US" sz="1050" dirty="0">
              <a:solidFill>
                <a:srgbClr val="000000"/>
              </a:solidFill>
              <a:latin typeface="Consolas" panose="020B0609020204030204" pitchFamily="49" charset="0"/>
            </a:endParaRPr>
          </a:p>
          <a:p>
            <a:r>
              <a:rPr lang="en-US" sz="1050" dirty="0">
                <a:solidFill>
                  <a:srgbClr val="000000"/>
                </a:solidFill>
                <a:latin typeface="Consolas" panose="020B0609020204030204" pitchFamily="49" charset="0"/>
              </a:rPr>
              <a:t>    @Telefono </a:t>
            </a:r>
            <a:r>
              <a:rPr lang="en-US" sz="1050" dirty="0">
                <a:solidFill>
                  <a:srgbClr val="0000FF"/>
                </a:solidFill>
                <a:latin typeface="Consolas" panose="020B0609020204030204" pitchFamily="49" charset="0"/>
              </a:rPr>
              <a:t>VARCHAR</a:t>
            </a:r>
            <a:r>
              <a:rPr lang="en-US" sz="1050" dirty="0">
                <a:solidFill>
                  <a:srgbClr val="808080"/>
                </a:solidFill>
                <a:latin typeface="Consolas" panose="020B0609020204030204" pitchFamily="49" charset="0"/>
              </a:rPr>
              <a:t>(</a:t>
            </a:r>
            <a:r>
              <a:rPr lang="en-US" sz="1050" dirty="0">
                <a:solidFill>
                  <a:srgbClr val="000000"/>
                </a:solidFill>
                <a:latin typeface="Consolas" panose="020B0609020204030204" pitchFamily="49" charset="0"/>
              </a:rPr>
              <a:t>15</a:t>
            </a:r>
            <a:r>
              <a:rPr lang="en-US" sz="1050" dirty="0">
                <a:solidFill>
                  <a:srgbClr val="808080"/>
                </a:solidFill>
                <a:latin typeface="Consolas" panose="020B0609020204030204" pitchFamily="49" charset="0"/>
              </a:rPr>
              <a:t>),</a:t>
            </a:r>
            <a:endParaRPr lang="en-US" sz="1050" dirty="0">
              <a:solidFill>
                <a:srgbClr val="000000"/>
              </a:solidFill>
              <a:latin typeface="Consolas" panose="020B0609020204030204" pitchFamily="49" charset="0"/>
            </a:endParaRPr>
          </a:p>
          <a:p>
            <a:r>
              <a:rPr lang="en-US" sz="1050" dirty="0">
                <a:solidFill>
                  <a:srgbClr val="000000"/>
                </a:solidFill>
                <a:latin typeface="Consolas" panose="020B0609020204030204" pitchFamily="49" charset="0"/>
              </a:rPr>
              <a:t>    @Email </a:t>
            </a:r>
            <a:r>
              <a:rPr lang="en-US" sz="1050" dirty="0">
                <a:solidFill>
                  <a:srgbClr val="0000FF"/>
                </a:solidFill>
                <a:latin typeface="Consolas" panose="020B0609020204030204" pitchFamily="49" charset="0"/>
              </a:rPr>
              <a:t>VARCHAR</a:t>
            </a:r>
            <a:r>
              <a:rPr lang="en-US" sz="1050" dirty="0">
                <a:solidFill>
                  <a:srgbClr val="808080"/>
                </a:solidFill>
                <a:latin typeface="Consolas" panose="020B0609020204030204" pitchFamily="49" charset="0"/>
              </a:rPr>
              <a:t>(</a:t>
            </a:r>
            <a:r>
              <a:rPr lang="en-US" sz="1050" dirty="0">
                <a:solidFill>
                  <a:srgbClr val="000000"/>
                </a:solidFill>
                <a:latin typeface="Consolas" panose="020B0609020204030204" pitchFamily="49" charset="0"/>
              </a:rPr>
              <a:t>30</a:t>
            </a:r>
            <a:r>
              <a:rPr lang="en-US" sz="1050" dirty="0">
                <a:solidFill>
                  <a:srgbClr val="808080"/>
                </a:solidFill>
                <a:latin typeface="Consolas" panose="020B0609020204030204" pitchFamily="49" charset="0"/>
              </a:rPr>
              <a:t>),</a:t>
            </a:r>
            <a:endParaRPr lang="en-US" sz="1050" dirty="0">
              <a:solidFill>
                <a:srgbClr val="000000"/>
              </a:solidFill>
              <a:latin typeface="Consolas" panose="020B0609020204030204" pitchFamily="49" charset="0"/>
            </a:endParaRPr>
          </a:p>
          <a:p>
            <a:r>
              <a:rPr lang="en-US" sz="1050" dirty="0">
                <a:solidFill>
                  <a:srgbClr val="000000"/>
                </a:solidFill>
                <a:latin typeface="Consolas" panose="020B0609020204030204" pitchFamily="49" charset="0"/>
              </a:rPr>
              <a:t>    @Direccion </a:t>
            </a:r>
            <a:r>
              <a:rPr lang="en-US" sz="1050" dirty="0">
                <a:solidFill>
                  <a:srgbClr val="0000FF"/>
                </a:solidFill>
                <a:latin typeface="Consolas" panose="020B0609020204030204" pitchFamily="49" charset="0"/>
              </a:rPr>
              <a:t>VARCHAR</a:t>
            </a:r>
            <a:r>
              <a:rPr lang="en-US" sz="1050" dirty="0">
                <a:solidFill>
                  <a:srgbClr val="808080"/>
                </a:solidFill>
                <a:latin typeface="Consolas" panose="020B0609020204030204" pitchFamily="49" charset="0"/>
              </a:rPr>
              <a:t>(</a:t>
            </a:r>
            <a:r>
              <a:rPr lang="en-US" sz="1050" dirty="0">
                <a:solidFill>
                  <a:srgbClr val="000000"/>
                </a:solidFill>
                <a:latin typeface="Consolas" panose="020B0609020204030204" pitchFamily="49" charset="0"/>
              </a:rPr>
              <a:t>100</a:t>
            </a:r>
            <a:r>
              <a:rPr lang="en-US" sz="1050" dirty="0">
                <a:solidFill>
                  <a:srgbClr val="808080"/>
                </a:solidFill>
                <a:latin typeface="Consolas" panose="020B0609020204030204" pitchFamily="49" charset="0"/>
              </a:rPr>
              <a:t>),</a:t>
            </a:r>
            <a:endParaRPr lang="en-US" sz="1050" dirty="0">
              <a:solidFill>
                <a:srgbClr val="000000"/>
              </a:solidFill>
              <a:latin typeface="Consolas" panose="020B0609020204030204" pitchFamily="49" charset="0"/>
            </a:endParaRPr>
          </a:p>
          <a:p>
            <a:r>
              <a:rPr lang="en-US" sz="1050" dirty="0">
                <a:solidFill>
                  <a:srgbClr val="000000"/>
                </a:solidFill>
                <a:latin typeface="Consolas" panose="020B0609020204030204" pitchFamily="49" charset="0"/>
              </a:rPr>
              <a:t>    @IdCategoria </a:t>
            </a:r>
            <a:r>
              <a:rPr lang="en-US" sz="1050" dirty="0">
                <a:solidFill>
                  <a:srgbClr val="0000FF"/>
                </a:solidFill>
                <a:latin typeface="Consolas" panose="020B0609020204030204" pitchFamily="49" charset="0"/>
              </a:rPr>
              <a:t>INT</a:t>
            </a:r>
            <a:r>
              <a:rPr lang="en-US" sz="1050" dirty="0">
                <a:solidFill>
                  <a:srgbClr val="808080"/>
                </a:solidFill>
                <a:latin typeface="Consolas" panose="020B0609020204030204" pitchFamily="49" charset="0"/>
              </a:rPr>
              <a:t>,</a:t>
            </a:r>
            <a:endParaRPr lang="en-US" sz="1050" dirty="0">
              <a:solidFill>
                <a:srgbClr val="000000"/>
              </a:solidFill>
              <a:latin typeface="Consolas" panose="020B0609020204030204" pitchFamily="49" charset="0"/>
            </a:endParaRPr>
          </a:p>
          <a:p>
            <a:r>
              <a:rPr lang="en-US" sz="1050" dirty="0">
                <a:solidFill>
                  <a:srgbClr val="000000"/>
                </a:solidFill>
                <a:latin typeface="Consolas" panose="020B0609020204030204" pitchFamily="49" charset="0"/>
              </a:rPr>
              <a:t>    @FechaNacimiento </a:t>
            </a:r>
            <a:r>
              <a:rPr lang="en-US" sz="1050" dirty="0">
                <a:solidFill>
                  <a:srgbClr val="0000FF"/>
                </a:solidFill>
                <a:latin typeface="Consolas" panose="020B0609020204030204" pitchFamily="49" charset="0"/>
              </a:rPr>
              <a:t>DATE</a:t>
            </a:r>
            <a:r>
              <a:rPr lang="en-US" sz="1050" dirty="0">
                <a:solidFill>
                  <a:srgbClr val="808080"/>
                </a:solidFill>
                <a:latin typeface="Consolas" panose="020B0609020204030204" pitchFamily="49" charset="0"/>
              </a:rPr>
              <a:t>,</a:t>
            </a:r>
            <a:endParaRPr lang="en-US" sz="1050" dirty="0">
              <a:solidFill>
                <a:srgbClr val="000000"/>
              </a:solidFill>
              <a:latin typeface="Consolas" panose="020B0609020204030204" pitchFamily="49" charset="0"/>
            </a:endParaRPr>
          </a:p>
          <a:p>
            <a:r>
              <a:rPr lang="en-US" sz="1050" dirty="0">
                <a:solidFill>
                  <a:srgbClr val="000000"/>
                </a:solidFill>
                <a:latin typeface="Consolas" panose="020B0609020204030204" pitchFamily="49" charset="0"/>
              </a:rPr>
              <a:t>    @IdGenero </a:t>
            </a:r>
            <a:r>
              <a:rPr lang="en-US" sz="1050" dirty="0">
                <a:solidFill>
                  <a:srgbClr val="0000FF"/>
                </a:solidFill>
                <a:latin typeface="Consolas" panose="020B0609020204030204" pitchFamily="49" charset="0"/>
              </a:rPr>
              <a:t>INT</a:t>
            </a:r>
            <a:endParaRPr lang="en-US" sz="1050" dirty="0">
              <a:solidFill>
                <a:srgbClr val="000000"/>
              </a:solidFill>
              <a:latin typeface="Consolas" panose="020B0609020204030204" pitchFamily="49" charset="0"/>
            </a:endParaRPr>
          </a:p>
          <a:p>
            <a:r>
              <a:rPr lang="en-US" sz="1050" dirty="0">
                <a:solidFill>
                  <a:srgbClr val="0000FF"/>
                </a:solidFill>
                <a:latin typeface="Consolas" panose="020B0609020204030204" pitchFamily="49" charset="0"/>
              </a:rPr>
              <a:t>AS</a:t>
            </a:r>
            <a:endParaRPr lang="en-US" sz="1050" dirty="0">
              <a:solidFill>
                <a:srgbClr val="000000"/>
              </a:solidFill>
              <a:latin typeface="Consolas" panose="020B0609020204030204" pitchFamily="49" charset="0"/>
            </a:endParaRPr>
          </a:p>
          <a:p>
            <a:r>
              <a:rPr lang="en-US" sz="1050" dirty="0">
                <a:solidFill>
                  <a:srgbClr val="0000FF"/>
                </a:solidFill>
                <a:latin typeface="Consolas" panose="020B0609020204030204" pitchFamily="49" charset="0"/>
              </a:rPr>
              <a:t>BEGIN</a:t>
            </a:r>
            <a:endParaRPr lang="en-US" sz="1050" dirty="0">
              <a:solidFill>
                <a:srgbClr val="000000"/>
              </a:solidFill>
              <a:latin typeface="Consolas" panose="020B0609020204030204" pitchFamily="49" charset="0"/>
            </a:endParaRPr>
          </a:p>
          <a:p>
            <a:r>
              <a:rPr lang="es-ES" sz="1050" dirty="0">
                <a:solidFill>
                  <a:srgbClr val="000000"/>
                </a:solidFill>
                <a:latin typeface="Consolas" panose="020B0609020204030204" pitchFamily="49" charset="0"/>
              </a:rPr>
              <a:t>    </a:t>
            </a:r>
            <a:r>
              <a:rPr lang="es-ES" sz="1050" dirty="0">
                <a:solidFill>
                  <a:srgbClr val="008000"/>
                </a:solidFill>
                <a:latin typeface="Consolas" panose="020B0609020204030204" pitchFamily="49" charset="0"/>
              </a:rPr>
              <a:t>-- Verificar si el contacto ya existe</a:t>
            </a:r>
            <a:endParaRPr lang="es-ES" sz="1050" dirty="0">
              <a:solidFill>
                <a:srgbClr val="000000"/>
              </a:solidFill>
              <a:latin typeface="Consolas" panose="020B0609020204030204" pitchFamily="49" charset="0"/>
            </a:endParaRPr>
          </a:p>
          <a:p>
            <a:r>
              <a:rPr lang="en-US" sz="1050" dirty="0">
                <a:solidFill>
                  <a:srgbClr val="000000"/>
                </a:solidFill>
                <a:latin typeface="Consolas" panose="020B0609020204030204" pitchFamily="49" charset="0"/>
              </a:rPr>
              <a:t>    </a:t>
            </a:r>
            <a:r>
              <a:rPr lang="en-US" sz="1050" dirty="0">
                <a:solidFill>
                  <a:srgbClr val="0000FF"/>
                </a:solidFill>
                <a:latin typeface="Consolas" panose="020B0609020204030204" pitchFamily="49" charset="0"/>
              </a:rPr>
              <a:t>IF</a:t>
            </a:r>
            <a:r>
              <a:rPr lang="en-US" sz="1050" dirty="0">
                <a:solidFill>
                  <a:srgbClr val="000000"/>
                </a:solidFill>
                <a:latin typeface="Consolas" panose="020B0609020204030204" pitchFamily="49" charset="0"/>
              </a:rPr>
              <a:t> </a:t>
            </a:r>
            <a:r>
              <a:rPr lang="en-US" sz="1050" dirty="0">
                <a:solidFill>
                  <a:srgbClr val="808080"/>
                </a:solidFill>
                <a:latin typeface="Consolas" panose="020B0609020204030204" pitchFamily="49" charset="0"/>
              </a:rPr>
              <a:t>EXISTS</a:t>
            </a:r>
            <a:r>
              <a:rPr lang="en-US" sz="1050" dirty="0">
                <a:solidFill>
                  <a:srgbClr val="0000FF"/>
                </a:solidFill>
                <a:latin typeface="Consolas" panose="020B0609020204030204" pitchFamily="49" charset="0"/>
              </a:rPr>
              <a:t> </a:t>
            </a:r>
            <a:r>
              <a:rPr lang="en-US" sz="1050" dirty="0">
                <a:solidFill>
                  <a:srgbClr val="808080"/>
                </a:solidFill>
                <a:latin typeface="Consolas" panose="020B0609020204030204" pitchFamily="49" charset="0"/>
              </a:rPr>
              <a:t>(</a:t>
            </a:r>
            <a:endParaRPr lang="en-US" sz="1050" dirty="0">
              <a:solidFill>
                <a:srgbClr val="000000"/>
              </a:solidFill>
              <a:latin typeface="Consolas" panose="020B0609020204030204" pitchFamily="49" charset="0"/>
            </a:endParaRPr>
          </a:p>
          <a:p>
            <a:r>
              <a:rPr lang="en-US" sz="1050" dirty="0">
                <a:solidFill>
                  <a:srgbClr val="000000"/>
                </a:solidFill>
                <a:latin typeface="Consolas" panose="020B0609020204030204" pitchFamily="49" charset="0"/>
              </a:rPr>
              <a:t>        </a:t>
            </a:r>
            <a:r>
              <a:rPr lang="en-US" sz="1050" dirty="0">
                <a:solidFill>
                  <a:srgbClr val="0000FF"/>
                </a:solidFill>
                <a:latin typeface="Consolas" panose="020B0609020204030204" pitchFamily="49" charset="0"/>
              </a:rPr>
              <a:t>SELECT</a:t>
            </a:r>
            <a:r>
              <a:rPr lang="en-US" sz="1050" dirty="0">
                <a:solidFill>
                  <a:srgbClr val="000000"/>
                </a:solidFill>
                <a:latin typeface="Consolas" panose="020B0609020204030204" pitchFamily="49" charset="0"/>
              </a:rPr>
              <a:t> 1</a:t>
            </a:r>
          </a:p>
          <a:p>
            <a:r>
              <a:rPr lang="en-US" sz="1050" dirty="0">
                <a:solidFill>
                  <a:srgbClr val="000000"/>
                </a:solidFill>
                <a:latin typeface="Consolas" panose="020B0609020204030204" pitchFamily="49" charset="0"/>
              </a:rPr>
              <a:t>        </a:t>
            </a:r>
            <a:r>
              <a:rPr lang="en-US" sz="1050" dirty="0">
                <a:solidFill>
                  <a:srgbClr val="0000FF"/>
                </a:solidFill>
                <a:latin typeface="Consolas" panose="020B0609020204030204" pitchFamily="49" charset="0"/>
              </a:rPr>
              <a:t>FROM</a:t>
            </a:r>
            <a:r>
              <a:rPr lang="en-US" sz="1050" dirty="0">
                <a:solidFill>
                  <a:srgbClr val="000000"/>
                </a:solidFill>
                <a:latin typeface="Consolas" panose="020B0609020204030204" pitchFamily="49" charset="0"/>
              </a:rPr>
              <a:t> CONTACTOS</a:t>
            </a:r>
          </a:p>
          <a:p>
            <a:r>
              <a:rPr lang="en-US" sz="1050" dirty="0">
                <a:solidFill>
                  <a:srgbClr val="000000"/>
                </a:solidFill>
                <a:latin typeface="Consolas" panose="020B0609020204030204" pitchFamily="49" charset="0"/>
              </a:rPr>
              <a:t>        </a:t>
            </a:r>
            <a:r>
              <a:rPr lang="en-US" sz="1050" dirty="0">
                <a:solidFill>
                  <a:srgbClr val="0000FF"/>
                </a:solidFill>
                <a:latin typeface="Consolas" panose="020B0609020204030204" pitchFamily="49" charset="0"/>
              </a:rPr>
              <a:t>WHERE</a:t>
            </a:r>
            <a:r>
              <a:rPr lang="en-US" sz="1050" dirty="0">
                <a:solidFill>
                  <a:srgbClr val="000000"/>
                </a:solidFill>
                <a:latin typeface="Consolas" panose="020B0609020204030204" pitchFamily="49" charset="0"/>
              </a:rPr>
              <a:t> nombre_contacto </a:t>
            </a:r>
            <a:r>
              <a:rPr lang="en-US" sz="1050" dirty="0">
                <a:solidFill>
                  <a:srgbClr val="808080"/>
                </a:solidFill>
                <a:latin typeface="Consolas" panose="020B0609020204030204" pitchFamily="49" charset="0"/>
              </a:rPr>
              <a:t>=</a:t>
            </a:r>
            <a:r>
              <a:rPr lang="en-US" sz="1050" dirty="0">
                <a:solidFill>
                  <a:srgbClr val="000000"/>
                </a:solidFill>
                <a:latin typeface="Consolas" panose="020B0609020204030204" pitchFamily="49" charset="0"/>
              </a:rPr>
              <a:t> @NombreContacto</a:t>
            </a:r>
          </a:p>
          <a:p>
            <a:r>
              <a:rPr lang="en-US" sz="1050" dirty="0">
                <a:solidFill>
                  <a:srgbClr val="000000"/>
                </a:solidFill>
                <a:latin typeface="Consolas" panose="020B0609020204030204" pitchFamily="49" charset="0"/>
              </a:rPr>
              <a:t>          </a:t>
            </a:r>
            <a:r>
              <a:rPr lang="en-US" sz="1050" dirty="0">
                <a:solidFill>
                  <a:srgbClr val="808080"/>
                </a:solidFill>
                <a:latin typeface="Consolas" panose="020B0609020204030204" pitchFamily="49" charset="0"/>
              </a:rPr>
              <a:t>AND</a:t>
            </a:r>
            <a:r>
              <a:rPr lang="en-US" sz="1050" dirty="0">
                <a:solidFill>
                  <a:srgbClr val="000000"/>
                </a:solidFill>
                <a:latin typeface="Consolas" panose="020B0609020204030204" pitchFamily="49" charset="0"/>
              </a:rPr>
              <a:t> apellido_contacto </a:t>
            </a:r>
            <a:r>
              <a:rPr lang="en-US" sz="1050" dirty="0">
                <a:solidFill>
                  <a:srgbClr val="808080"/>
                </a:solidFill>
                <a:latin typeface="Consolas" panose="020B0609020204030204" pitchFamily="49" charset="0"/>
              </a:rPr>
              <a:t>=</a:t>
            </a:r>
            <a:r>
              <a:rPr lang="en-US" sz="1050" dirty="0">
                <a:solidFill>
                  <a:srgbClr val="000000"/>
                </a:solidFill>
                <a:latin typeface="Consolas" panose="020B0609020204030204" pitchFamily="49" charset="0"/>
              </a:rPr>
              <a:t> @ApellidoContacto</a:t>
            </a:r>
          </a:p>
          <a:p>
            <a:r>
              <a:rPr lang="en-US" sz="1050" dirty="0">
                <a:solidFill>
                  <a:srgbClr val="000000"/>
                </a:solidFill>
                <a:latin typeface="Consolas" panose="020B0609020204030204" pitchFamily="49" charset="0"/>
              </a:rPr>
              <a:t>          </a:t>
            </a:r>
            <a:r>
              <a:rPr lang="en-US" sz="1050" dirty="0">
                <a:solidFill>
                  <a:srgbClr val="808080"/>
                </a:solidFill>
                <a:latin typeface="Consolas" panose="020B0609020204030204" pitchFamily="49" charset="0"/>
              </a:rPr>
              <a:t>AND</a:t>
            </a:r>
            <a:r>
              <a:rPr lang="en-US" sz="1050" dirty="0">
                <a:solidFill>
                  <a:srgbClr val="000000"/>
                </a:solidFill>
                <a:latin typeface="Consolas" panose="020B0609020204030204" pitchFamily="49" charset="0"/>
              </a:rPr>
              <a:t> telefono </a:t>
            </a:r>
            <a:r>
              <a:rPr lang="en-US" sz="1050" dirty="0">
                <a:solidFill>
                  <a:srgbClr val="808080"/>
                </a:solidFill>
                <a:latin typeface="Consolas" panose="020B0609020204030204" pitchFamily="49" charset="0"/>
              </a:rPr>
              <a:t>=</a:t>
            </a:r>
            <a:r>
              <a:rPr lang="en-US" sz="1050" dirty="0">
                <a:solidFill>
                  <a:srgbClr val="000000"/>
                </a:solidFill>
                <a:latin typeface="Consolas" panose="020B0609020204030204" pitchFamily="49" charset="0"/>
              </a:rPr>
              <a:t> @Telefono</a:t>
            </a:r>
          </a:p>
          <a:p>
            <a:r>
              <a:rPr lang="en-US" sz="1050" dirty="0">
                <a:solidFill>
                  <a:srgbClr val="000000"/>
                </a:solidFill>
                <a:latin typeface="Consolas" panose="020B0609020204030204" pitchFamily="49" charset="0"/>
              </a:rPr>
              <a:t>    </a:t>
            </a:r>
            <a:r>
              <a:rPr lang="en-US" sz="1050" dirty="0">
                <a:solidFill>
                  <a:srgbClr val="808080"/>
                </a:solidFill>
                <a:latin typeface="Consolas" panose="020B0609020204030204" pitchFamily="49" charset="0"/>
              </a:rPr>
              <a:t>)</a:t>
            </a:r>
            <a:endParaRPr lang="en-US" sz="1050" dirty="0">
              <a:solidFill>
                <a:srgbClr val="000000"/>
              </a:solidFill>
              <a:latin typeface="Consolas" panose="020B0609020204030204" pitchFamily="49" charset="0"/>
            </a:endParaRPr>
          </a:p>
          <a:p>
            <a:r>
              <a:rPr lang="en-US" sz="1050" dirty="0">
                <a:solidFill>
                  <a:srgbClr val="000000"/>
                </a:solidFill>
                <a:latin typeface="Consolas" panose="020B0609020204030204" pitchFamily="49" charset="0"/>
              </a:rPr>
              <a:t>    </a:t>
            </a:r>
            <a:r>
              <a:rPr lang="en-US" sz="1050" dirty="0">
                <a:solidFill>
                  <a:srgbClr val="0000FF"/>
                </a:solidFill>
                <a:latin typeface="Consolas" panose="020B0609020204030204" pitchFamily="49" charset="0"/>
              </a:rPr>
              <a:t>BEGIN</a:t>
            </a:r>
            <a:endParaRPr lang="en-US" sz="1050" dirty="0">
              <a:solidFill>
                <a:srgbClr val="000000"/>
              </a:solidFill>
              <a:latin typeface="Consolas" panose="020B0609020204030204" pitchFamily="49" charset="0"/>
            </a:endParaRPr>
          </a:p>
          <a:p>
            <a:r>
              <a:rPr lang="es-ES" sz="1050" dirty="0">
                <a:solidFill>
                  <a:srgbClr val="000000"/>
                </a:solidFill>
                <a:latin typeface="Consolas" panose="020B0609020204030204" pitchFamily="49" charset="0"/>
              </a:rPr>
              <a:t>        </a:t>
            </a:r>
            <a:r>
              <a:rPr lang="es-ES" sz="1050" dirty="0">
                <a:solidFill>
                  <a:srgbClr val="008000"/>
                </a:solidFill>
                <a:latin typeface="Consolas" panose="020B0609020204030204" pitchFamily="49" charset="0"/>
              </a:rPr>
              <a:t>-- El contacto ya existe, mostrar mensaje de alerta</a:t>
            </a:r>
            <a:endParaRPr lang="es-ES" sz="1050" dirty="0">
              <a:solidFill>
                <a:srgbClr val="000000"/>
              </a:solidFill>
              <a:latin typeface="Consolas" panose="020B0609020204030204" pitchFamily="49" charset="0"/>
            </a:endParaRPr>
          </a:p>
          <a:p>
            <a:r>
              <a:rPr lang="es-ES" sz="1050" dirty="0">
                <a:solidFill>
                  <a:srgbClr val="000000"/>
                </a:solidFill>
                <a:latin typeface="Consolas" panose="020B0609020204030204" pitchFamily="49" charset="0"/>
              </a:rPr>
              <a:t>        </a:t>
            </a:r>
            <a:r>
              <a:rPr lang="es-ES" sz="1050" dirty="0">
                <a:solidFill>
                  <a:srgbClr val="0000FF"/>
                </a:solidFill>
                <a:latin typeface="Consolas" panose="020B0609020204030204" pitchFamily="49" charset="0"/>
              </a:rPr>
              <a:t>PRINT</a:t>
            </a:r>
            <a:r>
              <a:rPr lang="es-ES" sz="1050" dirty="0">
                <a:solidFill>
                  <a:srgbClr val="000000"/>
                </a:solidFill>
                <a:latin typeface="Consolas" panose="020B0609020204030204" pitchFamily="49" charset="0"/>
              </a:rPr>
              <a:t> </a:t>
            </a:r>
            <a:r>
              <a:rPr lang="es-ES" sz="1050" dirty="0">
                <a:solidFill>
                  <a:srgbClr val="FF0000"/>
                </a:solidFill>
                <a:latin typeface="Consolas" panose="020B0609020204030204" pitchFamily="49" charset="0"/>
              </a:rPr>
              <a:t>'ALERTA: El contacto ya existe en la Base de Datos.'</a:t>
            </a:r>
            <a:r>
              <a:rPr lang="es-ES" sz="1050" dirty="0">
                <a:solidFill>
                  <a:srgbClr val="808080"/>
                </a:solidFill>
                <a:latin typeface="Consolas" panose="020B0609020204030204" pitchFamily="49" charset="0"/>
              </a:rPr>
              <a:t>;</a:t>
            </a:r>
            <a:endParaRPr lang="es-ES" sz="1050" dirty="0">
              <a:solidFill>
                <a:srgbClr val="000000"/>
              </a:solidFill>
              <a:latin typeface="Consolas" panose="020B0609020204030204" pitchFamily="49" charset="0"/>
            </a:endParaRPr>
          </a:p>
          <a:p>
            <a:r>
              <a:rPr lang="en-US" sz="1050" dirty="0">
                <a:solidFill>
                  <a:srgbClr val="000000"/>
                </a:solidFill>
                <a:latin typeface="Consolas" panose="020B0609020204030204" pitchFamily="49" charset="0"/>
              </a:rPr>
              <a:t>    </a:t>
            </a:r>
            <a:r>
              <a:rPr lang="en-US" sz="1050" dirty="0">
                <a:solidFill>
                  <a:srgbClr val="0000FF"/>
                </a:solidFill>
                <a:latin typeface="Consolas" panose="020B0609020204030204" pitchFamily="49" charset="0"/>
              </a:rPr>
              <a:t>END</a:t>
            </a:r>
            <a:endParaRPr lang="en-US" sz="1050" dirty="0">
              <a:solidFill>
                <a:srgbClr val="000000"/>
              </a:solidFill>
              <a:latin typeface="Consolas" panose="020B0609020204030204" pitchFamily="49" charset="0"/>
            </a:endParaRPr>
          </a:p>
          <a:p>
            <a:r>
              <a:rPr lang="en-US" sz="1050" dirty="0">
                <a:solidFill>
                  <a:srgbClr val="000000"/>
                </a:solidFill>
                <a:latin typeface="Consolas" panose="020B0609020204030204" pitchFamily="49" charset="0"/>
              </a:rPr>
              <a:t>    </a:t>
            </a:r>
            <a:r>
              <a:rPr lang="en-US" sz="1050" dirty="0">
                <a:solidFill>
                  <a:srgbClr val="0000FF"/>
                </a:solidFill>
                <a:latin typeface="Consolas" panose="020B0609020204030204" pitchFamily="49" charset="0"/>
              </a:rPr>
              <a:t>ELSE</a:t>
            </a:r>
            <a:endParaRPr lang="en-US" sz="1050" dirty="0">
              <a:solidFill>
                <a:srgbClr val="000000"/>
              </a:solidFill>
              <a:latin typeface="Consolas" panose="020B0609020204030204" pitchFamily="49" charset="0"/>
            </a:endParaRPr>
          </a:p>
          <a:p>
            <a:r>
              <a:rPr lang="en-US" sz="1050" dirty="0">
                <a:solidFill>
                  <a:srgbClr val="000000"/>
                </a:solidFill>
                <a:latin typeface="Consolas" panose="020B0609020204030204" pitchFamily="49" charset="0"/>
              </a:rPr>
              <a:t>    </a:t>
            </a:r>
            <a:r>
              <a:rPr lang="en-US" sz="1050" dirty="0">
                <a:solidFill>
                  <a:srgbClr val="0000FF"/>
                </a:solidFill>
                <a:latin typeface="Consolas" panose="020B0609020204030204" pitchFamily="49" charset="0"/>
              </a:rPr>
              <a:t>BEGIN</a:t>
            </a:r>
            <a:endParaRPr lang="en-US" sz="1050" dirty="0">
              <a:solidFill>
                <a:srgbClr val="000000"/>
              </a:solidFill>
              <a:latin typeface="Consolas" panose="020B0609020204030204" pitchFamily="49" charset="0"/>
            </a:endParaRPr>
          </a:p>
          <a:p>
            <a:r>
              <a:rPr lang="es-ES" sz="1050" dirty="0">
                <a:solidFill>
                  <a:srgbClr val="000000"/>
                </a:solidFill>
                <a:latin typeface="Consolas" panose="020B0609020204030204" pitchFamily="49" charset="0"/>
              </a:rPr>
              <a:t>        </a:t>
            </a:r>
            <a:r>
              <a:rPr lang="es-ES" sz="1050" dirty="0">
                <a:solidFill>
                  <a:srgbClr val="008000"/>
                </a:solidFill>
                <a:latin typeface="Consolas" panose="020B0609020204030204" pitchFamily="49" charset="0"/>
              </a:rPr>
              <a:t>-- El contacto no existe, realizar la inserción</a:t>
            </a:r>
            <a:endParaRPr lang="es-ES" sz="1050" dirty="0">
              <a:solidFill>
                <a:srgbClr val="000000"/>
              </a:solidFill>
              <a:latin typeface="Consolas" panose="020B0609020204030204" pitchFamily="49" charset="0"/>
            </a:endParaRPr>
          </a:p>
          <a:p>
            <a:r>
              <a:rPr lang="en-US" sz="1050" dirty="0">
                <a:solidFill>
                  <a:srgbClr val="000000"/>
                </a:solidFill>
                <a:latin typeface="Consolas" panose="020B0609020204030204" pitchFamily="49" charset="0"/>
              </a:rPr>
              <a:t>        </a:t>
            </a:r>
            <a:r>
              <a:rPr lang="en-US" sz="1050" dirty="0">
                <a:solidFill>
                  <a:srgbClr val="0000FF"/>
                </a:solidFill>
                <a:latin typeface="Consolas" panose="020B0609020204030204" pitchFamily="49" charset="0"/>
              </a:rPr>
              <a:t>INSERT</a:t>
            </a:r>
            <a:r>
              <a:rPr lang="en-US" sz="1050" dirty="0">
                <a:solidFill>
                  <a:srgbClr val="000000"/>
                </a:solidFill>
                <a:latin typeface="Consolas" panose="020B0609020204030204" pitchFamily="49" charset="0"/>
              </a:rPr>
              <a:t> </a:t>
            </a:r>
            <a:r>
              <a:rPr lang="en-US" sz="1050" dirty="0">
                <a:solidFill>
                  <a:srgbClr val="0000FF"/>
                </a:solidFill>
                <a:latin typeface="Consolas" panose="020B0609020204030204" pitchFamily="49" charset="0"/>
              </a:rPr>
              <a:t>INTO</a:t>
            </a:r>
            <a:r>
              <a:rPr lang="en-US" sz="1050" dirty="0">
                <a:solidFill>
                  <a:srgbClr val="000000"/>
                </a:solidFill>
                <a:latin typeface="Consolas" panose="020B0609020204030204" pitchFamily="49" charset="0"/>
              </a:rPr>
              <a:t> CONTACTOS</a:t>
            </a:r>
            <a:r>
              <a:rPr lang="en-US" sz="1050" dirty="0">
                <a:solidFill>
                  <a:srgbClr val="0000FF"/>
                </a:solidFill>
                <a:latin typeface="Consolas" panose="020B0609020204030204" pitchFamily="49" charset="0"/>
              </a:rPr>
              <a:t> </a:t>
            </a:r>
            <a:r>
              <a:rPr lang="en-US" sz="1050" dirty="0">
                <a:solidFill>
                  <a:srgbClr val="808080"/>
                </a:solidFill>
                <a:latin typeface="Consolas" panose="020B0609020204030204" pitchFamily="49" charset="0"/>
              </a:rPr>
              <a:t>(</a:t>
            </a:r>
            <a:r>
              <a:rPr lang="en-US" sz="1050" dirty="0">
                <a:solidFill>
                  <a:srgbClr val="000000"/>
                </a:solidFill>
                <a:latin typeface="Consolas" panose="020B0609020204030204" pitchFamily="49" charset="0"/>
              </a:rPr>
              <a:t>nombre_contacto</a:t>
            </a:r>
            <a:r>
              <a:rPr lang="en-US" sz="1050" dirty="0">
                <a:solidFill>
                  <a:srgbClr val="808080"/>
                </a:solidFill>
                <a:latin typeface="Consolas" panose="020B0609020204030204" pitchFamily="49" charset="0"/>
              </a:rPr>
              <a:t>,</a:t>
            </a:r>
            <a:r>
              <a:rPr lang="en-US" sz="1050" dirty="0">
                <a:solidFill>
                  <a:srgbClr val="000000"/>
                </a:solidFill>
                <a:latin typeface="Consolas" panose="020B0609020204030204" pitchFamily="49" charset="0"/>
              </a:rPr>
              <a:t> apellido_contacto</a:t>
            </a:r>
            <a:r>
              <a:rPr lang="en-US" sz="1050" dirty="0">
                <a:solidFill>
                  <a:srgbClr val="808080"/>
                </a:solidFill>
                <a:latin typeface="Consolas" panose="020B0609020204030204" pitchFamily="49" charset="0"/>
              </a:rPr>
              <a:t>,</a:t>
            </a:r>
            <a:r>
              <a:rPr lang="en-US" sz="1050" dirty="0">
                <a:solidFill>
                  <a:srgbClr val="000000"/>
                </a:solidFill>
                <a:latin typeface="Consolas" panose="020B0609020204030204" pitchFamily="49" charset="0"/>
              </a:rPr>
              <a:t> telefono</a:t>
            </a:r>
            <a:r>
              <a:rPr lang="en-US" sz="1050" dirty="0">
                <a:solidFill>
                  <a:srgbClr val="808080"/>
                </a:solidFill>
                <a:latin typeface="Consolas" panose="020B0609020204030204" pitchFamily="49" charset="0"/>
              </a:rPr>
              <a:t>,</a:t>
            </a:r>
            <a:r>
              <a:rPr lang="en-US" sz="1050" dirty="0">
                <a:solidFill>
                  <a:srgbClr val="000000"/>
                </a:solidFill>
                <a:latin typeface="Consolas" panose="020B0609020204030204" pitchFamily="49" charset="0"/>
              </a:rPr>
              <a:t> email</a:t>
            </a:r>
            <a:r>
              <a:rPr lang="en-US" sz="1050" dirty="0">
                <a:solidFill>
                  <a:srgbClr val="808080"/>
                </a:solidFill>
                <a:latin typeface="Consolas" panose="020B0609020204030204" pitchFamily="49" charset="0"/>
              </a:rPr>
              <a:t>,</a:t>
            </a:r>
            <a:r>
              <a:rPr lang="en-US" sz="1050" dirty="0">
                <a:solidFill>
                  <a:srgbClr val="000000"/>
                </a:solidFill>
                <a:latin typeface="Consolas" panose="020B0609020204030204" pitchFamily="49" charset="0"/>
              </a:rPr>
              <a:t> direccion</a:t>
            </a:r>
            <a:r>
              <a:rPr lang="en-US" sz="1050" dirty="0">
                <a:solidFill>
                  <a:srgbClr val="808080"/>
                </a:solidFill>
                <a:latin typeface="Consolas" panose="020B0609020204030204" pitchFamily="49" charset="0"/>
              </a:rPr>
              <a:t>,</a:t>
            </a:r>
            <a:r>
              <a:rPr lang="en-US" sz="1050" dirty="0">
                <a:solidFill>
                  <a:srgbClr val="000000"/>
                </a:solidFill>
                <a:latin typeface="Consolas" panose="020B0609020204030204" pitchFamily="49" charset="0"/>
              </a:rPr>
              <a:t> id_categoria</a:t>
            </a:r>
            <a:r>
              <a:rPr lang="en-US" sz="1050" dirty="0">
                <a:solidFill>
                  <a:srgbClr val="808080"/>
                </a:solidFill>
                <a:latin typeface="Consolas" panose="020B0609020204030204" pitchFamily="49" charset="0"/>
              </a:rPr>
              <a:t>,</a:t>
            </a:r>
            <a:r>
              <a:rPr lang="en-US" sz="1050" dirty="0">
                <a:solidFill>
                  <a:srgbClr val="000000"/>
                </a:solidFill>
                <a:latin typeface="Consolas" panose="020B0609020204030204" pitchFamily="49" charset="0"/>
              </a:rPr>
              <a:t> fecha_nacimiento</a:t>
            </a:r>
            <a:r>
              <a:rPr lang="en-US" sz="1050" dirty="0">
                <a:solidFill>
                  <a:srgbClr val="808080"/>
                </a:solidFill>
                <a:latin typeface="Consolas" panose="020B0609020204030204" pitchFamily="49" charset="0"/>
              </a:rPr>
              <a:t>,</a:t>
            </a:r>
            <a:r>
              <a:rPr lang="en-US" sz="1050" dirty="0">
                <a:solidFill>
                  <a:srgbClr val="000000"/>
                </a:solidFill>
                <a:latin typeface="Consolas" panose="020B0609020204030204" pitchFamily="49" charset="0"/>
              </a:rPr>
              <a:t> id_genero</a:t>
            </a:r>
            <a:r>
              <a:rPr lang="en-US" sz="1050" dirty="0">
                <a:solidFill>
                  <a:srgbClr val="808080"/>
                </a:solidFill>
                <a:latin typeface="Consolas" panose="020B0609020204030204" pitchFamily="49" charset="0"/>
              </a:rPr>
              <a:t>)</a:t>
            </a:r>
            <a:endParaRPr lang="en-US" sz="1050" dirty="0">
              <a:solidFill>
                <a:srgbClr val="000000"/>
              </a:solidFill>
              <a:latin typeface="Consolas" panose="020B0609020204030204" pitchFamily="49" charset="0"/>
            </a:endParaRPr>
          </a:p>
          <a:p>
            <a:r>
              <a:rPr lang="en-US" sz="1050" dirty="0">
                <a:solidFill>
                  <a:srgbClr val="000000"/>
                </a:solidFill>
                <a:latin typeface="Consolas" panose="020B0609020204030204" pitchFamily="49" charset="0"/>
              </a:rPr>
              <a:t>        </a:t>
            </a:r>
            <a:r>
              <a:rPr lang="en-US" sz="1050" dirty="0">
                <a:solidFill>
                  <a:srgbClr val="0000FF"/>
                </a:solidFill>
                <a:latin typeface="Consolas" panose="020B0609020204030204" pitchFamily="49" charset="0"/>
              </a:rPr>
              <a:t>VALUES </a:t>
            </a:r>
            <a:r>
              <a:rPr lang="en-US" sz="1050" dirty="0">
                <a:solidFill>
                  <a:srgbClr val="808080"/>
                </a:solidFill>
                <a:latin typeface="Consolas" panose="020B0609020204030204" pitchFamily="49" charset="0"/>
              </a:rPr>
              <a:t>(</a:t>
            </a:r>
            <a:r>
              <a:rPr lang="en-US" sz="1050" dirty="0">
                <a:solidFill>
                  <a:srgbClr val="000000"/>
                </a:solidFill>
                <a:latin typeface="Consolas" panose="020B0609020204030204" pitchFamily="49" charset="0"/>
              </a:rPr>
              <a:t>@NombreContacto</a:t>
            </a:r>
            <a:r>
              <a:rPr lang="en-US" sz="1050" dirty="0">
                <a:solidFill>
                  <a:srgbClr val="808080"/>
                </a:solidFill>
                <a:latin typeface="Consolas" panose="020B0609020204030204" pitchFamily="49" charset="0"/>
              </a:rPr>
              <a:t>,</a:t>
            </a:r>
            <a:r>
              <a:rPr lang="en-US" sz="1050" dirty="0">
                <a:solidFill>
                  <a:srgbClr val="000000"/>
                </a:solidFill>
                <a:latin typeface="Consolas" panose="020B0609020204030204" pitchFamily="49" charset="0"/>
              </a:rPr>
              <a:t> @ApellidoContacto</a:t>
            </a:r>
            <a:r>
              <a:rPr lang="en-US" sz="1050" dirty="0">
                <a:solidFill>
                  <a:srgbClr val="808080"/>
                </a:solidFill>
                <a:latin typeface="Consolas" panose="020B0609020204030204" pitchFamily="49" charset="0"/>
              </a:rPr>
              <a:t>,</a:t>
            </a:r>
            <a:r>
              <a:rPr lang="en-US" sz="1050" dirty="0">
                <a:solidFill>
                  <a:srgbClr val="000000"/>
                </a:solidFill>
                <a:latin typeface="Consolas" panose="020B0609020204030204" pitchFamily="49" charset="0"/>
              </a:rPr>
              <a:t> @Telefono</a:t>
            </a:r>
            <a:r>
              <a:rPr lang="en-US" sz="1050" dirty="0">
                <a:solidFill>
                  <a:srgbClr val="808080"/>
                </a:solidFill>
                <a:latin typeface="Consolas" panose="020B0609020204030204" pitchFamily="49" charset="0"/>
              </a:rPr>
              <a:t>,</a:t>
            </a:r>
            <a:r>
              <a:rPr lang="en-US" sz="1050" dirty="0">
                <a:solidFill>
                  <a:srgbClr val="000000"/>
                </a:solidFill>
                <a:latin typeface="Consolas" panose="020B0609020204030204" pitchFamily="49" charset="0"/>
              </a:rPr>
              <a:t> @Email</a:t>
            </a:r>
            <a:r>
              <a:rPr lang="en-US" sz="1050" dirty="0">
                <a:solidFill>
                  <a:srgbClr val="808080"/>
                </a:solidFill>
                <a:latin typeface="Consolas" panose="020B0609020204030204" pitchFamily="49" charset="0"/>
              </a:rPr>
              <a:t>,</a:t>
            </a:r>
            <a:r>
              <a:rPr lang="en-US" sz="1050" dirty="0">
                <a:solidFill>
                  <a:srgbClr val="000000"/>
                </a:solidFill>
                <a:latin typeface="Consolas" panose="020B0609020204030204" pitchFamily="49" charset="0"/>
              </a:rPr>
              <a:t> @Direccion</a:t>
            </a:r>
            <a:r>
              <a:rPr lang="en-US" sz="1050" dirty="0">
                <a:solidFill>
                  <a:srgbClr val="808080"/>
                </a:solidFill>
                <a:latin typeface="Consolas" panose="020B0609020204030204" pitchFamily="49" charset="0"/>
              </a:rPr>
              <a:t>,</a:t>
            </a:r>
            <a:r>
              <a:rPr lang="en-US" sz="1050" dirty="0">
                <a:solidFill>
                  <a:srgbClr val="000000"/>
                </a:solidFill>
                <a:latin typeface="Consolas" panose="020B0609020204030204" pitchFamily="49" charset="0"/>
              </a:rPr>
              <a:t> @IdCategoria</a:t>
            </a:r>
            <a:r>
              <a:rPr lang="en-US" sz="1050" dirty="0">
                <a:solidFill>
                  <a:srgbClr val="808080"/>
                </a:solidFill>
                <a:latin typeface="Consolas" panose="020B0609020204030204" pitchFamily="49" charset="0"/>
              </a:rPr>
              <a:t>,</a:t>
            </a:r>
            <a:r>
              <a:rPr lang="en-US" sz="1050" dirty="0">
                <a:solidFill>
                  <a:srgbClr val="000000"/>
                </a:solidFill>
                <a:latin typeface="Consolas" panose="020B0609020204030204" pitchFamily="49" charset="0"/>
              </a:rPr>
              <a:t> @FechaNacimiento</a:t>
            </a:r>
            <a:r>
              <a:rPr lang="en-US" sz="1050" dirty="0">
                <a:solidFill>
                  <a:srgbClr val="808080"/>
                </a:solidFill>
                <a:latin typeface="Consolas" panose="020B0609020204030204" pitchFamily="49" charset="0"/>
              </a:rPr>
              <a:t>,</a:t>
            </a:r>
            <a:r>
              <a:rPr lang="en-US" sz="1050" dirty="0">
                <a:solidFill>
                  <a:srgbClr val="000000"/>
                </a:solidFill>
                <a:latin typeface="Consolas" panose="020B0609020204030204" pitchFamily="49" charset="0"/>
              </a:rPr>
              <a:t> @IdGenero</a:t>
            </a:r>
            <a:r>
              <a:rPr lang="en-US" sz="1050" dirty="0">
                <a:solidFill>
                  <a:srgbClr val="808080"/>
                </a:solidFill>
                <a:latin typeface="Consolas" panose="020B0609020204030204" pitchFamily="49" charset="0"/>
              </a:rPr>
              <a:t>);</a:t>
            </a:r>
            <a:endParaRPr lang="en-US" sz="1050" dirty="0">
              <a:solidFill>
                <a:srgbClr val="000000"/>
              </a:solidFill>
              <a:latin typeface="Consolas" panose="020B0609020204030204" pitchFamily="49" charset="0"/>
            </a:endParaRPr>
          </a:p>
          <a:p>
            <a:r>
              <a:rPr lang="en-US" sz="1050" dirty="0">
                <a:solidFill>
                  <a:srgbClr val="000000"/>
                </a:solidFill>
                <a:latin typeface="Consolas" panose="020B0609020204030204" pitchFamily="49" charset="0"/>
              </a:rPr>
              <a:t>        </a:t>
            </a:r>
          </a:p>
          <a:p>
            <a:r>
              <a:rPr lang="en-US" sz="1050" dirty="0">
                <a:solidFill>
                  <a:srgbClr val="000000"/>
                </a:solidFill>
                <a:latin typeface="Consolas" panose="020B0609020204030204" pitchFamily="49" charset="0"/>
              </a:rPr>
              <a:t>        </a:t>
            </a:r>
            <a:r>
              <a:rPr lang="en-US" sz="1050" dirty="0">
                <a:solidFill>
                  <a:srgbClr val="008000"/>
                </a:solidFill>
                <a:latin typeface="Consolas" panose="020B0609020204030204" pitchFamily="49" charset="0"/>
              </a:rPr>
              <a:t>-- Mostrar mensaje de confirmación</a:t>
            </a:r>
            <a:endParaRPr lang="en-US" sz="1050" dirty="0">
              <a:solidFill>
                <a:srgbClr val="000000"/>
              </a:solidFill>
              <a:latin typeface="Consolas" panose="020B0609020204030204" pitchFamily="49" charset="0"/>
            </a:endParaRPr>
          </a:p>
          <a:p>
            <a:r>
              <a:rPr lang="en-US" sz="1050" dirty="0">
                <a:solidFill>
                  <a:srgbClr val="000000"/>
                </a:solidFill>
                <a:latin typeface="Consolas" panose="020B0609020204030204" pitchFamily="49" charset="0"/>
              </a:rPr>
              <a:t>        </a:t>
            </a:r>
            <a:r>
              <a:rPr lang="en-US" sz="1050" dirty="0">
                <a:solidFill>
                  <a:srgbClr val="0000FF"/>
                </a:solidFill>
                <a:latin typeface="Consolas" panose="020B0609020204030204" pitchFamily="49" charset="0"/>
              </a:rPr>
              <a:t>PRINT</a:t>
            </a:r>
            <a:r>
              <a:rPr lang="en-US" sz="1050" dirty="0">
                <a:solidFill>
                  <a:srgbClr val="000000"/>
                </a:solidFill>
                <a:latin typeface="Consolas" panose="020B0609020204030204" pitchFamily="49" charset="0"/>
              </a:rPr>
              <a:t> </a:t>
            </a:r>
            <a:r>
              <a:rPr lang="en-US" sz="1050" dirty="0">
                <a:solidFill>
                  <a:srgbClr val="FF0000"/>
                </a:solidFill>
                <a:latin typeface="Consolas" panose="020B0609020204030204" pitchFamily="49" charset="0"/>
              </a:rPr>
              <a:t>'Contacto creado correctamente.'</a:t>
            </a:r>
            <a:r>
              <a:rPr lang="en-US" sz="1050" dirty="0">
                <a:solidFill>
                  <a:srgbClr val="808080"/>
                </a:solidFill>
                <a:latin typeface="Consolas" panose="020B0609020204030204" pitchFamily="49" charset="0"/>
              </a:rPr>
              <a:t>;</a:t>
            </a:r>
            <a:endParaRPr lang="en-US" sz="1050" dirty="0">
              <a:solidFill>
                <a:srgbClr val="000000"/>
              </a:solidFill>
              <a:latin typeface="Consolas" panose="020B0609020204030204" pitchFamily="49" charset="0"/>
            </a:endParaRPr>
          </a:p>
          <a:p>
            <a:r>
              <a:rPr lang="en-US" sz="1050" dirty="0">
                <a:solidFill>
                  <a:srgbClr val="000000"/>
                </a:solidFill>
                <a:latin typeface="Consolas" panose="020B0609020204030204" pitchFamily="49" charset="0"/>
              </a:rPr>
              <a:t>    </a:t>
            </a:r>
            <a:r>
              <a:rPr lang="en-US" sz="1050" dirty="0">
                <a:solidFill>
                  <a:srgbClr val="0000FF"/>
                </a:solidFill>
                <a:latin typeface="Consolas" panose="020B0609020204030204" pitchFamily="49" charset="0"/>
              </a:rPr>
              <a:t>END</a:t>
            </a:r>
            <a:endParaRPr lang="en-US" sz="1050" dirty="0">
              <a:solidFill>
                <a:srgbClr val="000000"/>
              </a:solidFill>
              <a:latin typeface="Consolas" panose="020B0609020204030204" pitchFamily="49" charset="0"/>
            </a:endParaRPr>
          </a:p>
          <a:p>
            <a:r>
              <a:rPr lang="en-US" sz="1050" dirty="0">
                <a:solidFill>
                  <a:srgbClr val="0000FF"/>
                </a:solidFill>
                <a:latin typeface="Consolas" panose="020B0609020204030204" pitchFamily="49" charset="0"/>
              </a:rPr>
              <a:t>END</a:t>
            </a:r>
            <a:r>
              <a:rPr lang="en-US" sz="1050" dirty="0">
                <a:solidFill>
                  <a:srgbClr val="808080"/>
                </a:solidFill>
                <a:latin typeface="Consolas" panose="020B0609020204030204" pitchFamily="49" charset="0"/>
              </a:rPr>
              <a:t>;</a:t>
            </a:r>
            <a:endParaRPr lang="en-US" sz="1050" dirty="0">
              <a:solidFill>
                <a:srgbClr val="000000"/>
              </a:solidFill>
              <a:latin typeface="Consolas" panose="020B0609020204030204" pitchFamily="49" charset="0"/>
            </a:endParaRPr>
          </a:p>
          <a:p>
            <a:endParaRPr lang="en-US" sz="1050" dirty="0">
              <a:solidFill>
                <a:srgbClr val="000000"/>
              </a:solidFill>
              <a:latin typeface="Consolas" panose="020B0609020204030204" pitchFamily="49" charset="0"/>
            </a:endParaRPr>
          </a:p>
          <a:p>
            <a:endParaRPr lang="en-US" sz="800" dirty="0"/>
          </a:p>
        </p:txBody>
      </p:sp>
      <p:pic>
        <p:nvPicPr>
          <p:cNvPr id="4" name="Imagen 3">
            <a:extLst>
              <a:ext uri="{FF2B5EF4-FFF2-40B4-BE49-F238E27FC236}">
                <a16:creationId xmlns:a16="http://schemas.microsoft.com/office/drawing/2014/main" id="{BC35D696-8B20-98B4-BFA9-32EF76A9B3C8}"/>
              </a:ext>
            </a:extLst>
          </p:cNvPr>
          <p:cNvPicPr>
            <a:picLocks noChangeAspect="1"/>
          </p:cNvPicPr>
          <p:nvPr/>
        </p:nvPicPr>
        <p:blipFill>
          <a:blip r:embed="rId2"/>
          <a:stretch>
            <a:fillRect/>
          </a:stretch>
        </p:blipFill>
        <p:spPr>
          <a:xfrm>
            <a:off x="6794139" y="2657476"/>
            <a:ext cx="4895758" cy="1285874"/>
          </a:xfrm>
          <a:prstGeom prst="rect">
            <a:avLst/>
          </a:prstGeom>
        </p:spPr>
      </p:pic>
    </p:spTree>
    <p:extLst>
      <p:ext uri="{BB962C8B-B14F-4D97-AF65-F5344CB8AC3E}">
        <p14:creationId xmlns:p14="http://schemas.microsoft.com/office/powerpoint/2010/main" val="15333464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ingenieriadesoftware.es/wp-content/uploads/2018/07/sqljoin.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10631" y="363557"/>
            <a:ext cx="7620000" cy="5991226"/>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Pegatinas | Emoticones emoji, Emoticonos divertidos, Emoji divertido"/>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65768" y="363557"/>
            <a:ext cx="1412497" cy="1233201"/>
          </a:xfrm>
          <a:prstGeom prst="rect">
            <a:avLst/>
          </a:prstGeom>
          <a:noFill/>
          <a:extLst>
            <a:ext uri="{909E8E84-426E-40DD-AFC4-6F175D3DCCD1}">
              <a14:hiddenFill xmlns:a14="http://schemas.microsoft.com/office/drawing/2010/main">
                <a:solidFill>
                  <a:srgbClr val="FFFFFF"/>
                </a:solidFill>
              </a14:hiddenFill>
            </a:ext>
          </a:extLst>
        </p:spPr>
      </p:pic>
      <p:sp>
        <p:nvSpPr>
          <p:cNvPr id="4" name="3 CuadroTexto"/>
          <p:cNvSpPr txBox="1"/>
          <p:nvPr/>
        </p:nvSpPr>
        <p:spPr>
          <a:xfrm>
            <a:off x="308471" y="1949985"/>
            <a:ext cx="3327094" cy="3139321"/>
          </a:xfrm>
          <a:prstGeom prst="rect">
            <a:avLst/>
          </a:prstGeom>
          <a:noFill/>
        </p:spPr>
        <p:txBody>
          <a:bodyPr wrap="square" rtlCol="0">
            <a:spAutoFit/>
          </a:bodyPr>
          <a:lstStyle/>
          <a:p>
            <a:pPr algn="ctr"/>
            <a:r>
              <a:rPr lang="en-US" sz="1800" b="1" dirty="0">
                <a:solidFill>
                  <a:srgbClr val="0070C0"/>
                </a:solidFill>
              </a:rPr>
              <a:t>La mayor Cantidad de operaciones y Consultas que llevemos a cabo, seran por medio de Joins, y por operaciones de conjuntos de datos o Producto cartesiano, los cuales nos daran los datos que en determiando momento necesitemos en nuestro trabajo.</a:t>
            </a:r>
            <a:endParaRPr lang="es-DO" sz="1800" b="1" dirty="0">
              <a:solidFill>
                <a:srgbClr val="0070C0"/>
              </a:solidFill>
            </a:endParaRPr>
          </a:p>
        </p:txBody>
      </p:sp>
      <p:sp>
        <p:nvSpPr>
          <p:cNvPr id="2" name="1 Flecha abajo"/>
          <p:cNvSpPr/>
          <p:nvPr/>
        </p:nvSpPr>
        <p:spPr>
          <a:xfrm>
            <a:off x="1823290" y="1685580"/>
            <a:ext cx="297455" cy="264405"/>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Tree>
    <p:extLst>
      <p:ext uri="{BB962C8B-B14F-4D97-AF65-F5344CB8AC3E}">
        <p14:creationId xmlns:p14="http://schemas.microsoft.com/office/powerpoint/2010/main" val="47206024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C64D825-0B21-4AD1-AB14-9B5CF66F3EBA}"/>
              </a:ext>
            </a:extLst>
          </p:cNvPr>
          <p:cNvSpPr txBox="1"/>
          <p:nvPr/>
        </p:nvSpPr>
        <p:spPr>
          <a:xfrm>
            <a:off x="361563" y="197346"/>
            <a:ext cx="5058162" cy="2708434"/>
          </a:xfrm>
          <a:prstGeom prst="rect">
            <a:avLst/>
          </a:prstGeom>
          <a:noFill/>
        </p:spPr>
        <p:txBody>
          <a:bodyPr wrap="square">
            <a:spAutoFit/>
          </a:bodyPr>
          <a:lstStyle/>
          <a:p>
            <a:endParaRPr lang="en-US" sz="1100" dirty="0">
              <a:solidFill>
                <a:srgbClr val="000000"/>
              </a:solidFill>
              <a:latin typeface="Consolas" panose="020B0609020204030204" pitchFamily="49" charset="0"/>
            </a:endParaRPr>
          </a:p>
          <a:p>
            <a:r>
              <a:rPr lang="es-ES" sz="1100" dirty="0">
                <a:solidFill>
                  <a:srgbClr val="008000"/>
                </a:solidFill>
                <a:latin typeface="Consolas" panose="020B0609020204030204" pitchFamily="49" charset="0"/>
              </a:rPr>
              <a:t>--LLAMAR EL PROCEDIMIENTO Y EJECUTARLO CON LOS DATOS DEL INSERT:</a:t>
            </a:r>
            <a:endParaRPr lang="es-ES" sz="1100" dirty="0">
              <a:solidFill>
                <a:srgbClr val="000000"/>
              </a:solidFill>
              <a:latin typeface="Consolas" panose="020B0609020204030204" pitchFamily="49" charset="0"/>
            </a:endParaRPr>
          </a:p>
          <a:p>
            <a:endParaRPr lang="en-US" sz="1100" dirty="0">
              <a:solidFill>
                <a:srgbClr val="000000"/>
              </a:solidFill>
              <a:latin typeface="Consolas" panose="020B0609020204030204" pitchFamily="49" charset="0"/>
            </a:endParaRPr>
          </a:p>
          <a:p>
            <a:r>
              <a:rPr lang="en-US" dirty="0">
                <a:solidFill>
                  <a:srgbClr val="0000FF"/>
                </a:solidFill>
                <a:latin typeface="Consolas" panose="020B0609020204030204" pitchFamily="49" charset="0"/>
              </a:rPr>
              <a:t>EXEC</a:t>
            </a:r>
            <a:r>
              <a:rPr lang="en-US" dirty="0">
                <a:solidFill>
                  <a:srgbClr val="000000"/>
                </a:solidFill>
                <a:latin typeface="Consolas" panose="020B0609020204030204" pitchFamily="49" charset="0"/>
              </a:rPr>
              <a:t> sp_CrearContactoConValidacion_V2</a:t>
            </a:r>
          </a:p>
          <a:p>
            <a:r>
              <a:rPr lang="en-US" dirty="0">
                <a:solidFill>
                  <a:srgbClr val="0000FF"/>
                </a:solidFill>
                <a:latin typeface="Consolas" panose="020B0609020204030204" pitchFamily="49" charset="0"/>
              </a:rPr>
              <a:t>    </a:t>
            </a:r>
            <a:r>
              <a:rPr lang="en-US" dirty="0">
                <a:solidFill>
                  <a:srgbClr val="000000"/>
                </a:solidFill>
                <a:latin typeface="Consolas" panose="020B0609020204030204" pitchFamily="49" charset="0"/>
              </a:rPr>
              <a:t>@NombreContacto </a:t>
            </a:r>
            <a:r>
              <a:rPr lang="en-US" dirty="0">
                <a:solidFill>
                  <a:srgbClr val="808080"/>
                </a:solidFill>
                <a:latin typeface="Consolas" panose="020B0609020204030204" pitchFamily="49" charset="0"/>
              </a:rPr>
              <a:t>=</a:t>
            </a:r>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'NOMBRE INSERTAR1'</a:t>
            </a:r>
            <a:r>
              <a:rPr lang="en-US" dirty="0">
                <a:solidFill>
                  <a:srgbClr val="808080"/>
                </a:solidFill>
                <a:latin typeface="Consolas" panose="020B0609020204030204" pitchFamily="49" charset="0"/>
              </a:rPr>
              <a:t>,</a:t>
            </a:r>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    @ApellidoContacto </a:t>
            </a:r>
            <a:r>
              <a:rPr lang="en-US" dirty="0">
                <a:solidFill>
                  <a:srgbClr val="808080"/>
                </a:solidFill>
                <a:latin typeface="Consolas" panose="020B0609020204030204" pitchFamily="49" charset="0"/>
              </a:rPr>
              <a:t>=</a:t>
            </a:r>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'APELLIDO INSERTAR1'</a:t>
            </a:r>
            <a:r>
              <a:rPr lang="en-US" dirty="0">
                <a:solidFill>
                  <a:srgbClr val="808080"/>
                </a:solidFill>
                <a:latin typeface="Consolas" panose="020B0609020204030204" pitchFamily="49" charset="0"/>
              </a:rPr>
              <a:t>,</a:t>
            </a:r>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    @Telefono </a:t>
            </a:r>
            <a:r>
              <a:rPr lang="en-US" dirty="0">
                <a:solidFill>
                  <a:srgbClr val="808080"/>
                </a:solidFill>
                <a:latin typeface="Consolas" panose="020B0609020204030204" pitchFamily="49" charset="0"/>
              </a:rPr>
              <a:t>=</a:t>
            </a:r>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'809-895-5214'</a:t>
            </a:r>
            <a:r>
              <a:rPr lang="en-US" dirty="0">
                <a:solidFill>
                  <a:srgbClr val="808080"/>
                </a:solidFill>
                <a:latin typeface="Consolas" panose="020B0609020204030204" pitchFamily="49" charset="0"/>
              </a:rPr>
              <a:t>,</a:t>
            </a:r>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    @Email </a:t>
            </a:r>
            <a:r>
              <a:rPr lang="en-US" dirty="0">
                <a:solidFill>
                  <a:srgbClr val="808080"/>
                </a:solidFill>
                <a:latin typeface="Consolas" panose="020B0609020204030204" pitchFamily="49" charset="0"/>
              </a:rPr>
              <a:t>=</a:t>
            </a:r>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'ACTUALIZAR5@EMIAL.COM'</a:t>
            </a:r>
            <a:r>
              <a:rPr lang="en-US" dirty="0">
                <a:solidFill>
                  <a:srgbClr val="808080"/>
                </a:solidFill>
                <a:latin typeface="Consolas" panose="020B0609020204030204" pitchFamily="49" charset="0"/>
              </a:rPr>
              <a:t>,</a:t>
            </a:r>
            <a:endParaRPr lang="en-US" dirty="0">
              <a:solidFill>
                <a:srgbClr val="000000"/>
              </a:solidFill>
              <a:latin typeface="Consolas" panose="020B0609020204030204" pitchFamily="49" charset="0"/>
            </a:endParaRPr>
          </a:p>
          <a:p>
            <a:r>
              <a:rPr lang="es-ES" dirty="0">
                <a:solidFill>
                  <a:srgbClr val="000000"/>
                </a:solidFill>
                <a:latin typeface="Consolas" panose="020B0609020204030204" pitchFamily="49" charset="0"/>
              </a:rPr>
              <a:t>    @Direccion </a:t>
            </a:r>
            <a:r>
              <a:rPr lang="es-ES" dirty="0">
                <a:solidFill>
                  <a:srgbClr val="808080"/>
                </a:solidFill>
                <a:latin typeface="Consolas" panose="020B0609020204030204" pitchFamily="49" charset="0"/>
              </a:rPr>
              <a:t>=</a:t>
            </a:r>
            <a:r>
              <a:rPr lang="es-ES" dirty="0">
                <a:solidFill>
                  <a:srgbClr val="000000"/>
                </a:solidFill>
                <a:latin typeface="Consolas" panose="020B0609020204030204" pitchFamily="49" charset="0"/>
              </a:rPr>
              <a:t> </a:t>
            </a:r>
            <a:r>
              <a:rPr lang="es-ES" dirty="0">
                <a:solidFill>
                  <a:srgbClr val="FF0000"/>
                </a:solidFill>
                <a:latin typeface="Consolas" panose="020B0609020204030204" pitchFamily="49" charset="0"/>
              </a:rPr>
              <a:t>'AV. LA VIDA ES BELLA # 20215'</a:t>
            </a:r>
            <a:r>
              <a:rPr lang="es-ES" dirty="0">
                <a:solidFill>
                  <a:srgbClr val="808080"/>
                </a:solidFill>
                <a:latin typeface="Consolas" panose="020B0609020204030204" pitchFamily="49" charset="0"/>
              </a:rPr>
              <a:t>,</a:t>
            </a:r>
            <a:endParaRPr lang="es-E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    @IdCategoria </a:t>
            </a:r>
            <a:r>
              <a:rPr lang="en-US" dirty="0">
                <a:solidFill>
                  <a:srgbClr val="808080"/>
                </a:solidFill>
                <a:latin typeface="Consolas" panose="020B0609020204030204" pitchFamily="49" charset="0"/>
              </a:rPr>
              <a:t>=</a:t>
            </a:r>
            <a:r>
              <a:rPr lang="en-US" dirty="0">
                <a:solidFill>
                  <a:srgbClr val="000000"/>
                </a:solidFill>
                <a:latin typeface="Consolas" panose="020B0609020204030204" pitchFamily="49" charset="0"/>
              </a:rPr>
              <a:t> 3</a:t>
            </a:r>
            <a:r>
              <a:rPr lang="en-US" dirty="0">
                <a:solidFill>
                  <a:srgbClr val="808080"/>
                </a:solidFill>
                <a:latin typeface="Consolas" panose="020B0609020204030204" pitchFamily="49" charset="0"/>
              </a:rPr>
              <a:t>,</a:t>
            </a:r>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    @FechaNacimiento </a:t>
            </a:r>
            <a:r>
              <a:rPr lang="en-US" dirty="0">
                <a:solidFill>
                  <a:srgbClr val="808080"/>
                </a:solidFill>
                <a:latin typeface="Consolas" panose="020B0609020204030204" pitchFamily="49" charset="0"/>
              </a:rPr>
              <a:t>=</a:t>
            </a:r>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'1995-05-13'</a:t>
            </a:r>
            <a:r>
              <a:rPr lang="en-US" dirty="0">
                <a:solidFill>
                  <a:srgbClr val="808080"/>
                </a:solidFill>
                <a:latin typeface="Consolas" panose="020B0609020204030204" pitchFamily="49" charset="0"/>
              </a:rPr>
              <a:t>,</a:t>
            </a:r>
            <a:r>
              <a:rPr lang="en-US"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    @IdGenero </a:t>
            </a:r>
            <a:r>
              <a:rPr lang="en-US" dirty="0">
                <a:solidFill>
                  <a:srgbClr val="808080"/>
                </a:solidFill>
                <a:latin typeface="Consolas" panose="020B0609020204030204" pitchFamily="49" charset="0"/>
              </a:rPr>
              <a:t>=</a:t>
            </a:r>
            <a:r>
              <a:rPr lang="en-US" dirty="0">
                <a:solidFill>
                  <a:srgbClr val="000000"/>
                </a:solidFill>
                <a:latin typeface="Consolas" panose="020B0609020204030204" pitchFamily="49" charset="0"/>
              </a:rPr>
              <a:t> 2</a:t>
            </a:r>
            <a:r>
              <a:rPr lang="en-US" dirty="0">
                <a:solidFill>
                  <a:srgbClr val="808080"/>
                </a:solidFill>
                <a:latin typeface="Consolas" panose="020B0609020204030204" pitchFamily="49" charset="0"/>
              </a:rPr>
              <a:t>;</a:t>
            </a:r>
            <a:r>
              <a:rPr lang="en-US" dirty="0">
                <a:solidFill>
                  <a:srgbClr val="000000"/>
                </a:solidFill>
                <a:latin typeface="Consolas" panose="020B0609020204030204" pitchFamily="49" charset="0"/>
              </a:rPr>
              <a:t> </a:t>
            </a:r>
          </a:p>
        </p:txBody>
      </p:sp>
      <p:pic>
        <p:nvPicPr>
          <p:cNvPr id="4" name="Imagen 3">
            <a:extLst>
              <a:ext uri="{FF2B5EF4-FFF2-40B4-BE49-F238E27FC236}">
                <a16:creationId xmlns:a16="http://schemas.microsoft.com/office/drawing/2014/main" id="{06E940BD-B127-50F3-7467-E7D80DA98324}"/>
              </a:ext>
            </a:extLst>
          </p:cNvPr>
          <p:cNvPicPr>
            <a:picLocks noChangeAspect="1"/>
          </p:cNvPicPr>
          <p:nvPr/>
        </p:nvPicPr>
        <p:blipFill>
          <a:blip r:embed="rId2"/>
          <a:stretch>
            <a:fillRect/>
          </a:stretch>
        </p:blipFill>
        <p:spPr>
          <a:xfrm>
            <a:off x="5306365" y="1171575"/>
            <a:ext cx="6814197" cy="4795837"/>
          </a:xfrm>
          <a:prstGeom prst="rect">
            <a:avLst/>
          </a:prstGeom>
        </p:spPr>
      </p:pic>
    </p:spTree>
    <p:extLst>
      <p:ext uri="{BB962C8B-B14F-4D97-AF65-F5344CB8AC3E}">
        <p14:creationId xmlns:p14="http://schemas.microsoft.com/office/powerpoint/2010/main" val="3180230912"/>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C33E86D-CCBD-472F-A1FD-97CC2D24F1E4}"/>
              </a:ext>
            </a:extLst>
          </p:cNvPr>
          <p:cNvSpPr txBox="1"/>
          <p:nvPr/>
        </p:nvSpPr>
        <p:spPr>
          <a:xfrm>
            <a:off x="296246" y="320457"/>
            <a:ext cx="11012455" cy="2677656"/>
          </a:xfrm>
          <a:prstGeom prst="rect">
            <a:avLst/>
          </a:prstGeom>
          <a:noFill/>
        </p:spPr>
        <p:txBody>
          <a:bodyPr wrap="square">
            <a:spAutoFit/>
          </a:bodyPr>
          <a:lstStyle/>
          <a:p>
            <a:r>
              <a:rPr lang="es-ES" sz="1400" dirty="0">
                <a:solidFill>
                  <a:srgbClr val="008000"/>
                </a:solidFill>
                <a:latin typeface="Consolas" panose="020B0609020204030204" pitchFamily="49" charset="0"/>
              </a:rPr>
              <a:t>--SI VOLVEMOS A LLAMAR EL PROCEDIMIENTO Y EJECUTARLO CON LOS DATOS DEL INSERT VEREMOS UN MENSAJE DIFERENTE </a:t>
            </a:r>
          </a:p>
          <a:p>
            <a:endParaRPr lang="es-ES" dirty="0">
              <a:solidFill>
                <a:srgbClr val="008000"/>
              </a:solidFill>
              <a:latin typeface="Consolas" panose="020B0609020204030204" pitchFamily="49" charset="0"/>
            </a:endParaRPr>
          </a:p>
          <a:p>
            <a:r>
              <a:rPr lang="en-US" sz="1400" dirty="0">
                <a:solidFill>
                  <a:srgbClr val="0000FF"/>
                </a:solidFill>
                <a:latin typeface="Consolas" panose="020B0609020204030204" pitchFamily="49" charset="0"/>
              </a:rPr>
              <a:t>EXEC</a:t>
            </a:r>
            <a:r>
              <a:rPr lang="en-US" sz="1400" dirty="0">
                <a:solidFill>
                  <a:srgbClr val="000000"/>
                </a:solidFill>
                <a:latin typeface="Consolas" panose="020B0609020204030204" pitchFamily="49" charset="0"/>
              </a:rPr>
              <a:t> sp_CrearContactoConValidacion_V2</a:t>
            </a:r>
          </a:p>
          <a:p>
            <a:r>
              <a:rPr lang="en-US" sz="1400" dirty="0">
                <a:solidFill>
                  <a:srgbClr val="0000FF"/>
                </a:solidFill>
                <a:latin typeface="Consolas" panose="020B0609020204030204" pitchFamily="49" charset="0"/>
              </a:rPr>
              <a:t>    </a:t>
            </a:r>
            <a:r>
              <a:rPr lang="en-US" sz="1400" dirty="0">
                <a:solidFill>
                  <a:srgbClr val="000000"/>
                </a:solidFill>
                <a:latin typeface="Consolas" panose="020B0609020204030204" pitchFamily="49" charset="0"/>
              </a:rPr>
              <a:t>@NombreContacto </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a:t>
            </a:r>
            <a:r>
              <a:rPr lang="en-US" sz="1400" dirty="0">
                <a:solidFill>
                  <a:srgbClr val="FF0000"/>
                </a:solidFill>
                <a:latin typeface="Consolas" panose="020B0609020204030204" pitchFamily="49" charset="0"/>
              </a:rPr>
              <a:t>'NOMBRE INSERTAR1'</a:t>
            </a:r>
            <a:r>
              <a:rPr lang="en-US" sz="1400" dirty="0">
                <a:solidFill>
                  <a:srgbClr val="808080"/>
                </a:solidFill>
                <a:latin typeface="Consolas" panose="020B0609020204030204" pitchFamily="49" charset="0"/>
              </a:rPr>
              <a:t>,</a:t>
            </a:r>
            <a:endParaRPr lang="en-US" sz="1400" dirty="0">
              <a:solidFill>
                <a:srgbClr val="000000"/>
              </a:solidFill>
              <a:latin typeface="Consolas" panose="020B0609020204030204" pitchFamily="49" charset="0"/>
            </a:endParaRPr>
          </a:p>
          <a:p>
            <a:r>
              <a:rPr lang="en-US" sz="1400" dirty="0">
                <a:solidFill>
                  <a:srgbClr val="000000"/>
                </a:solidFill>
                <a:latin typeface="Consolas" panose="020B0609020204030204" pitchFamily="49" charset="0"/>
              </a:rPr>
              <a:t>    @ApellidoContacto </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a:t>
            </a:r>
            <a:r>
              <a:rPr lang="en-US" sz="1400" dirty="0">
                <a:solidFill>
                  <a:srgbClr val="FF0000"/>
                </a:solidFill>
                <a:latin typeface="Consolas" panose="020B0609020204030204" pitchFamily="49" charset="0"/>
              </a:rPr>
              <a:t>'APELLIDO INSERTAR</a:t>
            </a:r>
            <a:r>
              <a:rPr lang="en-US" dirty="0">
                <a:solidFill>
                  <a:srgbClr val="FF0000"/>
                </a:solidFill>
                <a:latin typeface="Consolas" panose="020B0609020204030204" pitchFamily="49" charset="0"/>
              </a:rPr>
              <a:t>1</a:t>
            </a:r>
            <a:r>
              <a:rPr lang="en-US" sz="1400" dirty="0">
                <a:solidFill>
                  <a:srgbClr val="FF0000"/>
                </a:solidFill>
                <a:latin typeface="Consolas" panose="020B0609020204030204" pitchFamily="49" charset="0"/>
              </a:rPr>
              <a:t>'</a:t>
            </a:r>
            <a:r>
              <a:rPr lang="en-US" sz="1400" dirty="0">
                <a:solidFill>
                  <a:srgbClr val="808080"/>
                </a:solidFill>
                <a:latin typeface="Consolas" panose="020B0609020204030204" pitchFamily="49" charset="0"/>
              </a:rPr>
              <a:t>,</a:t>
            </a:r>
            <a:endParaRPr lang="en-US" sz="1400" dirty="0">
              <a:solidFill>
                <a:srgbClr val="000000"/>
              </a:solidFill>
              <a:latin typeface="Consolas" panose="020B0609020204030204" pitchFamily="49" charset="0"/>
            </a:endParaRPr>
          </a:p>
          <a:p>
            <a:r>
              <a:rPr lang="en-US" sz="1400" dirty="0">
                <a:solidFill>
                  <a:srgbClr val="000000"/>
                </a:solidFill>
                <a:latin typeface="Consolas" panose="020B0609020204030204" pitchFamily="49" charset="0"/>
              </a:rPr>
              <a:t>    @Telefono </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a:t>
            </a:r>
            <a:r>
              <a:rPr lang="en-US" sz="1400" dirty="0">
                <a:solidFill>
                  <a:srgbClr val="FF0000"/>
                </a:solidFill>
                <a:latin typeface="Consolas" panose="020B0609020204030204" pitchFamily="49" charset="0"/>
              </a:rPr>
              <a:t>'809-895-5214'</a:t>
            </a:r>
            <a:r>
              <a:rPr lang="en-US" sz="1400" dirty="0">
                <a:solidFill>
                  <a:srgbClr val="808080"/>
                </a:solidFill>
                <a:latin typeface="Consolas" panose="020B0609020204030204" pitchFamily="49" charset="0"/>
              </a:rPr>
              <a:t>,</a:t>
            </a:r>
            <a:endParaRPr lang="en-US" sz="1400" dirty="0">
              <a:solidFill>
                <a:srgbClr val="000000"/>
              </a:solidFill>
              <a:latin typeface="Consolas" panose="020B0609020204030204" pitchFamily="49" charset="0"/>
            </a:endParaRPr>
          </a:p>
          <a:p>
            <a:r>
              <a:rPr lang="en-US" sz="1400" dirty="0">
                <a:solidFill>
                  <a:srgbClr val="000000"/>
                </a:solidFill>
                <a:latin typeface="Consolas" panose="020B0609020204030204" pitchFamily="49" charset="0"/>
              </a:rPr>
              <a:t>    @Email </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a:t>
            </a:r>
            <a:r>
              <a:rPr lang="en-US" sz="1400" dirty="0">
                <a:solidFill>
                  <a:srgbClr val="FF0000"/>
                </a:solidFill>
                <a:latin typeface="Consolas" panose="020B0609020204030204" pitchFamily="49" charset="0"/>
              </a:rPr>
              <a:t>'ACTUALIZAR5@EMIAL.COM'</a:t>
            </a:r>
            <a:r>
              <a:rPr lang="en-US" sz="1400" dirty="0">
                <a:solidFill>
                  <a:srgbClr val="808080"/>
                </a:solidFill>
                <a:latin typeface="Consolas" panose="020B0609020204030204" pitchFamily="49" charset="0"/>
              </a:rPr>
              <a:t>,</a:t>
            </a:r>
            <a:endParaRPr lang="en-US" sz="1400" dirty="0">
              <a:solidFill>
                <a:srgbClr val="000000"/>
              </a:solidFill>
              <a:latin typeface="Consolas" panose="020B0609020204030204" pitchFamily="49" charset="0"/>
            </a:endParaRPr>
          </a:p>
          <a:p>
            <a:r>
              <a:rPr lang="es-ES" sz="1400" dirty="0">
                <a:solidFill>
                  <a:srgbClr val="000000"/>
                </a:solidFill>
                <a:latin typeface="Consolas" panose="020B0609020204030204" pitchFamily="49" charset="0"/>
              </a:rPr>
              <a:t>    @Direccion </a:t>
            </a:r>
            <a:r>
              <a:rPr lang="es-ES" sz="1400" dirty="0">
                <a:solidFill>
                  <a:srgbClr val="808080"/>
                </a:solidFill>
                <a:latin typeface="Consolas" panose="020B0609020204030204" pitchFamily="49" charset="0"/>
              </a:rPr>
              <a:t>=</a:t>
            </a:r>
            <a:r>
              <a:rPr lang="es-ES" sz="1400" dirty="0">
                <a:solidFill>
                  <a:srgbClr val="000000"/>
                </a:solidFill>
                <a:latin typeface="Consolas" panose="020B0609020204030204" pitchFamily="49" charset="0"/>
              </a:rPr>
              <a:t> </a:t>
            </a:r>
            <a:r>
              <a:rPr lang="es-ES" sz="1400" dirty="0">
                <a:solidFill>
                  <a:srgbClr val="FF0000"/>
                </a:solidFill>
                <a:latin typeface="Consolas" panose="020B0609020204030204" pitchFamily="49" charset="0"/>
              </a:rPr>
              <a:t>'AV. LA VIDA ES BELLA # 20215'</a:t>
            </a:r>
            <a:r>
              <a:rPr lang="es-ES" sz="1400" dirty="0">
                <a:solidFill>
                  <a:srgbClr val="808080"/>
                </a:solidFill>
                <a:latin typeface="Consolas" panose="020B0609020204030204" pitchFamily="49" charset="0"/>
              </a:rPr>
              <a:t>,</a:t>
            </a:r>
            <a:endParaRPr lang="es-ES" sz="1400" dirty="0">
              <a:solidFill>
                <a:srgbClr val="000000"/>
              </a:solidFill>
              <a:latin typeface="Consolas" panose="020B0609020204030204" pitchFamily="49" charset="0"/>
            </a:endParaRPr>
          </a:p>
          <a:p>
            <a:r>
              <a:rPr lang="en-US" sz="1400" dirty="0">
                <a:solidFill>
                  <a:srgbClr val="000000"/>
                </a:solidFill>
                <a:latin typeface="Consolas" panose="020B0609020204030204" pitchFamily="49" charset="0"/>
              </a:rPr>
              <a:t>    @IdCategoria </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3</a:t>
            </a:r>
            <a:r>
              <a:rPr lang="en-US" sz="1400" dirty="0">
                <a:solidFill>
                  <a:srgbClr val="808080"/>
                </a:solidFill>
                <a:latin typeface="Consolas" panose="020B0609020204030204" pitchFamily="49" charset="0"/>
              </a:rPr>
              <a:t>,</a:t>
            </a:r>
            <a:endParaRPr lang="en-US" sz="1400" dirty="0">
              <a:solidFill>
                <a:srgbClr val="000000"/>
              </a:solidFill>
              <a:latin typeface="Consolas" panose="020B0609020204030204" pitchFamily="49" charset="0"/>
            </a:endParaRPr>
          </a:p>
          <a:p>
            <a:r>
              <a:rPr lang="en-US" sz="1400" dirty="0">
                <a:solidFill>
                  <a:srgbClr val="000000"/>
                </a:solidFill>
                <a:latin typeface="Consolas" panose="020B0609020204030204" pitchFamily="49" charset="0"/>
              </a:rPr>
              <a:t>    @FechaNacimiento </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a:t>
            </a:r>
            <a:r>
              <a:rPr lang="en-US" sz="1400" dirty="0">
                <a:solidFill>
                  <a:srgbClr val="FF0000"/>
                </a:solidFill>
                <a:latin typeface="Consolas" panose="020B0609020204030204" pitchFamily="49" charset="0"/>
              </a:rPr>
              <a:t>'1995-05-13'</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a:t>
            </a:r>
          </a:p>
          <a:p>
            <a:r>
              <a:rPr lang="en-US" sz="1400" dirty="0">
                <a:solidFill>
                  <a:srgbClr val="000000"/>
                </a:solidFill>
                <a:latin typeface="Consolas" panose="020B0609020204030204" pitchFamily="49" charset="0"/>
              </a:rPr>
              <a:t>    @IdGenero </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2</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a:t>
            </a:r>
          </a:p>
          <a:p>
            <a:endParaRPr lang="en-US" sz="1400" dirty="0">
              <a:solidFill>
                <a:srgbClr val="000000"/>
              </a:solidFill>
              <a:latin typeface="Consolas" panose="020B0609020204030204" pitchFamily="49" charset="0"/>
            </a:endParaRPr>
          </a:p>
        </p:txBody>
      </p:sp>
      <p:pic>
        <p:nvPicPr>
          <p:cNvPr id="4" name="Imagen 3">
            <a:extLst>
              <a:ext uri="{FF2B5EF4-FFF2-40B4-BE49-F238E27FC236}">
                <a16:creationId xmlns:a16="http://schemas.microsoft.com/office/drawing/2014/main" id="{40426ADF-220D-84AA-78CD-23A0A00FD865}"/>
              </a:ext>
            </a:extLst>
          </p:cNvPr>
          <p:cNvPicPr>
            <a:picLocks noChangeAspect="1"/>
          </p:cNvPicPr>
          <p:nvPr/>
        </p:nvPicPr>
        <p:blipFill>
          <a:blip r:embed="rId2"/>
          <a:stretch>
            <a:fillRect/>
          </a:stretch>
        </p:blipFill>
        <p:spPr>
          <a:xfrm>
            <a:off x="1412251" y="3429000"/>
            <a:ext cx="8250861" cy="2581275"/>
          </a:xfrm>
          <a:prstGeom prst="rect">
            <a:avLst/>
          </a:prstGeom>
        </p:spPr>
      </p:pic>
    </p:spTree>
    <p:extLst>
      <p:ext uri="{BB962C8B-B14F-4D97-AF65-F5344CB8AC3E}">
        <p14:creationId xmlns:p14="http://schemas.microsoft.com/office/powerpoint/2010/main" val="2155267994"/>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40EF242-C3E7-4EBC-B997-C2ACCB2D9AB5}"/>
              </a:ext>
            </a:extLst>
          </p:cNvPr>
          <p:cNvSpPr txBox="1"/>
          <p:nvPr/>
        </p:nvSpPr>
        <p:spPr>
          <a:xfrm>
            <a:off x="160564" y="444771"/>
            <a:ext cx="11870871" cy="6324808"/>
          </a:xfrm>
          <a:prstGeom prst="rect">
            <a:avLst/>
          </a:prstGeom>
          <a:noFill/>
        </p:spPr>
        <p:txBody>
          <a:bodyPr wrap="square">
            <a:spAutoFit/>
          </a:bodyPr>
          <a:lstStyle/>
          <a:p>
            <a:r>
              <a:rPr lang="es-ES" sz="900" dirty="0">
                <a:solidFill>
                  <a:srgbClr val="008000"/>
                </a:solidFill>
                <a:latin typeface="Consolas" panose="020B0609020204030204" pitchFamily="49" charset="0"/>
              </a:rPr>
              <a:t>--AHORA VAMOS A CREAR UN PROCEDIMIENTO QUE VALIDE SI UN CONTACTO YA FUE ACTUALIZADO EN LA TABLA Y DE UN MENSAJE DE ALERTA Y CONCATENE EL NOMBRE Y APELLIDO:</a:t>
            </a:r>
            <a:endParaRPr lang="es-ES" sz="900" dirty="0">
              <a:solidFill>
                <a:srgbClr val="000000"/>
              </a:solidFill>
              <a:latin typeface="Consolas" panose="020B0609020204030204" pitchFamily="49" charset="0"/>
            </a:endParaRPr>
          </a:p>
          <a:p>
            <a:endParaRPr lang="en-US" sz="900" dirty="0">
              <a:solidFill>
                <a:srgbClr val="000000"/>
              </a:solidFill>
              <a:latin typeface="Consolas" panose="020B0609020204030204" pitchFamily="49" charset="0"/>
            </a:endParaRPr>
          </a:p>
          <a:p>
            <a:r>
              <a:rPr lang="en-US" sz="900" dirty="0">
                <a:solidFill>
                  <a:srgbClr val="0000FF"/>
                </a:solidFill>
                <a:latin typeface="Consolas" panose="020B0609020204030204" pitchFamily="49" charset="0"/>
              </a:rPr>
              <a:t>CREATE</a:t>
            </a:r>
            <a:r>
              <a:rPr lang="en-US" sz="900" dirty="0">
                <a:solidFill>
                  <a:srgbClr val="000000"/>
                </a:solidFill>
                <a:latin typeface="Consolas" panose="020B0609020204030204" pitchFamily="49" charset="0"/>
              </a:rPr>
              <a:t> </a:t>
            </a:r>
            <a:r>
              <a:rPr lang="en-US" sz="900" dirty="0">
                <a:solidFill>
                  <a:srgbClr val="808080"/>
                </a:solidFill>
                <a:latin typeface="Consolas" panose="020B0609020204030204" pitchFamily="49" charset="0"/>
              </a:rPr>
              <a:t>OR</a:t>
            </a:r>
            <a:r>
              <a:rPr lang="en-US" sz="900" dirty="0">
                <a:solidFill>
                  <a:srgbClr val="000000"/>
                </a:solidFill>
                <a:latin typeface="Consolas" panose="020B0609020204030204" pitchFamily="49" charset="0"/>
              </a:rPr>
              <a:t> </a:t>
            </a:r>
            <a:r>
              <a:rPr lang="en-US" sz="900" dirty="0">
                <a:solidFill>
                  <a:srgbClr val="0000FF"/>
                </a:solidFill>
                <a:latin typeface="Consolas" panose="020B0609020204030204" pitchFamily="49" charset="0"/>
              </a:rPr>
              <a:t>ALTER</a:t>
            </a:r>
            <a:r>
              <a:rPr lang="en-US" sz="900" dirty="0">
                <a:solidFill>
                  <a:srgbClr val="000000"/>
                </a:solidFill>
                <a:latin typeface="Consolas" panose="020B0609020204030204" pitchFamily="49" charset="0"/>
              </a:rPr>
              <a:t> </a:t>
            </a:r>
            <a:r>
              <a:rPr lang="en-US" sz="900" dirty="0">
                <a:solidFill>
                  <a:srgbClr val="0000FF"/>
                </a:solidFill>
                <a:latin typeface="Consolas" panose="020B0609020204030204" pitchFamily="49" charset="0"/>
              </a:rPr>
              <a:t>PROCEDURE</a:t>
            </a:r>
            <a:r>
              <a:rPr lang="en-US" sz="900" dirty="0">
                <a:solidFill>
                  <a:srgbClr val="000000"/>
                </a:solidFill>
                <a:latin typeface="Consolas" panose="020B0609020204030204" pitchFamily="49" charset="0"/>
              </a:rPr>
              <a:t> sp_ActualizarContactoConValidacion</a:t>
            </a:r>
          </a:p>
          <a:p>
            <a:r>
              <a:rPr lang="en-US" sz="900" dirty="0">
                <a:solidFill>
                  <a:srgbClr val="000000"/>
                </a:solidFill>
                <a:latin typeface="Consolas" panose="020B0609020204030204" pitchFamily="49" charset="0"/>
              </a:rPr>
              <a:t>    @NombreContacto </a:t>
            </a:r>
            <a:r>
              <a:rPr lang="en-US" sz="900" dirty="0">
                <a:solidFill>
                  <a:srgbClr val="0000FF"/>
                </a:solidFill>
                <a:latin typeface="Consolas" panose="020B0609020204030204" pitchFamily="49" charset="0"/>
              </a:rPr>
              <a:t>varchar</a:t>
            </a:r>
            <a:r>
              <a:rPr lang="en-US" sz="900" dirty="0">
                <a:solidFill>
                  <a:srgbClr val="808080"/>
                </a:solidFill>
                <a:latin typeface="Consolas" panose="020B0609020204030204" pitchFamily="49" charset="0"/>
              </a:rPr>
              <a:t>(</a:t>
            </a:r>
            <a:r>
              <a:rPr lang="en-US" sz="900" dirty="0">
                <a:solidFill>
                  <a:srgbClr val="000000"/>
                </a:solidFill>
                <a:latin typeface="Consolas" panose="020B0609020204030204" pitchFamily="49" charset="0"/>
              </a:rPr>
              <a:t>30</a:t>
            </a:r>
            <a:r>
              <a:rPr lang="en-US" sz="900" dirty="0">
                <a:solidFill>
                  <a:srgbClr val="808080"/>
                </a:solidFill>
                <a:latin typeface="Consolas" panose="020B0609020204030204" pitchFamily="49" charset="0"/>
              </a:rPr>
              <a:t>),</a:t>
            </a:r>
            <a:endParaRPr lang="en-US" sz="900" dirty="0">
              <a:solidFill>
                <a:srgbClr val="000000"/>
              </a:solidFill>
              <a:latin typeface="Consolas" panose="020B0609020204030204" pitchFamily="49" charset="0"/>
            </a:endParaRPr>
          </a:p>
          <a:p>
            <a:r>
              <a:rPr lang="en-US" sz="900" dirty="0">
                <a:solidFill>
                  <a:srgbClr val="000000"/>
                </a:solidFill>
                <a:latin typeface="Consolas" panose="020B0609020204030204" pitchFamily="49" charset="0"/>
              </a:rPr>
              <a:t>    @ApellidoContacto </a:t>
            </a:r>
            <a:r>
              <a:rPr lang="en-US" sz="900" dirty="0">
                <a:solidFill>
                  <a:srgbClr val="0000FF"/>
                </a:solidFill>
                <a:latin typeface="Consolas" panose="020B0609020204030204" pitchFamily="49" charset="0"/>
              </a:rPr>
              <a:t>varchar</a:t>
            </a:r>
            <a:r>
              <a:rPr lang="en-US" sz="900" dirty="0">
                <a:solidFill>
                  <a:srgbClr val="808080"/>
                </a:solidFill>
                <a:latin typeface="Consolas" panose="020B0609020204030204" pitchFamily="49" charset="0"/>
              </a:rPr>
              <a:t>(</a:t>
            </a:r>
            <a:r>
              <a:rPr lang="en-US" sz="900" dirty="0">
                <a:solidFill>
                  <a:srgbClr val="000000"/>
                </a:solidFill>
                <a:latin typeface="Consolas" panose="020B0609020204030204" pitchFamily="49" charset="0"/>
              </a:rPr>
              <a:t>30</a:t>
            </a:r>
            <a:r>
              <a:rPr lang="en-US" sz="900" dirty="0">
                <a:solidFill>
                  <a:srgbClr val="808080"/>
                </a:solidFill>
                <a:latin typeface="Consolas" panose="020B0609020204030204" pitchFamily="49" charset="0"/>
              </a:rPr>
              <a:t>),</a:t>
            </a:r>
            <a:endParaRPr lang="en-US" sz="900" dirty="0">
              <a:solidFill>
                <a:srgbClr val="000000"/>
              </a:solidFill>
              <a:latin typeface="Consolas" panose="020B0609020204030204" pitchFamily="49" charset="0"/>
            </a:endParaRPr>
          </a:p>
          <a:p>
            <a:r>
              <a:rPr lang="en-US" sz="900" dirty="0">
                <a:solidFill>
                  <a:srgbClr val="000000"/>
                </a:solidFill>
                <a:latin typeface="Consolas" panose="020B0609020204030204" pitchFamily="49" charset="0"/>
              </a:rPr>
              <a:t>    @Telefono </a:t>
            </a:r>
            <a:r>
              <a:rPr lang="en-US" sz="900" dirty="0">
                <a:solidFill>
                  <a:srgbClr val="0000FF"/>
                </a:solidFill>
                <a:latin typeface="Consolas" panose="020B0609020204030204" pitchFamily="49" charset="0"/>
              </a:rPr>
              <a:t>varchar</a:t>
            </a:r>
            <a:r>
              <a:rPr lang="en-US" sz="900" dirty="0">
                <a:solidFill>
                  <a:srgbClr val="808080"/>
                </a:solidFill>
                <a:latin typeface="Consolas" panose="020B0609020204030204" pitchFamily="49" charset="0"/>
              </a:rPr>
              <a:t>(</a:t>
            </a:r>
            <a:r>
              <a:rPr lang="en-US" sz="900" dirty="0">
                <a:solidFill>
                  <a:srgbClr val="000000"/>
                </a:solidFill>
                <a:latin typeface="Consolas" panose="020B0609020204030204" pitchFamily="49" charset="0"/>
              </a:rPr>
              <a:t>15</a:t>
            </a:r>
            <a:r>
              <a:rPr lang="en-US" sz="900" dirty="0">
                <a:solidFill>
                  <a:srgbClr val="808080"/>
                </a:solidFill>
                <a:latin typeface="Consolas" panose="020B0609020204030204" pitchFamily="49" charset="0"/>
              </a:rPr>
              <a:t>),</a:t>
            </a:r>
            <a:endParaRPr lang="en-US" sz="900" dirty="0">
              <a:solidFill>
                <a:srgbClr val="000000"/>
              </a:solidFill>
              <a:latin typeface="Consolas" panose="020B0609020204030204" pitchFamily="49" charset="0"/>
            </a:endParaRPr>
          </a:p>
          <a:p>
            <a:r>
              <a:rPr lang="en-US" sz="900" dirty="0">
                <a:solidFill>
                  <a:srgbClr val="000000"/>
                </a:solidFill>
                <a:latin typeface="Consolas" panose="020B0609020204030204" pitchFamily="49" charset="0"/>
              </a:rPr>
              <a:t>    @Email </a:t>
            </a:r>
            <a:r>
              <a:rPr lang="en-US" sz="900" dirty="0">
                <a:solidFill>
                  <a:srgbClr val="0000FF"/>
                </a:solidFill>
                <a:latin typeface="Consolas" panose="020B0609020204030204" pitchFamily="49" charset="0"/>
              </a:rPr>
              <a:t>varchar</a:t>
            </a:r>
            <a:r>
              <a:rPr lang="en-US" sz="900" dirty="0">
                <a:solidFill>
                  <a:srgbClr val="808080"/>
                </a:solidFill>
                <a:latin typeface="Consolas" panose="020B0609020204030204" pitchFamily="49" charset="0"/>
              </a:rPr>
              <a:t>(</a:t>
            </a:r>
            <a:r>
              <a:rPr lang="en-US" sz="900" dirty="0">
                <a:solidFill>
                  <a:srgbClr val="000000"/>
                </a:solidFill>
                <a:latin typeface="Consolas" panose="020B0609020204030204" pitchFamily="49" charset="0"/>
              </a:rPr>
              <a:t>30</a:t>
            </a:r>
            <a:r>
              <a:rPr lang="en-US" sz="900" dirty="0">
                <a:solidFill>
                  <a:srgbClr val="808080"/>
                </a:solidFill>
                <a:latin typeface="Consolas" panose="020B0609020204030204" pitchFamily="49" charset="0"/>
              </a:rPr>
              <a:t>),</a:t>
            </a:r>
            <a:endParaRPr lang="en-US" sz="900" dirty="0">
              <a:solidFill>
                <a:srgbClr val="000000"/>
              </a:solidFill>
              <a:latin typeface="Consolas" panose="020B0609020204030204" pitchFamily="49" charset="0"/>
            </a:endParaRPr>
          </a:p>
          <a:p>
            <a:r>
              <a:rPr lang="en-US" sz="900" dirty="0">
                <a:solidFill>
                  <a:srgbClr val="000000"/>
                </a:solidFill>
                <a:latin typeface="Consolas" panose="020B0609020204030204" pitchFamily="49" charset="0"/>
              </a:rPr>
              <a:t>    @Direccion </a:t>
            </a:r>
            <a:r>
              <a:rPr lang="en-US" sz="900" dirty="0">
                <a:solidFill>
                  <a:srgbClr val="0000FF"/>
                </a:solidFill>
                <a:latin typeface="Consolas" panose="020B0609020204030204" pitchFamily="49" charset="0"/>
              </a:rPr>
              <a:t>varchar</a:t>
            </a:r>
            <a:r>
              <a:rPr lang="en-US" sz="900" dirty="0">
                <a:solidFill>
                  <a:srgbClr val="808080"/>
                </a:solidFill>
                <a:latin typeface="Consolas" panose="020B0609020204030204" pitchFamily="49" charset="0"/>
              </a:rPr>
              <a:t>(</a:t>
            </a:r>
            <a:r>
              <a:rPr lang="en-US" sz="900" dirty="0">
                <a:solidFill>
                  <a:srgbClr val="000000"/>
                </a:solidFill>
                <a:latin typeface="Consolas" panose="020B0609020204030204" pitchFamily="49" charset="0"/>
              </a:rPr>
              <a:t>100</a:t>
            </a:r>
            <a:r>
              <a:rPr lang="en-US" sz="900" dirty="0">
                <a:solidFill>
                  <a:srgbClr val="808080"/>
                </a:solidFill>
                <a:latin typeface="Consolas" panose="020B0609020204030204" pitchFamily="49" charset="0"/>
              </a:rPr>
              <a:t>),</a:t>
            </a:r>
            <a:endParaRPr lang="en-US" sz="900" dirty="0">
              <a:solidFill>
                <a:srgbClr val="000000"/>
              </a:solidFill>
              <a:latin typeface="Consolas" panose="020B0609020204030204" pitchFamily="49" charset="0"/>
            </a:endParaRPr>
          </a:p>
          <a:p>
            <a:r>
              <a:rPr lang="en-US" sz="900" dirty="0">
                <a:solidFill>
                  <a:srgbClr val="000000"/>
                </a:solidFill>
                <a:latin typeface="Consolas" panose="020B0609020204030204" pitchFamily="49" charset="0"/>
              </a:rPr>
              <a:t>    @IdCategoria </a:t>
            </a:r>
            <a:r>
              <a:rPr lang="en-US" sz="900" dirty="0">
                <a:solidFill>
                  <a:srgbClr val="0000FF"/>
                </a:solidFill>
                <a:latin typeface="Consolas" panose="020B0609020204030204" pitchFamily="49" charset="0"/>
              </a:rPr>
              <a:t>int</a:t>
            </a:r>
            <a:r>
              <a:rPr lang="en-US" sz="900" dirty="0">
                <a:solidFill>
                  <a:srgbClr val="808080"/>
                </a:solidFill>
                <a:latin typeface="Consolas" panose="020B0609020204030204" pitchFamily="49" charset="0"/>
              </a:rPr>
              <a:t>,</a:t>
            </a:r>
            <a:endParaRPr lang="en-US" sz="900" dirty="0">
              <a:solidFill>
                <a:srgbClr val="000000"/>
              </a:solidFill>
              <a:latin typeface="Consolas" panose="020B0609020204030204" pitchFamily="49" charset="0"/>
            </a:endParaRPr>
          </a:p>
          <a:p>
            <a:r>
              <a:rPr lang="es-ES" sz="900" dirty="0">
                <a:solidFill>
                  <a:srgbClr val="000000"/>
                </a:solidFill>
                <a:latin typeface="Consolas" panose="020B0609020204030204" pitchFamily="49" charset="0"/>
              </a:rPr>
              <a:t>    @FechaNacimiento </a:t>
            </a:r>
            <a:r>
              <a:rPr lang="es-ES" sz="900" dirty="0">
                <a:solidFill>
                  <a:srgbClr val="0000FF"/>
                </a:solidFill>
                <a:latin typeface="Consolas" panose="020B0609020204030204" pitchFamily="49" charset="0"/>
              </a:rPr>
              <a:t>DATE</a:t>
            </a:r>
            <a:r>
              <a:rPr lang="es-ES" sz="900" dirty="0">
                <a:solidFill>
                  <a:srgbClr val="808080"/>
                </a:solidFill>
                <a:latin typeface="Consolas" panose="020B0609020204030204" pitchFamily="49" charset="0"/>
              </a:rPr>
              <a:t>,</a:t>
            </a:r>
            <a:r>
              <a:rPr lang="es-ES" sz="900" dirty="0">
                <a:solidFill>
                  <a:srgbClr val="000000"/>
                </a:solidFill>
                <a:latin typeface="Consolas" panose="020B0609020204030204" pitchFamily="49" charset="0"/>
              </a:rPr>
              <a:t> </a:t>
            </a:r>
            <a:r>
              <a:rPr lang="es-ES" sz="900" dirty="0">
                <a:solidFill>
                  <a:srgbClr val="008000"/>
                </a:solidFill>
                <a:latin typeface="Consolas" panose="020B0609020204030204" pitchFamily="49" charset="0"/>
              </a:rPr>
              <a:t>-- Agrega el campo de fecha de nacimiento</a:t>
            </a:r>
            <a:endParaRPr lang="es-ES" sz="900" dirty="0">
              <a:solidFill>
                <a:srgbClr val="000000"/>
              </a:solidFill>
              <a:latin typeface="Consolas" panose="020B0609020204030204" pitchFamily="49" charset="0"/>
            </a:endParaRPr>
          </a:p>
          <a:p>
            <a:r>
              <a:rPr lang="es-ES" sz="900" dirty="0">
                <a:solidFill>
                  <a:srgbClr val="000000"/>
                </a:solidFill>
                <a:latin typeface="Consolas" panose="020B0609020204030204" pitchFamily="49" charset="0"/>
              </a:rPr>
              <a:t>    @IdGenero </a:t>
            </a:r>
            <a:r>
              <a:rPr lang="es-ES" sz="900" dirty="0">
                <a:solidFill>
                  <a:srgbClr val="0000FF"/>
                </a:solidFill>
                <a:latin typeface="Consolas" panose="020B0609020204030204" pitchFamily="49" charset="0"/>
              </a:rPr>
              <a:t>int</a:t>
            </a:r>
            <a:r>
              <a:rPr lang="es-ES" sz="900" dirty="0">
                <a:solidFill>
                  <a:srgbClr val="000000"/>
                </a:solidFill>
                <a:latin typeface="Consolas" panose="020B0609020204030204" pitchFamily="49" charset="0"/>
              </a:rPr>
              <a:t> </a:t>
            </a:r>
            <a:r>
              <a:rPr lang="es-ES" sz="900" dirty="0">
                <a:solidFill>
                  <a:srgbClr val="008000"/>
                </a:solidFill>
                <a:latin typeface="Consolas" panose="020B0609020204030204" pitchFamily="49" charset="0"/>
              </a:rPr>
              <a:t>-- Agrega el campo de género</a:t>
            </a:r>
            <a:endParaRPr lang="es-ES" sz="900" dirty="0">
              <a:solidFill>
                <a:srgbClr val="000000"/>
              </a:solidFill>
              <a:latin typeface="Consolas" panose="020B0609020204030204" pitchFamily="49" charset="0"/>
            </a:endParaRPr>
          </a:p>
          <a:p>
            <a:r>
              <a:rPr lang="en-US" sz="900" dirty="0">
                <a:solidFill>
                  <a:srgbClr val="0000FF"/>
                </a:solidFill>
                <a:latin typeface="Consolas" panose="020B0609020204030204" pitchFamily="49" charset="0"/>
              </a:rPr>
              <a:t>AS</a:t>
            </a:r>
            <a:endParaRPr lang="en-US" sz="900" dirty="0">
              <a:solidFill>
                <a:srgbClr val="000000"/>
              </a:solidFill>
              <a:latin typeface="Consolas" panose="020B0609020204030204" pitchFamily="49" charset="0"/>
            </a:endParaRPr>
          </a:p>
          <a:p>
            <a:r>
              <a:rPr lang="en-US" sz="900" dirty="0">
                <a:solidFill>
                  <a:srgbClr val="0000FF"/>
                </a:solidFill>
                <a:latin typeface="Consolas" panose="020B0609020204030204" pitchFamily="49" charset="0"/>
              </a:rPr>
              <a:t>BEGIN</a:t>
            </a:r>
            <a:endParaRPr lang="en-US" sz="900" dirty="0">
              <a:solidFill>
                <a:srgbClr val="000000"/>
              </a:solidFill>
              <a:latin typeface="Consolas" panose="020B0609020204030204" pitchFamily="49" charset="0"/>
            </a:endParaRPr>
          </a:p>
          <a:p>
            <a:r>
              <a:rPr lang="en-US" sz="900" dirty="0">
                <a:solidFill>
                  <a:srgbClr val="000000"/>
                </a:solidFill>
                <a:latin typeface="Consolas" panose="020B0609020204030204" pitchFamily="49" charset="0"/>
              </a:rPr>
              <a:t>    </a:t>
            </a:r>
            <a:r>
              <a:rPr lang="en-US" sz="900" dirty="0">
                <a:solidFill>
                  <a:srgbClr val="0000FF"/>
                </a:solidFill>
                <a:latin typeface="Consolas" panose="020B0609020204030204" pitchFamily="49" charset="0"/>
              </a:rPr>
              <a:t>DECLARE</a:t>
            </a:r>
            <a:r>
              <a:rPr lang="en-US" sz="900" dirty="0">
                <a:solidFill>
                  <a:srgbClr val="000000"/>
                </a:solidFill>
                <a:latin typeface="Consolas" panose="020B0609020204030204" pitchFamily="49" charset="0"/>
              </a:rPr>
              <a:t> @NombreCompleto </a:t>
            </a:r>
            <a:r>
              <a:rPr lang="en-US" sz="900" dirty="0">
                <a:solidFill>
                  <a:srgbClr val="0000FF"/>
                </a:solidFill>
                <a:latin typeface="Consolas" panose="020B0609020204030204" pitchFamily="49" charset="0"/>
              </a:rPr>
              <a:t>varchar</a:t>
            </a:r>
            <a:r>
              <a:rPr lang="en-US" sz="900" dirty="0">
                <a:solidFill>
                  <a:srgbClr val="808080"/>
                </a:solidFill>
                <a:latin typeface="Consolas" panose="020B0609020204030204" pitchFamily="49" charset="0"/>
              </a:rPr>
              <a:t>(</a:t>
            </a:r>
            <a:r>
              <a:rPr lang="en-US" sz="900" dirty="0">
                <a:solidFill>
                  <a:srgbClr val="000000"/>
                </a:solidFill>
                <a:latin typeface="Consolas" panose="020B0609020204030204" pitchFamily="49" charset="0"/>
              </a:rPr>
              <a:t>60</a:t>
            </a:r>
            <a:r>
              <a:rPr lang="en-US" sz="900" dirty="0">
                <a:solidFill>
                  <a:srgbClr val="808080"/>
                </a:solidFill>
                <a:latin typeface="Consolas" panose="020B0609020204030204" pitchFamily="49" charset="0"/>
              </a:rPr>
              <a:t>)</a:t>
            </a:r>
            <a:r>
              <a:rPr lang="en-US" sz="900" dirty="0">
                <a:solidFill>
                  <a:srgbClr val="000000"/>
                </a:solidFill>
                <a:latin typeface="Consolas" panose="020B0609020204030204" pitchFamily="49" charset="0"/>
              </a:rPr>
              <a:t> </a:t>
            </a:r>
            <a:r>
              <a:rPr lang="en-US" sz="900" dirty="0">
                <a:solidFill>
                  <a:srgbClr val="808080"/>
                </a:solidFill>
                <a:latin typeface="Consolas" panose="020B0609020204030204" pitchFamily="49" charset="0"/>
              </a:rPr>
              <a:t>=</a:t>
            </a:r>
            <a:r>
              <a:rPr lang="en-US" sz="900" dirty="0">
                <a:solidFill>
                  <a:srgbClr val="000000"/>
                </a:solidFill>
                <a:latin typeface="Consolas" panose="020B0609020204030204" pitchFamily="49" charset="0"/>
              </a:rPr>
              <a:t> @NombreContacto </a:t>
            </a:r>
            <a:r>
              <a:rPr lang="en-US" sz="900" dirty="0">
                <a:solidFill>
                  <a:srgbClr val="808080"/>
                </a:solidFill>
                <a:latin typeface="Consolas" panose="020B0609020204030204" pitchFamily="49" charset="0"/>
              </a:rPr>
              <a:t>+</a:t>
            </a:r>
            <a:r>
              <a:rPr lang="en-US" sz="900" dirty="0">
                <a:solidFill>
                  <a:srgbClr val="000000"/>
                </a:solidFill>
                <a:latin typeface="Consolas" panose="020B0609020204030204" pitchFamily="49" charset="0"/>
              </a:rPr>
              <a:t> </a:t>
            </a:r>
            <a:r>
              <a:rPr lang="en-US" sz="900" dirty="0">
                <a:solidFill>
                  <a:srgbClr val="FF0000"/>
                </a:solidFill>
                <a:latin typeface="Consolas" panose="020B0609020204030204" pitchFamily="49" charset="0"/>
              </a:rPr>
              <a:t>' '</a:t>
            </a:r>
            <a:r>
              <a:rPr lang="en-US" sz="900" dirty="0">
                <a:solidFill>
                  <a:srgbClr val="000000"/>
                </a:solidFill>
                <a:latin typeface="Consolas" panose="020B0609020204030204" pitchFamily="49" charset="0"/>
              </a:rPr>
              <a:t> </a:t>
            </a:r>
            <a:r>
              <a:rPr lang="en-US" sz="900" dirty="0">
                <a:solidFill>
                  <a:srgbClr val="808080"/>
                </a:solidFill>
                <a:latin typeface="Consolas" panose="020B0609020204030204" pitchFamily="49" charset="0"/>
              </a:rPr>
              <a:t>+</a:t>
            </a:r>
            <a:r>
              <a:rPr lang="en-US" sz="900" dirty="0">
                <a:solidFill>
                  <a:srgbClr val="000000"/>
                </a:solidFill>
                <a:latin typeface="Consolas" panose="020B0609020204030204" pitchFamily="49" charset="0"/>
              </a:rPr>
              <a:t> @ApellidoContacto</a:t>
            </a:r>
            <a:r>
              <a:rPr lang="en-US" sz="900" dirty="0">
                <a:solidFill>
                  <a:srgbClr val="808080"/>
                </a:solidFill>
                <a:latin typeface="Consolas" panose="020B0609020204030204" pitchFamily="49" charset="0"/>
              </a:rPr>
              <a:t>;</a:t>
            </a:r>
            <a:endParaRPr lang="en-US" sz="900" dirty="0">
              <a:solidFill>
                <a:srgbClr val="000000"/>
              </a:solidFill>
              <a:latin typeface="Consolas" panose="020B0609020204030204" pitchFamily="49" charset="0"/>
            </a:endParaRPr>
          </a:p>
          <a:p>
            <a:endParaRPr lang="en-US" sz="900" dirty="0">
              <a:solidFill>
                <a:srgbClr val="000000"/>
              </a:solidFill>
              <a:latin typeface="Consolas" panose="020B0609020204030204" pitchFamily="49" charset="0"/>
            </a:endParaRPr>
          </a:p>
          <a:p>
            <a:r>
              <a:rPr lang="es-ES" sz="900" dirty="0">
                <a:solidFill>
                  <a:srgbClr val="000000"/>
                </a:solidFill>
                <a:latin typeface="Consolas" panose="020B0609020204030204" pitchFamily="49" charset="0"/>
              </a:rPr>
              <a:t>    </a:t>
            </a:r>
            <a:r>
              <a:rPr lang="es-ES" sz="900" dirty="0">
                <a:solidFill>
                  <a:srgbClr val="008000"/>
                </a:solidFill>
                <a:latin typeface="Consolas" panose="020B0609020204030204" pitchFamily="49" charset="0"/>
              </a:rPr>
              <a:t>-- Verificar si el contacto ya existe</a:t>
            </a:r>
            <a:endParaRPr lang="es-ES" sz="900" dirty="0">
              <a:solidFill>
                <a:srgbClr val="000000"/>
              </a:solidFill>
              <a:latin typeface="Consolas" panose="020B0609020204030204" pitchFamily="49" charset="0"/>
            </a:endParaRPr>
          </a:p>
          <a:p>
            <a:r>
              <a:rPr lang="en-US" sz="900" dirty="0">
                <a:solidFill>
                  <a:srgbClr val="000000"/>
                </a:solidFill>
                <a:latin typeface="Consolas" panose="020B0609020204030204" pitchFamily="49" charset="0"/>
              </a:rPr>
              <a:t>    </a:t>
            </a:r>
            <a:r>
              <a:rPr lang="en-US" sz="900" dirty="0">
                <a:solidFill>
                  <a:srgbClr val="0000FF"/>
                </a:solidFill>
                <a:latin typeface="Consolas" panose="020B0609020204030204" pitchFamily="49" charset="0"/>
              </a:rPr>
              <a:t>IF</a:t>
            </a:r>
            <a:r>
              <a:rPr lang="en-US" sz="900" dirty="0">
                <a:solidFill>
                  <a:srgbClr val="000000"/>
                </a:solidFill>
                <a:latin typeface="Consolas" panose="020B0609020204030204" pitchFamily="49" charset="0"/>
              </a:rPr>
              <a:t> </a:t>
            </a:r>
            <a:r>
              <a:rPr lang="en-US" sz="900" dirty="0">
                <a:solidFill>
                  <a:srgbClr val="808080"/>
                </a:solidFill>
                <a:latin typeface="Consolas" panose="020B0609020204030204" pitchFamily="49" charset="0"/>
              </a:rPr>
              <a:t>NOT</a:t>
            </a:r>
            <a:r>
              <a:rPr lang="en-US" sz="900" dirty="0">
                <a:solidFill>
                  <a:srgbClr val="000000"/>
                </a:solidFill>
                <a:latin typeface="Consolas" panose="020B0609020204030204" pitchFamily="49" charset="0"/>
              </a:rPr>
              <a:t> </a:t>
            </a:r>
            <a:r>
              <a:rPr lang="en-US" sz="900" dirty="0">
                <a:solidFill>
                  <a:srgbClr val="808080"/>
                </a:solidFill>
                <a:latin typeface="Consolas" panose="020B0609020204030204" pitchFamily="49" charset="0"/>
              </a:rPr>
              <a:t>EXISTS</a:t>
            </a:r>
            <a:r>
              <a:rPr lang="en-US" sz="900" dirty="0">
                <a:solidFill>
                  <a:srgbClr val="0000FF"/>
                </a:solidFill>
                <a:latin typeface="Consolas" panose="020B0609020204030204" pitchFamily="49" charset="0"/>
              </a:rPr>
              <a:t> </a:t>
            </a:r>
            <a:r>
              <a:rPr lang="en-US" sz="900" dirty="0">
                <a:solidFill>
                  <a:srgbClr val="808080"/>
                </a:solidFill>
                <a:latin typeface="Consolas" panose="020B0609020204030204" pitchFamily="49" charset="0"/>
              </a:rPr>
              <a:t>(</a:t>
            </a:r>
            <a:endParaRPr lang="en-US" sz="900" dirty="0">
              <a:solidFill>
                <a:srgbClr val="000000"/>
              </a:solidFill>
              <a:latin typeface="Consolas" panose="020B0609020204030204" pitchFamily="49" charset="0"/>
            </a:endParaRPr>
          </a:p>
          <a:p>
            <a:r>
              <a:rPr lang="en-US" sz="900" dirty="0">
                <a:solidFill>
                  <a:srgbClr val="000000"/>
                </a:solidFill>
                <a:latin typeface="Consolas" panose="020B0609020204030204" pitchFamily="49" charset="0"/>
              </a:rPr>
              <a:t>        </a:t>
            </a:r>
            <a:r>
              <a:rPr lang="en-US" sz="900" dirty="0">
                <a:solidFill>
                  <a:srgbClr val="0000FF"/>
                </a:solidFill>
                <a:latin typeface="Consolas" panose="020B0609020204030204" pitchFamily="49" charset="0"/>
              </a:rPr>
              <a:t>SELECT</a:t>
            </a:r>
            <a:r>
              <a:rPr lang="en-US" sz="900" dirty="0">
                <a:solidFill>
                  <a:srgbClr val="000000"/>
                </a:solidFill>
                <a:latin typeface="Consolas" panose="020B0609020204030204" pitchFamily="49" charset="0"/>
              </a:rPr>
              <a:t> 1</a:t>
            </a:r>
          </a:p>
          <a:p>
            <a:r>
              <a:rPr lang="en-US" sz="900" dirty="0">
                <a:solidFill>
                  <a:srgbClr val="000000"/>
                </a:solidFill>
                <a:latin typeface="Consolas" panose="020B0609020204030204" pitchFamily="49" charset="0"/>
              </a:rPr>
              <a:t>        </a:t>
            </a:r>
            <a:r>
              <a:rPr lang="en-US" sz="900" dirty="0">
                <a:solidFill>
                  <a:srgbClr val="0000FF"/>
                </a:solidFill>
                <a:latin typeface="Consolas" panose="020B0609020204030204" pitchFamily="49" charset="0"/>
              </a:rPr>
              <a:t>FROM</a:t>
            </a:r>
            <a:r>
              <a:rPr lang="en-US" sz="900" dirty="0">
                <a:solidFill>
                  <a:srgbClr val="000000"/>
                </a:solidFill>
                <a:latin typeface="Consolas" panose="020B0609020204030204" pitchFamily="49" charset="0"/>
              </a:rPr>
              <a:t> CONTACTOS</a:t>
            </a:r>
          </a:p>
          <a:p>
            <a:r>
              <a:rPr lang="en-US" sz="900" dirty="0">
                <a:solidFill>
                  <a:srgbClr val="000000"/>
                </a:solidFill>
                <a:latin typeface="Consolas" panose="020B0609020204030204" pitchFamily="49" charset="0"/>
              </a:rPr>
              <a:t>        </a:t>
            </a:r>
            <a:r>
              <a:rPr lang="en-US" sz="900" dirty="0">
                <a:solidFill>
                  <a:srgbClr val="0000FF"/>
                </a:solidFill>
                <a:latin typeface="Consolas" panose="020B0609020204030204" pitchFamily="49" charset="0"/>
              </a:rPr>
              <a:t>WHERE</a:t>
            </a:r>
            <a:r>
              <a:rPr lang="en-US" sz="900" dirty="0">
                <a:solidFill>
                  <a:srgbClr val="000000"/>
                </a:solidFill>
                <a:latin typeface="Consolas" panose="020B0609020204030204" pitchFamily="49" charset="0"/>
              </a:rPr>
              <a:t> nombre_contacto </a:t>
            </a:r>
            <a:r>
              <a:rPr lang="en-US" sz="900" dirty="0">
                <a:solidFill>
                  <a:srgbClr val="808080"/>
                </a:solidFill>
                <a:latin typeface="Consolas" panose="020B0609020204030204" pitchFamily="49" charset="0"/>
              </a:rPr>
              <a:t>=</a:t>
            </a:r>
            <a:r>
              <a:rPr lang="en-US" sz="900" dirty="0">
                <a:solidFill>
                  <a:srgbClr val="000000"/>
                </a:solidFill>
                <a:latin typeface="Consolas" panose="020B0609020204030204" pitchFamily="49" charset="0"/>
              </a:rPr>
              <a:t> @NombreContacto</a:t>
            </a:r>
          </a:p>
          <a:p>
            <a:r>
              <a:rPr lang="en-US" sz="900" dirty="0">
                <a:solidFill>
                  <a:srgbClr val="000000"/>
                </a:solidFill>
                <a:latin typeface="Consolas" panose="020B0609020204030204" pitchFamily="49" charset="0"/>
              </a:rPr>
              <a:t>          </a:t>
            </a:r>
            <a:r>
              <a:rPr lang="en-US" sz="900" dirty="0">
                <a:solidFill>
                  <a:srgbClr val="808080"/>
                </a:solidFill>
                <a:latin typeface="Consolas" panose="020B0609020204030204" pitchFamily="49" charset="0"/>
              </a:rPr>
              <a:t>AND</a:t>
            </a:r>
            <a:r>
              <a:rPr lang="en-US" sz="900" dirty="0">
                <a:solidFill>
                  <a:srgbClr val="000000"/>
                </a:solidFill>
                <a:latin typeface="Consolas" panose="020B0609020204030204" pitchFamily="49" charset="0"/>
              </a:rPr>
              <a:t> apellido_contacto </a:t>
            </a:r>
            <a:r>
              <a:rPr lang="en-US" sz="900" dirty="0">
                <a:solidFill>
                  <a:srgbClr val="808080"/>
                </a:solidFill>
                <a:latin typeface="Consolas" panose="020B0609020204030204" pitchFamily="49" charset="0"/>
              </a:rPr>
              <a:t>=</a:t>
            </a:r>
            <a:r>
              <a:rPr lang="en-US" sz="900" dirty="0">
                <a:solidFill>
                  <a:srgbClr val="000000"/>
                </a:solidFill>
                <a:latin typeface="Consolas" panose="020B0609020204030204" pitchFamily="49" charset="0"/>
              </a:rPr>
              <a:t> @ApellidoContacto</a:t>
            </a:r>
          </a:p>
          <a:p>
            <a:r>
              <a:rPr lang="en-US" sz="900" dirty="0">
                <a:solidFill>
                  <a:srgbClr val="000000"/>
                </a:solidFill>
                <a:latin typeface="Consolas" panose="020B0609020204030204" pitchFamily="49" charset="0"/>
              </a:rPr>
              <a:t>          </a:t>
            </a:r>
            <a:r>
              <a:rPr lang="en-US" sz="900" dirty="0">
                <a:solidFill>
                  <a:srgbClr val="808080"/>
                </a:solidFill>
                <a:latin typeface="Consolas" panose="020B0609020204030204" pitchFamily="49" charset="0"/>
              </a:rPr>
              <a:t>AND</a:t>
            </a:r>
            <a:r>
              <a:rPr lang="en-US" sz="900" dirty="0">
                <a:solidFill>
                  <a:srgbClr val="000000"/>
                </a:solidFill>
                <a:latin typeface="Consolas" panose="020B0609020204030204" pitchFamily="49" charset="0"/>
              </a:rPr>
              <a:t> telefono </a:t>
            </a:r>
            <a:r>
              <a:rPr lang="en-US" sz="900" dirty="0">
                <a:solidFill>
                  <a:srgbClr val="808080"/>
                </a:solidFill>
                <a:latin typeface="Consolas" panose="020B0609020204030204" pitchFamily="49" charset="0"/>
              </a:rPr>
              <a:t>=</a:t>
            </a:r>
            <a:r>
              <a:rPr lang="en-US" sz="900" dirty="0">
                <a:solidFill>
                  <a:srgbClr val="000000"/>
                </a:solidFill>
                <a:latin typeface="Consolas" panose="020B0609020204030204" pitchFamily="49" charset="0"/>
              </a:rPr>
              <a:t> @Telefono</a:t>
            </a:r>
          </a:p>
          <a:p>
            <a:r>
              <a:rPr lang="en-US" sz="900" dirty="0">
                <a:solidFill>
                  <a:srgbClr val="000000"/>
                </a:solidFill>
                <a:latin typeface="Consolas" panose="020B0609020204030204" pitchFamily="49" charset="0"/>
              </a:rPr>
              <a:t>    </a:t>
            </a:r>
            <a:r>
              <a:rPr lang="en-US" sz="900" dirty="0">
                <a:solidFill>
                  <a:srgbClr val="808080"/>
                </a:solidFill>
                <a:latin typeface="Consolas" panose="020B0609020204030204" pitchFamily="49" charset="0"/>
              </a:rPr>
              <a:t>)</a:t>
            </a:r>
            <a:endParaRPr lang="en-US" sz="900" dirty="0">
              <a:solidFill>
                <a:srgbClr val="000000"/>
              </a:solidFill>
              <a:latin typeface="Consolas" panose="020B0609020204030204" pitchFamily="49" charset="0"/>
            </a:endParaRPr>
          </a:p>
          <a:p>
            <a:r>
              <a:rPr lang="en-US" sz="900" dirty="0">
                <a:solidFill>
                  <a:srgbClr val="000000"/>
                </a:solidFill>
                <a:latin typeface="Consolas" panose="020B0609020204030204" pitchFamily="49" charset="0"/>
              </a:rPr>
              <a:t>    </a:t>
            </a:r>
            <a:r>
              <a:rPr lang="en-US" sz="900" dirty="0">
                <a:solidFill>
                  <a:srgbClr val="0000FF"/>
                </a:solidFill>
                <a:latin typeface="Consolas" panose="020B0609020204030204" pitchFamily="49" charset="0"/>
              </a:rPr>
              <a:t>BEGIN</a:t>
            </a:r>
            <a:endParaRPr lang="en-US" sz="900" dirty="0">
              <a:solidFill>
                <a:srgbClr val="000000"/>
              </a:solidFill>
              <a:latin typeface="Consolas" panose="020B0609020204030204" pitchFamily="49" charset="0"/>
            </a:endParaRPr>
          </a:p>
          <a:p>
            <a:r>
              <a:rPr lang="es-ES" sz="900" dirty="0">
                <a:solidFill>
                  <a:srgbClr val="000000"/>
                </a:solidFill>
                <a:latin typeface="Consolas" panose="020B0609020204030204" pitchFamily="49" charset="0"/>
              </a:rPr>
              <a:t>        </a:t>
            </a:r>
            <a:r>
              <a:rPr lang="es-ES" sz="900" dirty="0">
                <a:solidFill>
                  <a:srgbClr val="008000"/>
                </a:solidFill>
                <a:latin typeface="Consolas" panose="020B0609020204030204" pitchFamily="49" charset="0"/>
              </a:rPr>
              <a:t>-- El contacto no existe, mostrar mensaje de alerta</a:t>
            </a:r>
            <a:endParaRPr lang="es-ES" sz="900" dirty="0">
              <a:solidFill>
                <a:srgbClr val="000000"/>
              </a:solidFill>
              <a:latin typeface="Consolas" panose="020B0609020204030204" pitchFamily="49" charset="0"/>
            </a:endParaRPr>
          </a:p>
          <a:p>
            <a:r>
              <a:rPr lang="es-ES" sz="900" dirty="0">
                <a:solidFill>
                  <a:srgbClr val="000000"/>
                </a:solidFill>
                <a:latin typeface="Consolas" panose="020B0609020204030204" pitchFamily="49" charset="0"/>
              </a:rPr>
              <a:t>        </a:t>
            </a:r>
            <a:r>
              <a:rPr lang="es-ES" sz="900" dirty="0">
                <a:solidFill>
                  <a:srgbClr val="0000FF"/>
                </a:solidFill>
                <a:latin typeface="Consolas" panose="020B0609020204030204" pitchFamily="49" charset="0"/>
              </a:rPr>
              <a:t>PRINT</a:t>
            </a:r>
            <a:r>
              <a:rPr lang="es-ES" sz="900" dirty="0">
                <a:solidFill>
                  <a:srgbClr val="000000"/>
                </a:solidFill>
                <a:latin typeface="Consolas" panose="020B0609020204030204" pitchFamily="49" charset="0"/>
              </a:rPr>
              <a:t> </a:t>
            </a:r>
            <a:r>
              <a:rPr lang="es-ES" sz="900" dirty="0">
                <a:solidFill>
                  <a:srgbClr val="FF0000"/>
                </a:solidFill>
                <a:latin typeface="Consolas" panose="020B0609020204030204" pitchFamily="49" charset="0"/>
              </a:rPr>
              <a:t>'ALERTA: El contacto "'</a:t>
            </a:r>
            <a:r>
              <a:rPr lang="es-ES" sz="900" dirty="0">
                <a:solidFill>
                  <a:srgbClr val="000000"/>
                </a:solidFill>
                <a:latin typeface="Consolas" panose="020B0609020204030204" pitchFamily="49" charset="0"/>
              </a:rPr>
              <a:t> </a:t>
            </a:r>
            <a:r>
              <a:rPr lang="es-ES" sz="900" dirty="0">
                <a:solidFill>
                  <a:srgbClr val="808080"/>
                </a:solidFill>
                <a:latin typeface="Consolas" panose="020B0609020204030204" pitchFamily="49" charset="0"/>
              </a:rPr>
              <a:t>+</a:t>
            </a:r>
            <a:r>
              <a:rPr lang="es-ES" sz="900" dirty="0">
                <a:solidFill>
                  <a:srgbClr val="000000"/>
                </a:solidFill>
                <a:latin typeface="Consolas" panose="020B0609020204030204" pitchFamily="49" charset="0"/>
              </a:rPr>
              <a:t> @NombreCompleto </a:t>
            </a:r>
            <a:r>
              <a:rPr lang="es-ES" sz="900" dirty="0">
                <a:solidFill>
                  <a:srgbClr val="808080"/>
                </a:solidFill>
                <a:latin typeface="Consolas" panose="020B0609020204030204" pitchFamily="49" charset="0"/>
              </a:rPr>
              <a:t>+</a:t>
            </a:r>
            <a:r>
              <a:rPr lang="es-ES" sz="900" dirty="0">
                <a:solidFill>
                  <a:srgbClr val="000000"/>
                </a:solidFill>
                <a:latin typeface="Consolas" panose="020B0609020204030204" pitchFamily="49" charset="0"/>
              </a:rPr>
              <a:t> </a:t>
            </a:r>
            <a:r>
              <a:rPr lang="es-ES" sz="900" dirty="0">
                <a:solidFill>
                  <a:srgbClr val="FF0000"/>
                </a:solidFill>
                <a:latin typeface="Consolas" panose="020B0609020204030204" pitchFamily="49" charset="0"/>
              </a:rPr>
              <a:t>'" no existe en la Base de Datos. No se ha realizado la actualización.'</a:t>
            </a:r>
            <a:r>
              <a:rPr lang="es-ES" sz="900" dirty="0">
                <a:solidFill>
                  <a:srgbClr val="808080"/>
                </a:solidFill>
                <a:latin typeface="Consolas" panose="020B0609020204030204" pitchFamily="49" charset="0"/>
              </a:rPr>
              <a:t>;</a:t>
            </a:r>
            <a:endParaRPr lang="es-ES" sz="900" dirty="0">
              <a:solidFill>
                <a:srgbClr val="000000"/>
              </a:solidFill>
              <a:latin typeface="Consolas" panose="020B0609020204030204" pitchFamily="49" charset="0"/>
            </a:endParaRPr>
          </a:p>
          <a:p>
            <a:r>
              <a:rPr lang="en-US" sz="900" dirty="0">
                <a:solidFill>
                  <a:srgbClr val="000000"/>
                </a:solidFill>
                <a:latin typeface="Consolas" panose="020B0609020204030204" pitchFamily="49" charset="0"/>
              </a:rPr>
              <a:t>    </a:t>
            </a:r>
            <a:r>
              <a:rPr lang="en-US" sz="900" dirty="0">
                <a:solidFill>
                  <a:srgbClr val="0000FF"/>
                </a:solidFill>
                <a:latin typeface="Consolas" panose="020B0609020204030204" pitchFamily="49" charset="0"/>
              </a:rPr>
              <a:t>END</a:t>
            </a:r>
            <a:endParaRPr lang="en-US" sz="900" dirty="0">
              <a:solidFill>
                <a:srgbClr val="000000"/>
              </a:solidFill>
              <a:latin typeface="Consolas" panose="020B0609020204030204" pitchFamily="49" charset="0"/>
            </a:endParaRPr>
          </a:p>
          <a:p>
            <a:r>
              <a:rPr lang="en-US" sz="900" dirty="0">
                <a:solidFill>
                  <a:srgbClr val="000000"/>
                </a:solidFill>
                <a:latin typeface="Consolas" panose="020B0609020204030204" pitchFamily="49" charset="0"/>
              </a:rPr>
              <a:t>    </a:t>
            </a:r>
            <a:r>
              <a:rPr lang="en-US" sz="900" dirty="0">
                <a:solidFill>
                  <a:srgbClr val="0000FF"/>
                </a:solidFill>
                <a:latin typeface="Consolas" panose="020B0609020204030204" pitchFamily="49" charset="0"/>
              </a:rPr>
              <a:t>ELSE</a:t>
            </a:r>
            <a:endParaRPr lang="en-US" sz="900" dirty="0">
              <a:solidFill>
                <a:srgbClr val="000000"/>
              </a:solidFill>
              <a:latin typeface="Consolas" panose="020B0609020204030204" pitchFamily="49" charset="0"/>
            </a:endParaRPr>
          </a:p>
          <a:p>
            <a:r>
              <a:rPr lang="en-US" sz="900" dirty="0">
                <a:solidFill>
                  <a:srgbClr val="000000"/>
                </a:solidFill>
                <a:latin typeface="Consolas" panose="020B0609020204030204" pitchFamily="49" charset="0"/>
              </a:rPr>
              <a:t>    </a:t>
            </a:r>
            <a:r>
              <a:rPr lang="en-US" sz="900" dirty="0">
                <a:solidFill>
                  <a:srgbClr val="0000FF"/>
                </a:solidFill>
                <a:latin typeface="Consolas" panose="020B0609020204030204" pitchFamily="49" charset="0"/>
              </a:rPr>
              <a:t>BEGIN</a:t>
            </a:r>
            <a:endParaRPr lang="en-US" sz="900" dirty="0">
              <a:solidFill>
                <a:srgbClr val="000000"/>
              </a:solidFill>
              <a:latin typeface="Consolas" panose="020B0609020204030204" pitchFamily="49" charset="0"/>
            </a:endParaRPr>
          </a:p>
          <a:p>
            <a:r>
              <a:rPr lang="es-ES" sz="900" dirty="0">
                <a:solidFill>
                  <a:srgbClr val="000000"/>
                </a:solidFill>
                <a:latin typeface="Consolas" panose="020B0609020204030204" pitchFamily="49" charset="0"/>
              </a:rPr>
              <a:t>        </a:t>
            </a:r>
            <a:r>
              <a:rPr lang="es-ES" sz="900" dirty="0">
                <a:solidFill>
                  <a:srgbClr val="008000"/>
                </a:solidFill>
                <a:latin typeface="Consolas" panose="020B0609020204030204" pitchFamily="49" charset="0"/>
              </a:rPr>
              <a:t>-- El contacto existe, realizar la actualización</a:t>
            </a:r>
            <a:endParaRPr lang="es-ES" sz="900" dirty="0">
              <a:solidFill>
                <a:srgbClr val="000000"/>
              </a:solidFill>
              <a:latin typeface="Consolas" panose="020B0609020204030204" pitchFamily="49" charset="0"/>
            </a:endParaRPr>
          </a:p>
          <a:p>
            <a:r>
              <a:rPr lang="en-US" sz="900" dirty="0">
                <a:solidFill>
                  <a:srgbClr val="000000"/>
                </a:solidFill>
                <a:latin typeface="Consolas" panose="020B0609020204030204" pitchFamily="49" charset="0"/>
              </a:rPr>
              <a:t>        </a:t>
            </a:r>
            <a:r>
              <a:rPr lang="en-US" sz="900" dirty="0">
                <a:solidFill>
                  <a:srgbClr val="FF00FF"/>
                </a:solidFill>
                <a:latin typeface="Consolas" panose="020B0609020204030204" pitchFamily="49" charset="0"/>
              </a:rPr>
              <a:t>UPDATE</a:t>
            </a:r>
            <a:r>
              <a:rPr lang="en-US" sz="900" dirty="0">
                <a:solidFill>
                  <a:srgbClr val="000000"/>
                </a:solidFill>
                <a:latin typeface="Consolas" panose="020B0609020204030204" pitchFamily="49" charset="0"/>
              </a:rPr>
              <a:t> CONTACTOS</a:t>
            </a:r>
          </a:p>
          <a:p>
            <a:r>
              <a:rPr lang="en-US" sz="900" dirty="0">
                <a:solidFill>
                  <a:srgbClr val="000000"/>
                </a:solidFill>
                <a:latin typeface="Consolas" panose="020B0609020204030204" pitchFamily="49" charset="0"/>
              </a:rPr>
              <a:t>        </a:t>
            </a:r>
            <a:r>
              <a:rPr lang="en-US" sz="900" dirty="0">
                <a:solidFill>
                  <a:srgbClr val="0000FF"/>
                </a:solidFill>
                <a:latin typeface="Consolas" panose="020B0609020204030204" pitchFamily="49" charset="0"/>
              </a:rPr>
              <a:t>SET</a:t>
            </a:r>
            <a:r>
              <a:rPr lang="en-US" sz="900" dirty="0">
                <a:solidFill>
                  <a:srgbClr val="000000"/>
                </a:solidFill>
                <a:latin typeface="Consolas" panose="020B0609020204030204" pitchFamily="49" charset="0"/>
              </a:rPr>
              <a:t> email </a:t>
            </a:r>
            <a:r>
              <a:rPr lang="en-US" sz="900" dirty="0">
                <a:solidFill>
                  <a:srgbClr val="808080"/>
                </a:solidFill>
                <a:latin typeface="Consolas" panose="020B0609020204030204" pitchFamily="49" charset="0"/>
              </a:rPr>
              <a:t>=</a:t>
            </a:r>
            <a:r>
              <a:rPr lang="en-US" sz="900" dirty="0">
                <a:solidFill>
                  <a:srgbClr val="000000"/>
                </a:solidFill>
                <a:latin typeface="Consolas" panose="020B0609020204030204" pitchFamily="49" charset="0"/>
              </a:rPr>
              <a:t> @Email</a:t>
            </a:r>
            <a:r>
              <a:rPr lang="en-US" sz="900" dirty="0">
                <a:solidFill>
                  <a:srgbClr val="808080"/>
                </a:solidFill>
                <a:latin typeface="Consolas" panose="020B0609020204030204" pitchFamily="49" charset="0"/>
              </a:rPr>
              <a:t>,</a:t>
            </a:r>
            <a:endParaRPr lang="en-US" sz="900" dirty="0">
              <a:solidFill>
                <a:srgbClr val="000000"/>
              </a:solidFill>
              <a:latin typeface="Consolas" panose="020B0609020204030204" pitchFamily="49" charset="0"/>
            </a:endParaRPr>
          </a:p>
          <a:p>
            <a:r>
              <a:rPr lang="en-US" sz="900" dirty="0">
                <a:solidFill>
                  <a:srgbClr val="000000"/>
                </a:solidFill>
                <a:latin typeface="Consolas" panose="020B0609020204030204" pitchFamily="49" charset="0"/>
              </a:rPr>
              <a:t>            direccion </a:t>
            </a:r>
            <a:r>
              <a:rPr lang="en-US" sz="900" dirty="0">
                <a:solidFill>
                  <a:srgbClr val="808080"/>
                </a:solidFill>
                <a:latin typeface="Consolas" panose="020B0609020204030204" pitchFamily="49" charset="0"/>
              </a:rPr>
              <a:t>=</a:t>
            </a:r>
            <a:r>
              <a:rPr lang="en-US" sz="900" dirty="0">
                <a:solidFill>
                  <a:srgbClr val="000000"/>
                </a:solidFill>
                <a:latin typeface="Consolas" panose="020B0609020204030204" pitchFamily="49" charset="0"/>
              </a:rPr>
              <a:t> @Direccion</a:t>
            </a:r>
            <a:r>
              <a:rPr lang="en-US" sz="900" dirty="0">
                <a:solidFill>
                  <a:srgbClr val="808080"/>
                </a:solidFill>
                <a:latin typeface="Consolas" panose="020B0609020204030204" pitchFamily="49" charset="0"/>
              </a:rPr>
              <a:t>,</a:t>
            </a:r>
            <a:endParaRPr lang="en-US" sz="900" dirty="0">
              <a:solidFill>
                <a:srgbClr val="000000"/>
              </a:solidFill>
              <a:latin typeface="Consolas" panose="020B0609020204030204" pitchFamily="49" charset="0"/>
            </a:endParaRPr>
          </a:p>
          <a:p>
            <a:r>
              <a:rPr lang="en-US" sz="900" dirty="0">
                <a:solidFill>
                  <a:srgbClr val="000000"/>
                </a:solidFill>
                <a:latin typeface="Consolas" panose="020B0609020204030204" pitchFamily="49" charset="0"/>
              </a:rPr>
              <a:t>            id_categoria </a:t>
            </a:r>
            <a:r>
              <a:rPr lang="en-US" sz="900" dirty="0">
                <a:solidFill>
                  <a:srgbClr val="808080"/>
                </a:solidFill>
                <a:latin typeface="Consolas" panose="020B0609020204030204" pitchFamily="49" charset="0"/>
              </a:rPr>
              <a:t>=</a:t>
            </a:r>
            <a:r>
              <a:rPr lang="en-US" sz="900" dirty="0">
                <a:solidFill>
                  <a:srgbClr val="000000"/>
                </a:solidFill>
                <a:latin typeface="Consolas" panose="020B0609020204030204" pitchFamily="49" charset="0"/>
              </a:rPr>
              <a:t> @IdCategoria</a:t>
            </a:r>
            <a:r>
              <a:rPr lang="en-US" sz="900" dirty="0">
                <a:solidFill>
                  <a:srgbClr val="808080"/>
                </a:solidFill>
                <a:latin typeface="Consolas" panose="020B0609020204030204" pitchFamily="49" charset="0"/>
              </a:rPr>
              <a:t>,</a:t>
            </a:r>
            <a:endParaRPr lang="en-US" sz="900" dirty="0">
              <a:solidFill>
                <a:srgbClr val="000000"/>
              </a:solidFill>
              <a:latin typeface="Consolas" panose="020B0609020204030204" pitchFamily="49" charset="0"/>
            </a:endParaRPr>
          </a:p>
          <a:p>
            <a:r>
              <a:rPr lang="en-US" sz="900" dirty="0">
                <a:solidFill>
                  <a:srgbClr val="000000"/>
                </a:solidFill>
                <a:latin typeface="Consolas" panose="020B0609020204030204" pitchFamily="49" charset="0"/>
              </a:rPr>
              <a:t>            fecha_nacimiento </a:t>
            </a:r>
            <a:r>
              <a:rPr lang="en-US" sz="900" dirty="0">
                <a:solidFill>
                  <a:srgbClr val="808080"/>
                </a:solidFill>
                <a:latin typeface="Consolas" panose="020B0609020204030204" pitchFamily="49" charset="0"/>
              </a:rPr>
              <a:t>=</a:t>
            </a:r>
            <a:r>
              <a:rPr lang="en-US" sz="900" dirty="0">
                <a:solidFill>
                  <a:srgbClr val="000000"/>
                </a:solidFill>
                <a:latin typeface="Consolas" panose="020B0609020204030204" pitchFamily="49" charset="0"/>
              </a:rPr>
              <a:t> @FechaNacimiento</a:t>
            </a:r>
            <a:r>
              <a:rPr lang="en-US" sz="900" dirty="0">
                <a:solidFill>
                  <a:srgbClr val="808080"/>
                </a:solidFill>
                <a:latin typeface="Consolas" panose="020B0609020204030204" pitchFamily="49" charset="0"/>
              </a:rPr>
              <a:t>,</a:t>
            </a:r>
            <a:endParaRPr lang="en-US" sz="900" dirty="0">
              <a:solidFill>
                <a:srgbClr val="000000"/>
              </a:solidFill>
              <a:latin typeface="Consolas" panose="020B0609020204030204" pitchFamily="49" charset="0"/>
            </a:endParaRPr>
          </a:p>
          <a:p>
            <a:r>
              <a:rPr lang="en-US" sz="900" dirty="0">
                <a:solidFill>
                  <a:srgbClr val="000000"/>
                </a:solidFill>
                <a:latin typeface="Consolas" panose="020B0609020204030204" pitchFamily="49" charset="0"/>
              </a:rPr>
              <a:t>            id_genero </a:t>
            </a:r>
            <a:r>
              <a:rPr lang="en-US" sz="900" dirty="0">
                <a:solidFill>
                  <a:srgbClr val="808080"/>
                </a:solidFill>
                <a:latin typeface="Consolas" panose="020B0609020204030204" pitchFamily="49" charset="0"/>
              </a:rPr>
              <a:t>=</a:t>
            </a:r>
            <a:r>
              <a:rPr lang="en-US" sz="900" dirty="0">
                <a:solidFill>
                  <a:srgbClr val="000000"/>
                </a:solidFill>
                <a:latin typeface="Consolas" panose="020B0609020204030204" pitchFamily="49" charset="0"/>
              </a:rPr>
              <a:t> @IdGenero</a:t>
            </a:r>
          </a:p>
          <a:p>
            <a:r>
              <a:rPr lang="en-US" sz="900" dirty="0">
                <a:solidFill>
                  <a:srgbClr val="000000"/>
                </a:solidFill>
                <a:latin typeface="Consolas" panose="020B0609020204030204" pitchFamily="49" charset="0"/>
              </a:rPr>
              <a:t>        </a:t>
            </a:r>
            <a:r>
              <a:rPr lang="en-US" sz="900" dirty="0">
                <a:solidFill>
                  <a:srgbClr val="0000FF"/>
                </a:solidFill>
                <a:latin typeface="Consolas" panose="020B0609020204030204" pitchFamily="49" charset="0"/>
              </a:rPr>
              <a:t>WHERE</a:t>
            </a:r>
            <a:r>
              <a:rPr lang="en-US" sz="900" dirty="0">
                <a:solidFill>
                  <a:srgbClr val="000000"/>
                </a:solidFill>
                <a:latin typeface="Consolas" panose="020B0609020204030204" pitchFamily="49" charset="0"/>
              </a:rPr>
              <a:t> nombre_contacto </a:t>
            </a:r>
            <a:r>
              <a:rPr lang="en-US" sz="900" dirty="0">
                <a:solidFill>
                  <a:srgbClr val="808080"/>
                </a:solidFill>
                <a:latin typeface="Consolas" panose="020B0609020204030204" pitchFamily="49" charset="0"/>
              </a:rPr>
              <a:t>=</a:t>
            </a:r>
            <a:r>
              <a:rPr lang="en-US" sz="900" dirty="0">
                <a:solidFill>
                  <a:srgbClr val="000000"/>
                </a:solidFill>
                <a:latin typeface="Consolas" panose="020B0609020204030204" pitchFamily="49" charset="0"/>
              </a:rPr>
              <a:t> @NombreContacto</a:t>
            </a:r>
          </a:p>
          <a:p>
            <a:r>
              <a:rPr lang="en-US" sz="900" dirty="0">
                <a:solidFill>
                  <a:srgbClr val="000000"/>
                </a:solidFill>
                <a:latin typeface="Consolas" panose="020B0609020204030204" pitchFamily="49" charset="0"/>
              </a:rPr>
              <a:t>          </a:t>
            </a:r>
            <a:r>
              <a:rPr lang="en-US" sz="900" dirty="0">
                <a:solidFill>
                  <a:srgbClr val="808080"/>
                </a:solidFill>
                <a:latin typeface="Consolas" panose="020B0609020204030204" pitchFamily="49" charset="0"/>
              </a:rPr>
              <a:t>AND</a:t>
            </a:r>
            <a:r>
              <a:rPr lang="en-US" sz="900" dirty="0">
                <a:solidFill>
                  <a:srgbClr val="000000"/>
                </a:solidFill>
                <a:latin typeface="Consolas" panose="020B0609020204030204" pitchFamily="49" charset="0"/>
              </a:rPr>
              <a:t> apellido_contacto </a:t>
            </a:r>
            <a:r>
              <a:rPr lang="en-US" sz="900" dirty="0">
                <a:solidFill>
                  <a:srgbClr val="808080"/>
                </a:solidFill>
                <a:latin typeface="Consolas" panose="020B0609020204030204" pitchFamily="49" charset="0"/>
              </a:rPr>
              <a:t>=</a:t>
            </a:r>
            <a:r>
              <a:rPr lang="en-US" sz="900" dirty="0">
                <a:solidFill>
                  <a:srgbClr val="000000"/>
                </a:solidFill>
                <a:latin typeface="Consolas" panose="020B0609020204030204" pitchFamily="49" charset="0"/>
              </a:rPr>
              <a:t> @ApellidoContacto</a:t>
            </a:r>
          </a:p>
          <a:p>
            <a:r>
              <a:rPr lang="en-US" sz="900" dirty="0">
                <a:solidFill>
                  <a:srgbClr val="000000"/>
                </a:solidFill>
                <a:latin typeface="Consolas" panose="020B0609020204030204" pitchFamily="49" charset="0"/>
              </a:rPr>
              <a:t>          </a:t>
            </a:r>
            <a:r>
              <a:rPr lang="en-US" sz="900" dirty="0">
                <a:solidFill>
                  <a:srgbClr val="808080"/>
                </a:solidFill>
                <a:latin typeface="Consolas" panose="020B0609020204030204" pitchFamily="49" charset="0"/>
              </a:rPr>
              <a:t>AND</a:t>
            </a:r>
            <a:r>
              <a:rPr lang="en-US" sz="900" dirty="0">
                <a:solidFill>
                  <a:srgbClr val="000000"/>
                </a:solidFill>
                <a:latin typeface="Consolas" panose="020B0609020204030204" pitchFamily="49" charset="0"/>
              </a:rPr>
              <a:t> telefono </a:t>
            </a:r>
            <a:r>
              <a:rPr lang="en-US" sz="900" dirty="0">
                <a:solidFill>
                  <a:srgbClr val="808080"/>
                </a:solidFill>
                <a:latin typeface="Consolas" panose="020B0609020204030204" pitchFamily="49" charset="0"/>
              </a:rPr>
              <a:t>=</a:t>
            </a:r>
            <a:r>
              <a:rPr lang="en-US" sz="900" dirty="0">
                <a:solidFill>
                  <a:srgbClr val="000000"/>
                </a:solidFill>
                <a:latin typeface="Consolas" panose="020B0609020204030204" pitchFamily="49" charset="0"/>
              </a:rPr>
              <a:t> @Telefono</a:t>
            </a:r>
            <a:r>
              <a:rPr lang="en-US" sz="900" dirty="0">
                <a:solidFill>
                  <a:srgbClr val="808080"/>
                </a:solidFill>
                <a:latin typeface="Consolas" panose="020B0609020204030204" pitchFamily="49" charset="0"/>
              </a:rPr>
              <a:t>;</a:t>
            </a:r>
            <a:endParaRPr lang="en-US" sz="900" dirty="0">
              <a:solidFill>
                <a:srgbClr val="000000"/>
              </a:solidFill>
              <a:latin typeface="Consolas" panose="020B0609020204030204" pitchFamily="49" charset="0"/>
            </a:endParaRPr>
          </a:p>
          <a:p>
            <a:endParaRPr lang="en-US" sz="900" dirty="0">
              <a:solidFill>
                <a:srgbClr val="000000"/>
              </a:solidFill>
              <a:latin typeface="Consolas" panose="020B0609020204030204" pitchFamily="49" charset="0"/>
            </a:endParaRPr>
          </a:p>
          <a:p>
            <a:r>
              <a:rPr lang="en-US" sz="900" dirty="0">
                <a:solidFill>
                  <a:srgbClr val="000000"/>
                </a:solidFill>
                <a:latin typeface="Consolas" panose="020B0609020204030204" pitchFamily="49" charset="0"/>
              </a:rPr>
              <a:t>        </a:t>
            </a:r>
            <a:r>
              <a:rPr lang="en-US" sz="900" dirty="0">
                <a:solidFill>
                  <a:srgbClr val="008000"/>
                </a:solidFill>
                <a:latin typeface="Consolas" panose="020B0609020204030204" pitchFamily="49" charset="0"/>
              </a:rPr>
              <a:t>-- Mostrar mensaje de confirmación</a:t>
            </a:r>
            <a:endParaRPr lang="en-US" sz="900" dirty="0">
              <a:solidFill>
                <a:srgbClr val="000000"/>
              </a:solidFill>
              <a:latin typeface="Consolas" panose="020B0609020204030204" pitchFamily="49" charset="0"/>
            </a:endParaRPr>
          </a:p>
          <a:p>
            <a:r>
              <a:rPr lang="en-US" sz="900" dirty="0">
                <a:solidFill>
                  <a:srgbClr val="000000"/>
                </a:solidFill>
                <a:latin typeface="Consolas" panose="020B0609020204030204" pitchFamily="49" charset="0"/>
              </a:rPr>
              <a:t>        </a:t>
            </a:r>
            <a:r>
              <a:rPr lang="en-US" sz="900" dirty="0">
                <a:solidFill>
                  <a:srgbClr val="0000FF"/>
                </a:solidFill>
                <a:latin typeface="Consolas" panose="020B0609020204030204" pitchFamily="49" charset="0"/>
              </a:rPr>
              <a:t>PRINT</a:t>
            </a:r>
            <a:r>
              <a:rPr lang="en-US" sz="900" dirty="0">
                <a:solidFill>
                  <a:srgbClr val="000000"/>
                </a:solidFill>
                <a:latin typeface="Consolas" panose="020B0609020204030204" pitchFamily="49" charset="0"/>
              </a:rPr>
              <a:t> </a:t>
            </a:r>
            <a:r>
              <a:rPr lang="en-US" sz="900" dirty="0">
                <a:solidFill>
                  <a:srgbClr val="FF0000"/>
                </a:solidFill>
                <a:latin typeface="Consolas" panose="020B0609020204030204" pitchFamily="49" charset="0"/>
              </a:rPr>
              <a:t>'Contacto "'</a:t>
            </a:r>
            <a:r>
              <a:rPr lang="en-US" sz="900" dirty="0">
                <a:solidFill>
                  <a:srgbClr val="000000"/>
                </a:solidFill>
                <a:latin typeface="Consolas" panose="020B0609020204030204" pitchFamily="49" charset="0"/>
              </a:rPr>
              <a:t> </a:t>
            </a:r>
            <a:r>
              <a:rPr lang="en-US" sz="900" dirty="0">
                <a:solidFill>
                  <a:srgbClr val="808080"/>
                </a:solidFill>
                <a:latin typeface="Consolas" panose="020B0609020204030204" pitchFamily="49" charset="0"/>
              </a:rPr>
              <a:t>+</a:t>
            </a:r>
            <a:r>
              <a:rPr lang="en-US" sz="900" dirty="0">
                <a:solidFill>
                  <a:srgbClr val="000000"/>
                </a:solidFill>
                <a:latin typeface="Consolas" panose="020B0609020204030204" pitchFamily="49" charset="0"/>
              </a:rPr>
              <a:t> @NombreCompleto </a:t>
            </a:r>
            <a:r>
              <a:rPr lang="en-US" sz="900" dirty="0">
                <a:solidFill>
                  <a:srgbClr val="808080"/>
                </a:solidFill>
                <a:latin typeface="Consolas" panose="020B0609020204030204" pitchFamily="49" charset="0"/>
              </a:rPr>
              <a:t>+</a:t>
            </a:r>
            <a:r>
              <a:rPr lang="en-US" sz="900" dirty="0">
                <a:solidFill>
                  <a:srgbClr val="000000"/>
                </a:solidFill>
                <a:latin typeface="Consolas" panose="020B0609020204030204" pitchFamily="49" charset="0"/>
              </a:rPr>
              <a:t> </a:t>
            </a:r>
            <a:r>
              <a:rPr lang="en-US" sz="900" dirty="0">
                <a:solidFill>
                  <a:srgbClr val="FF0000"/>
                </a:solidFill>
                <a:latin typeface="Consolas" panose="020B0609020204030204" pitchFamily="49" charset="0"/>
              </a:rPr>
              <a:t>'" actualizado correctamente. Fecha de Nacimiento: '</a:t>
            </a:r>
            <a:r>
              <a:rPr lang="en-US" sz="900" dirty="0">
                <a:solidFill>
                  <a:srgbClr val="000000"/>
                </a:solidFill>
                <a:latin typeface="Consolas" panose="020B0609020204030204" pitchFamily="49" charset="0"/>
              </a:rPr>
              <a:t> </a:t>
            </a:r>
            <a:r>
              <a:rPr lang="en-US" sz="900" dirty="0">
                <a:solidFill>
                  <a:srgbClr val="808080"/>
                </a:solidFill>
                <a:latin typeface="Consolas" panose="020B0609020204030204" pitchFamily="49" charset="0"/>
              </a:rPr>
              <a:t>+</a:t>
            </a:r>
            <a:r>
              <a:rPr lang="en-US" sz="900" dirty="0">
                <a:solidFill>
                  <a:srgbClr val="000000"/>
                </a:solidFill>
                <a:latin typeface="Consolas" panose="020B0609020204030204" pitchFamily="49" charset="0"/>
              </a:rPr>
              <a:t> </a:t>
            </a:r>
            <a:r>
              <a:rPr lang="en-US" sz="900" dirty="0">
                <a:solidFill>
                  <a:srgbClr val="FF00FF"/>
                </a:solidFill>
                <a:latin typeface="Consolas" panose="020B0609020204030204" pitchFamily="49" charset="0"/>
              </a:rPr>
              <a:t>CONVERT</a:t>
            </a:r>
            <a:r>
              <a:rPr lang="en-US" sz="900" dirty="0">
                <a:solidFill>
                  <a:srgbClr val="808080"/>
                </a:solidFill>
                <a:latin typeface="Consolas" panose="020B0609020204030204" pitchFamily="49" charset="0"/>
              </a:rPr>
              <a:t>(</a:t>
            </a:r>
            <a:r>
              <a:rPr lang="en-US" sz="900" dirty="0">
                <a:solidFill>
                  <a:srgbClr val="0000FF"/>
                </a:solidFill>
                <a:latin typeface="Consolas" panose="020B0609020204030204" pitchFamily="49" charset="0"/>
              </a:rPr>
              <a:t>varchar</a:t>
            </a:r>
            <a:r>
              <a:rPr lang="en-US" sz="900" dirty="0">
                <a:solidFill>
                  <a:srgbClr val="808080"/>
                </a:solidFill>
                <a:latin typeface="Consolas" panose="020B0609020204030204" pitchFamily="49" charset="0"/>
              </a:rPr>
              <a:t>(</a:t>
            </a:r>
            <a:r>
              <a:rPr lang="en-US" sz="900" dirty="0">
                <a:solidFill>
                  <a:srgbClr val="000000"/>
                </a:solidFill>
                <a:latin typeface="Consolas" panose="020B0609020204030204" pitchFamily="49" charset="0"/>
              </a:rPr>
              <a:t>10</a:t>
            </a:r>
            <a:r>
              <a:rPr lang="en-US" sz="900" dirty="0">
                <a:solidFill>
                  <a:srgbClr val="808080"/>
                </a:solidFill>
                <a:latin typeface="Consolas" panose="020B0609020204030204" pitchFamily="49" charset="0"/>
              </a:rPr>
              <a:t>),</a:t>
            </a:r>
            <a:r>
              <a:rPr lang="en-US" sz="900" dirty="0">
                <a:solidFill>
                  <a:srgbClr val="000000"/>
                </a:solidFill>
                <a:latin typeface="Consolas" panose="020B0609020204030204" pitchFamily="49" charset="0"/>
              </a:rPr>
              <a:t> @FechaNacimiento</a:t>
            </a:r>
            <a:r>
              <a:rPr lang="en-US" sz="900" dirty="0">
                <a:solidFill>
                  <a:srgbClr val="808080"/>
                </a:solidFill>
                <a:latin typeface="Consolas" panose="020B0609020204030204" pitchFamily="49" charset="0"/>
              </a:rPr>
              <a:t>)</a:t>
            </a:r>
            <a:r>
              <a:rPr lang="en-US" sz="900" dirty="0">
                <a:solidFill>
                  <a:srgbClr val="000000"/>
                </a:solidFill>
                <a:latin typeface="Consolas" panose="020B0609020204030204" pitchFamily="49" charset="0"/>
              </a:rPr>
              <a:t> </a:t>
            </a:r>
            <a:r>
              <a:rPr lang="en-US" sz="900" dirty="0">
                <a:solidFill>
                  <a:srgbClr val="808080"/>
                </a:solidFill>
                <a:latin typeface="Consolas" panose="020B0609020204030204" pitchFamily="49" charset="0"/>
              </a:rPr>
              <a:t>+</a:t>
            </a:r>
            <a:r>
              <a:rPr lang="en-US" sz="900" dirty="0">
                <a:solidFill>
                  <a:srgbClr val="000000"/>
                </a:solidFill>
                <a:latin typeface="Consolas" panose="020B0609020204030204" pitchFamily="49" charset="0"/>
              </a:rPr>
              <a:t> </a:t>
            </a:r>
            <a:r>
              <a:rPr lang="en-US" sz="900" dirty="0">
                <a:solidFill>
                  <a:srgbClr val="FF0000"/>
                </a:solidFill>
                <a:latin typeface="Consolas" panose="020B0609020204030204" pitchFamily="49" charset="0"/>
              </a:rPr>
              <a:t>', Género: '</a:t>
            </a:r>
            <a:r>
              <a:rPr lang="en-US" sz="900" dirty="0">
                <a:solidFill>
                  <a:srgbClr val="000000"/>
                </a:solidFill>
                <a:latin typeface="Consolas" panose="020B0609020204030204" pitchFamily="49" charset="0"/>
              </a:rPr>
              <a:t> </a:t>
            </a:r>
            <a:r>
              <a:rPr lang="en-US" sz="900" dirty="0">
                <a:solidFill>
                  <a:srgbClr val="808080"/>
                </a:solidFill>
                <a:latin typeface="Consolas" panose="020B0609020204030204" pitchFamily="49" charset="0"/>
              </a:rPr>
              <a:t>+</a:t>
            </a:r>
            <a:r>
              <a:rPr lang="en-US" sz="900" dirty="0">
                <a:solidFill>
                  <a:srgbClr val="000000"/>
                </a:solidFill>
                <a:latin typeface="Consolas" panose="020B0609020204030204" pitchFamily="49" charset="0"/>
              </a:rPr>
              <a:t> </a:t>
            </a:r>
            <a:r>
              <a:rPr lang="en-US" sz="900" dirty="0">
                <a:solidFill>
                  <a:srgbClr val="FF00FF"/>
                </a:solidFill>
                <a:latin typeface="Consolas" panose="020B0609020204030204" pitchFamily="49" charset="0"/>
              </a:rPr>
              <a:t>CAST</a:t>
            </a:r>
            <a:r>
              <a:rPr lang="en-US" sz="900" dirty="0">
                <a:solidFill>
                  <a:srgbClr val="808080"/>
                </a:solidFill>
                <a:latin typeface="Consolas" panose="020B0609020204030204" pitchFamily="49" charset="0"/>
              </a:rPr>
              <a:t>(</a:t>
            </a:r>
            <a:r>
              <a:rPr lang="en-US" sz="900" dirty="0">
                <a:solidFill>
                  <a:srgbClr val="000000"/>
                </a:solidFill>
                <a:latin typeface="Consolas" panose="020B0609020204030204" pitchFamily="49" charset="0"/>
              </a:rPr>
              <a:t>@IdGenero </a:t>
            </a:r>
            <a:r>
              <a:rPr lang="en-US" sz="900" dirty="0">
                <a:solidFill>
                  <a:srgbClr val="0000FF"/>
                </a:solidFill>
                <a:latin typeface="Consolas" panose="020B0609020204030204" pitchFamily="49" charset="0"/>
              </a:rPr>
              <a:t>AS</a:t>
            </a:r>
            <a:r>
              <a:rPr lang="en-US" sz="900" dirty="0">
                <a:solidFill>
                  <a:srgbClr val="000000"/>
                </a:solidFill>
                <a:latin typeface="Consolas" panose="020B0609020204030204" pitchFamily="49" charset="0"/>
              </a:rPr>
              <a:t> </a:t>
            </a:r>
            <a:r>
              <a:rPr lang="en-US" sz="900" dirty="0">
                <a:solidFill>
                  <a:srgbClr val="0000FF"/>
                </a:solidFill>
                <a:latin typeface="Consolas" panose="020B0609020204030204" pitchFamily="49" charset="0"/>
              </a:rPr>
              <a:t>varchar</a:t>
            </a:r>
            <a:r>
              <a:rPr lang="en-US" sz="900" dirty="0">
                <a:solidFill>
                  <a:srgbClr val="808080"/>
                </a:solidFill>
                <a:latin typeface="Consolas" panose="020B0609020204030204" pitchFamily="49" charset="0"/>
              </a:rPr>
              <a:t>(</a:t>
            </a:r>
            <a:r>
              <a:rPr lang="en-US" sz="900" dirty="0">
                <a:solidFill>
                  <a:srgbClr val="000000"/>
                </a:solidFill>
                <a:latin typeface="Consolas" panose="020B0609020204030204" pitchFamily="49" charset="0"/>
              </a:rPr>
              <a:t>10</a:t>
            </a:r>
            <a:r>
              <a:rPr lang="en-US" sz="900" dirty="0">
                <a:solidFill>
                  <a:srgbClr val="808080"/>
                </a:solidFill>
                <a:latin typeface="Consolas" panose="020B0609020204030204" pitchFamily="49" charset="0"/>
              </a:rPr>
              <a:t>));</a:t>
            </a:r>
            <a:endParaRPr lang="en-US" sz="900" dirty="0">
              <a:solidFill>
                <a:srgbClr val="000000"/>
              </a:solidFill>
              <a:latin typeface="Consolas" panose="020B0609020204030204" pitchFamily="49" charset="0"/>
            </a:endParaRPr>
          </a:p>
          <a:p>
            <a:r>
              <a:rPr lang="en-US" sz="900" dirty="0">
                <a:solidFill>
                  <a:srgbClr val="000000"/>
                </a:solidFill>
                <a:latin typeface="Consolas" panose="020B0609020204030204" pitchFamily="49" charset="0"/>
              </a:rPr>
              <a:t>    </a:t>
            </a:r>
            <a:r>
              <a:rPr lang="en-US" sz="900" dirty="0">
                <a:solidFill>
                  <a:srgbClr val="0000FF"/>
                </a:solidFill>
                <a:latin typeface="Consolas" panose="020B0609020204030204" pitchFamily="49" charset="0"/>
              </a:rPr>
              <a:t>END</a:t>
            </a:r>
            <a:endParaRPr lang="en-US" sz="900" dirty="0">
              <a:solidFill>
                <a:srgbClr val="000000"/>
              </a:solidFill>
              <a:latin typeface="Consolas" panose="020B0609020204030204" pitchFamily="49" charset="0"/>
            </a:endParaRPr>
          </a:p>
          <a:p>
            <a:r>
              <a:rPr lang="en-US" sz="900" dirty="0">
                <a:solidFill>
                  <a:srgbClr val="0000FF"/>
                </a:solidFill>
                <a:latin typeface="Consolas" panose="020B0609020204030204" pitchFamily="49" charset="0"/>
              </a:rPr>
              <a:t>END</a:t>
            </a:r>
            <a:r>
              <a:rPr lang="en-US" sz="900" dirty="0">
                <a:solidFill>
                  <a:srgbClr val="808080"/>
                </a:solidFill>
                <a:latin typeface="Consolas" panose="020B0609020204030204" pitchFamily="49" charset="0"/>
              </a:rPr>
              <a:t>;</a:t>
            </a:r>
            <a:endParaRPr lang="en-US" sz="900" dirty="0">
              <a:solidFill>
                <a:srgbClr val="000000"/>
              </a:solidFill>
              <a:latin typeface="Consolas" panose="020B0609020204030204" pitchFamily="49" charset="0"/>
            </a:endParaRPr>
          </a:p>
        </p:txBody>
      </p:sp>
    </p:spTree>
    <p:extLst>
      <p:ext uri="{BB962C8B-B14F-4D97-AF65-F5344CB8AC3E}">
        <p14:creationId xmlns:p14="http://schemas.microsoft.com/office/powerpoint/2010/main" val="3191126622"/>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057AC4A-E900-4B26-949C-13461F2B3E17}"/>
              </a:ext>
            </a:extLst>
          </p:cNvPr>
          <p:cNvSpPr txBox="1"/>
          <p:nvPr/>
        </p:nvSpPr>
        <p:spPr>
          <a:xfrm>
            <a:off x="212271" y="201143"/>
            <a:ext cx="7690757" cy="2462213"/>
          </a:xfrm>
          <a:prstGeom prst="rect">
            <a:avLst/>
          </a:prstGeom>
          <a:noFill/>
        </p:spPr>
        <p:txBody>
          <a:bodyPr wrap="square">
            <a:spAutoFit/>
          </a:bodyPr>
          <a:lstStyle/>
          <a:p>
            <a:r>
              <a:rPr lang="es-ES" sz="1400" dirty="0">
                <a:solidFill>
                  <a:srgbClr val="008000"/>
                </a:solidFill>
                <a:latin typeface="Consolas" panose="020B0609020204030204" pitchFamily="49" charset="0"/>
              </a:rPr>
              <a:t>--PROBAMOS ACTUALIZAR UN DATO QUE NO EXISTE EN LA TABLA:</a:t>
            </a:r>
            <a:endParaRPr lang="es-ES" sz="1400" dirty="0">
              <a:solidFill>
                <a:srgbClr val="000000"/>
              </a:solidFill>
              <a:latin typeface="Consolas" panose="020B0609020204030204" pitchFamily="49" charset="0"/>
            </a:endParaRPr>
          </a:p>
          <a:p>
            <a:endParaRPr lang="en-US" sz="1400" dirty="0">
              <a:solidFill>
                <a:srgbClr val="000000"/>
              </a:solidFill>
              <a:latin typeface="Consolas" panose="020B0609020204030204" pitchFamily="49" charset="0"/>
            </a:endParaRPr>
          </a:p>
          <a:p>
            <a:r>
              <a:rPr lang="en-US" sz="1400" dirty="0">
                <a:solidFill>
                  <a:srgbClr val="0000FF"/>
                </a:solidFill>
                <a:latin typeface="Consolas" panose="020B0609020204030204" pitchFamily="49" charset="0"/>
              </a:rPr>
              <a:t>EXEC</a:t>
            </a:r>
            <a:r>
              <a:rPr lang="en-US" sz="1400" dirty="0">
                <a:solidFill>
                  <a:srgbClr val="000000"/>
                </a:solidFill>
                <a:latin typeface="Consolas" panose="020B0609020204030204" pitchFamily="49" charset="0"/>
              </a:rPr>
              <a:t> sp_ActualizarContactoConValidacion</a:t>
            </a:r>
          </a:p>
          <a:p>
            <a:r>
              <a:rPr lang="en-US" sz="1400" dirty="0">
                <a:solidFill>
                  <a:srgbClr val="0000FF"/>
                </a:solidFill>
                <a:latin typeface="Consolas" panose="020B0609020204030204" pitchFamily="49" charset="0"/>
              </a:rPr>
              <a:t>    </a:t>
            </a:r>
            <a:r>
              <a:rPr lang="en-US" sz="1400" dirty="0">
                <a:solidFill>
                  <a:srgbClr val="000000"/>
                </a:solidFill>
                <a:latin typeface="Consolas" panose="020B0609020204030204" pitchFamily="49" charset="0"/>
              </a:rPr>
              <a:t>@NombreContacto </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a:t>
            </a:r>
            <a:r>
              <a:rPr lang="en-US" sz="1400" dirty="0">
                <a:solidFill>
                  <a:srgbClr val="FF0000"/>
                </a:solidFill>
                <a:latin typeface="Consolas" panose="020B0609020204030204" pitchFamily="49" charset="0"/>
              </a:rPr>
              <a:t>'NOMBRE A ACTUALIZAR'</a:t>
            </a:r>
            <a:r>
              <a:rPr lang="en-US" sz="1400" dirty="0">
                <a:solidFill>
                  <a:srgbClr val="808080"/>
                </a:solidFill>
                <a:latin typeface="Consolas" panose="020B0609020204030204" pitchFamily="49" charset="0"/>
              </a:rPr>
              <a:t>,</a:t>
            </a:r>
            <a:endParaRPr lang="en-US" sz="1400" dirty="0">
              <a:solidFill>
                <a:srgbClr val="000000"/>
              </a:solidFill>
              <a:latin typeface="Consolas" panose="020B0609020204030204" pitchFamily="49" charset="0"/>
            </a:endParaRPr>
          </a:p>
          <a:p>
            <a:r>
              <a:rPr lang="en-US" sz="1400" dirty="0">
                <a:solidFill>
                  <a:srgbClr val="000000"/>
                </a:solidFill>
                <a:latin typeface="Consolas" panose="020B0609020204030204" pitchFamily="49" charset="0"/>
              </a:rPr>
              <a:t>    @ApellidoContacto </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a:t>
            </a:r>
            <a:r>
              <a:rPr lang="en-US" sz="1400" dirty="0">
                <a:solidFill>
                  <a:srgbClr val="FF0000"/>
                </a:solidFill>
                <a:latin typeface="Consolas" panose="020B0609020204030204" pitchFamily="49" charset="0"/>
              </a:rPr>
              <a:t>'APELLIDO A ACTUALIZAR'</a:t>
            </a:r>
            <a:r>
              <a:rPr lang="en-US" sz="1400" dirty="0">
                <a:solidFill>
                  <a:srgbClr val="808080"/>
                </a:solidFill>
                <a:latin typeface="Consolas" panose="020B0609020204030204" pitchFamily="49" charset="0"/>
              </a:rPr>
              <a:t>,</a:t>
            </a:r>
            <a:endParaRPr lang="en-US" sz="1400" dirty="0">
              <a:solidFill>
                <a:srgbClr val="000000"/>
              </a:solidFill>
              <a:latin typeface="Consolas" panose="020B0609020204030204" pitchFamily="49" charset="0"/>
            </a:endParaRPr>
          </a:p>
          <a:p>
            <a:r>
              <a:rPr lang="en-US" sz="1400" dirty="0">
                <a:solidFill>
                  <a:srgbClr val="000000"/>
                </a:solidFill>
                <a:latin typeface="Consolas" panose="020B0609020204030204" pitchFamily="49" charset="0"/>
              </a:rPr>
              <a:t>    @Telefono </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a:t>
            </a:r>
            <a:r>
              <a:rPr lang="en-US" sz="1400" dirty="0">
                <a:solidFill>
                  <a:srgbClr val="FF0000"/>
                </a:solidFill>
                <a:latin typeface="Consolas" panose="020B0609020204030204" pitchFamily="49" charset="0"/>
              </a:rPr>
              <a:t>'809-895-5214'</a:t>
            </a:r>
            <a:r>
              <a:rPr lang="en-US" sz="1400" dirty="0">
                <a:solidFill>
                  <a:srgbClr val="808080"/>
                </a:solidFill>
                <a:latin typeface="Consolas" panose="020B0609020204030204" pitchFamily="49" charset="0"/>
              </a:rPr>
              <a:t>,</a:t>
            </a:r>
            <a:endParaRPr lang="en-US" sz="1400" dirty="0">
              <a:solidFill>
                <a:srgbClr val="000000"/>
              </a:solidFill>
              <a:latin typeface="Consolas" panose="020B0609020204030204" pitchFamily="49" charset="0"/>
            </a:endParaRPr>
          </a:p>
          <a:p>
            <a:r>
              <a:rPr lang="en-US" sz="1400" dirty="0">
                <a:solidFill>
                  <a:srgbClr val="000000"/>
                </a:solidFill>
                <a:latin typeface="Consolas" panose="020B0609020204030204" pitchFamily="49" charset="0"/>
              </a:rPr>
              <a:t>    @Email </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a:t>
            </a:r>
            <a:r>
              <a:rPr lang="en-US" sz="1400" dirty="0">
                <a:solidFill>
                  <a:srgbClr val="FF0000"/>
                </a:solidFill>
                <a:latin typeface="Consolas" panose="020B0609020204030204" pitchFamily="49" charset="0"/>
              </a:rPr>
              <a:t>'ACTUALIZADO@EMAIL.COM'</a:t>
            </a:r>
            <a:r>
              <a:rPr lang="en-US" sz="1400" dirty="0">
                <a:solidFill>
                  <a:srgbClr val="808080"/>
                </a:solidFill>
                <a:latin typeface="Consolas" panose="020B0609020204030204" pitchFamily="49" charset="0"/>
              </a:rPr>
              <a:t>,</a:t>
            </a:r>
            <a:endParaRPr lang="en-US" sz="1400" dirty="0">
              <a:solidFill>
                <a:srgbClr val="000000"/>
              </a:solidFill>
              <a:latin typeface="Consolas" panose="020B0609020204030204" pitchFamily="49" charset="0"/>
            </a:endParaRPr>
          </a:p>
          <a:p>
            <a:r>
              <a:rPr lang="en-US" sz="1400" dirty="0">
                <a:solidFill>
                  <a:srgbClr val="000000"/>
                </a:solidFill>
                <a:latin typeface="Consolas" panose="020B0609020204030204" pitchFamily="49" charset="0"/>
              </a:rPr>
              <a:t>    @Direccion </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a:t>
            </a:r>
            <a:r>
              <a:rPr lang="en-US" sz="1400" dirty="0">
                <a:solidFill>
                  <a:srgbClr val="FF0000"/>
                </a:solidFill>
                <a:latin typeface="Consolas" panose="020B0609020204030204" pitchFamily="49" charset="0"/>
              </a:rPr>
              <a:t>'NUEVA DIRECCIÓN'</a:t>
            </a:r>
            <a:r>
              <a:rPr lang="en-US" sz="1400" dirty="0">
                <a:solidFill>
                  <a:srgbClr val="808080"/>
                </a:solidFill>
                <a:latin typeface="Consolas" panose="020B0609020204030204" pitchFamily="49" charset="0"/>
              </a:rPr>
              <a:t>,</a:t>
            </a:r>
            <a:endParaRPr lang="en-US" sz="1400" dirty="0">
              <a:solidFill>
                <a:srgbClr val="000000"/>
              </a:solidFill>
              <a:latin typeface="Consolas" panose="020B0609020204030204" pitchFamily="49" charset="0"/>
            </a:endParaRPr>
          </a:p>
          <a:p>
            <a:r>
              <a:rPr lang="en-US" sz="1400" dirty="0">
                <a:solidFill>
                  <a:srgbClr val="000000"/>
                </a:solidFill>
                <a:latin typeface="Consolas" panose="020B0609020204030204" pitchFamily="49" charset="0"/>
              </a:rPr>
              <a:t>    @IdCategoria </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3</a:t>
            </a:r>
            <a:r>
              <a:rPr lang="en-US" sz="1400" dirty="0">
                <a:solidFill>
                  <a:srgbClr val="808080"/>
                </a:solidFill>
                <a:latin typeface="Consolas" panose="020B0609020204030204" pitchFamily="49" charset="0"/>
              </a:rPr>
              <a:t>,</a:t>
            </a:r>
            <a:endParaRPr lang="en-US" sz="1400" dirty="0">
              <a:solidFill>
                <a:srgbClr val="000000"/>
              </a:solidFill>
              <a:latin typeface="Consolas" panose="020B0609020204030204" pitchFamily="49" charset="0"/>
            </a:endParaRPr>
          </a:p>
          <a:p>
            <a:r>
              <a:rPr lang="en-US" sz="1400" dirty="0">
                <a:solidFill>
                  <a:srgbClr val="000000"/>
                </a:solidFill>
                <a:latin typeface="Consolas" panose="020B0609020204030204" pitchFamily="49" charset="0"/>
              </a:rPr>
              <a:t>    @FechaNacimiento </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a:t>
            </a:r>
            <a:r>
              <a:rPr lang="en-US" sz="1400" dirty="0">
                <a:solidFill>
                  <a:srgbClr val="FF0000"/>
                </a:solidFill>
                <a:latin typeface="Consolas" panose="020B0609020204030204" pitchFamily="49" charset="0"/>
              </a:rPr>
              <a:t>'1995-05-13'</a:t>
            </a:r>
            <a:r>
              <a:rPr lang="en-US" sz="1400" dirty="0">
                <a:solidFill>
                  <a:srgbClr val="808080"/>
                </a:solidFill>
                <a:latin typeface="Consolas" panose="020B0609020204030204" pitchFamily="49" charset="0"/>
              </a:rPr>
              <a:t>,</a:t>
            </a:r>
            <a:endParaRPr lang="en-US" sz="1400" dirty="0">
              <a:solidFill>
                <a:srgbClr val="000000"/>
              </a:solidFill>
              <a:latin typeface="Consolas" panose="020B0609020204030204" pitchFamily="49" charset="0"/>
            </a:endParaRPr>
          </a:p>
          <a:p>
            <a:r>
              <a:rPr lang="en-US" sz="1400" dirty="0">
                <a:solidFill>
                  <a:srgbClr val="000000"/>
                </a:solidFill>
                <a:latin typeface="Consolas" panose="020B0609020204030204" pitchFamily="49" charset="0"/>
              </a:rPr>
              <a:t>    @IdGenero </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2</a:t>
            </a:r>
            <a:r>
              <a:rPr lang="en-US" sz="1400" dirty="0">
                <a:solidFill>
                  <a:srgbClr val="808080"/>
                </a:solidFill>
                <a:latin typeface="Consolas" panose="020B0609020204030204" pitchFamily="49" charset="0"/>
              </a:rPr>
              <a:t>;</a:t>
            </a:r>
            <a:endParaRPr lang="en-US" dirty="0"/>
          </a:p>
        </p:txBody>
      </p:sp>
      <p:pic>
        <p:nvPicPr>
          <p:cNvPr id="5" name="Picture 4">
            <a:extLst>
              <a:ext uri="{FF2B5EF4-FFF2-40B4-BE49-F238E27FC236}">
                <a16:creationId xmlns:a16="http://schemas.microsoft.com/office/drawing/2014/main" id="{A9578A1C-D09F-454B-A465-F7A50964A61D}"/>
              </a:ext>
            </a:extLst>
          </p:cNvPr>
          <p:cNvPicPr>
            <a:picLocks noChangeAspect="1"/>
          </p:cNvPicPr>
          <p:nvPr/>
        </p:nvPicPr>
        <p:blipFill>
          <a:blip r:embed="rId2"/>
          <a:stretch>
            <a:fillRect/>
          </a:stretch>
        </p:blipFill>
        <p:spPr>
          <a:xfrm>
            <a:off x="457199" y="3347428"/>
            <a:ext cx="11126561" cy="1291399"/>
          </a:xfrm>
          <a:prstGeom prst="rect">
            <a:avLst/>
          </a:prstGeom>
        </p:spPr>
      </p:pic>
      <p:pic>
        <p:nvPicPr>
          <p:cNvPr id="4" name="Imagen 3">
            <a:extLst>
              <a:ext uri="{FF2B5EF4-FFF2-40B4-BE49-F238E27FC236}">
                <a16:creationId xmlns:a16="http://schemas.microsoft.com/office/drawing/2014/main" id="{37EA0295-76AC-87E0-A25F-47E0502F58D8}"/>
              </a:ext>
            </a:extLst>
          </p:cNvPr>
          <p:cNvPicPr>
            <a:picLocks noChangeAspect="1"/>
          </p:cNvPicPr>
          <p:nvPr/>
        </p:nvPicPr>
        <p:blipFill>
          <a:blip r:embed="rId3"/>
          <a:stretch>
            <a:fillRect/>
          </a:stretch>
        </p:blipFill>
        <p:spPr>
          <a:xfrm>
            <a:off x="524554" y="4456124"/>
            <a:ext cx="10991850" cy="1733550"/>
          </a:xfrm>
          <a:prstGeom prst="rect">
            <a:avLst/>
          </a:prstGeom>
        </p:spPr>
      </p:pic>
    </p:spTree>
    <p:extLst>
      <p:ext uri="{BB962C8B-B14F-4D97-AF65-F5344CB8AC3E}">
        <p14:creationId xmlns:p14="http://schemas.microsoft.com/office/powerpoint/2010/main" val="1110792549"/>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9C6C09D-2F8F-423F-9779-47DE1CD31B2C}"/>
              </a:ext>
            </a:extLst>
          </p:cNvPr>
          <p:cNvSpPr txBox="1"/>
          <p:nvPr/>
        </p:nvSpPr>
        <p:spPr>
          <a:xfrm>
            <a:off x="324239" y="341103"/>
            <a:ext cx="7401508" cy="2462213"/>
          </a:xfrm>
          <a:prstGeom prst="rect">
            <a:avLst/>
          </a:prstGeom>
          <a:noFill/>
        </p:spPr>
        <p:txBody>
          <a:bodyPr wrap="square">
            <a:spAutoFit/>
          </a:bodyPr>
          <a:lstStyle/>
          <a:p>
            <a:r>
              <a:rPr lang="es-ES" sz="1400" dirty="0">
                <a:solidFill>
                  <a:srgbClr val="008000"/>
                </a:solidFill>
                <a:latin typeface="Consolas" panose="020B0609020204030204" pitchFamily="49" charset="0"/>
              </a:rPr>
              <a:t>--PROBAMOS ACTUALIZAR UN DATO QUE SI EXISTE EN LA TABLA:</a:t>
            </a:r>
            <a:endParaRPr lang="es-ES" sz="1400" dirty="0">
              <a:solidFill>
                <a:srgbClr val="000000"/>
              </a:solidFill>
              <a:latin typeface="Consolas" panose="020B0609020204030204" pitchFamily="49" charset="0"/>
            </a:endParaRPr>
          </a:p>
          <a:p>
            <a:endParaRPr lang="en-US" sz="1400" dirty="0">
              <a:solidFill>
                <a:srgbClr val="000000"/>
              </a:solidFill>
              <a:latin typeface="Consolas" panose="020B0609020204030204" pitchFamily="49" charset="0"/>
            </a:endParaRPr>
          </a:p>
          <a:p>
            <a:r>
              <a:rPr lang="en-US" sz="1400" dirty="0">
                <a:solidFill>
                  <a:srgbClr val="0000FF"/>
                </a:solidFill>
                <a:latin typeface="Consolas" panose="020B0609020204030204" pitchFamily="49" charset="0"/>
              </a:rPr>
              <a:t>EXEC</a:t>
            </a:r>
            <a:r>
              <a:rPr lang="en-US" sz="1400" dirty="0">
                <a:solidFill>
                  <a:srgbClr val="000000"/>
                </a:solidFill>
                <a:latin typeface="Consolas" panose="020B0609020204030204" pitchFamily="49" charset="0"/>
              </a:rPr>
              <a:t> sp_ActualizarContactoConValidacion</a:t>
            </a:r>
          </a:p>
          <a:p>
            <a:r>
              <a:rPr lang="en-US" sz="1400" dirty="0">
                <a:solidFill>
                  <a:srgbClr val="0000FF"/>
                </a:solidFill>
                <a:latin typeface="Consolas" panose="020B0609020204030204" pitchFamily="49" charset="0"/>
              </a:rPr>
              <a:t>    </a:t>
            </a:r>
            <a:r>
              <a:rPr lang="en-US" sz="1400" dirty="0">
                <a:solidFill>
                  <a:srgbClr val="000000"/>
                </a:solidFill>
                <a:latin typeface="Consolas" panose="020B0609020204030204" pitchFamily="49" charset="0"/>
              </a:rPr>
              <a:t>@NombreContacto </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a:t>
            </a:r>
            <a:r>
              <a:rPr lang="en-US" sz="1400" dirty="0">
                <a:solidFill>
                  <a:srgbClr val="FF0000"/>
                </a:solidFill>
                <a:latin typeface="Consolas" panose="020B0609020204030204" pitchFamily="49" charset="0"/>
              </a:rPr>
              <a:t>'NOMBRE INSERTAR5'</a:t>
            </a:r>
            <a:r>
              <a:rPr lang="en-US" sz="1400" dirty="0">
                <a:solidFill>
                  <a:srgbClr val="808080"/>
                </a:solidFill>
                <a:latin typeface="Consolas" panose="020B0609020204030204" pitchFamily="49" charset="0"/>
              </a:rPr>
              <a:t>,</a:t>
            </a:r>
            <a:endParaRPr lang="en-US" sz="1400" dirty="0">
              <a:solidFill>
                <a:srgbClr val="000000"/>
              </a:solidFill>
              <a:latin typeface="Consolas" panose="020B0609020204030204" pitchFamily="49" charset="0"/>
            </a:endParaRPr>
          </a:p>
          <a:p>
            <a:r>
              <a:rPr lang="en-US" sz="1400" dirty="0">
                <a:solidFill>
                  <a:srgbClr val="000000"/>
                </a:solidFill>
                <a:latin typeface="Consolas" panose="020B0609020204030204" pitchFamily="49" charset="0"/>
              </a:rPr>
              <a:t>    @ApellidoContacto </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a:t>
            </a:r>
            <a:r>
              <a:rPr lang="en-US" sz="1400" dirty="0">
                <a:solidFill>
                  <a:srgbClr val="FF0000"/>
                </a:solidFill>
                <a:latin typeface="Consolas" panose="020B0609020204030204" pitchFamily="49" charset="0"/>
              </a:rPr>
              <a:t>'APELLIDO INSERTAR5'</a:t>
            </a:r>
            <a:r>
              <a:rPr lang="en-US" sz="1400" dirty="0">
                <a:solidFill>
                  <a:srgbClr val="808080"/>
                </a:solidFill>
                <a:latin typeface="Consolas" panose="020B0609020204030204" pitchFamily="49" charset="0"/>
              </a:rPr>
              <a:t>,</a:t>
            </a:r>
            <a:endParaRPr lang="en-US" sz="1400" dirty="0">
              <a:solidFill>
                <a:srgbClr val="000000"/>
              </a:solidFill>
              <a:latin typeface="Consolas" panose="020B0609020204030204" pitchFamily="49" charset="0"/>
            </a:endParaRPr>
          </a:p>
          <a:p>
            <a:r>
              <a:rPr lang="en-US" sz="1400" dirty="0">
                <a:solidFill>
                  <a:srgbClr val="000000"/>
                </a:solidFill>
                <a:latin typeface="Consolas" panose="020B0609020204030204" pitchFamily="49" charset="0"/>
              </a:rPr>
              <a:t>    @Telefono </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a:t>
            </a:r>
            <a:r>
              <a:rPr lang="en-US" sz="1400" dirty="0">
                <a:solidFill>
                  <a:srgbClr val="FF0000"/>
                </a:solidFill>
                <a:latin typeface="Consolas" panose="020B0609020204030204" pitchFamily="49" charset="0"/>
              </a:rPr>
              <a:t>'809-895-5214'</a:t>
            </a:r>
            <a:r>
              <a:rPr lang="en-US" sz="1400" dirty="0">
                <a:solidFill>
                  <a:srgbClr val="808080"/>
                </a:solidFill>
                <a:latin typeface="Consolas" panose="020B0609020204030204" pitchFamily="49" charset="0"/>
              </a:rPr>
              <a:t>,</a:t>
            </a:r>
            <a:endParaRPr lang="en-US" sz="1400" dirty="0">
              <a:solidFill>
                <a:srgbClr val="000000"/>
              </a:solidFill>
              <a:latin typeface="Consolas" panose="020B0609020204030204" pitchFamily="49" charset="0"/>
            </a:endParaRPr>
          </a:p>
          <a:p>
            <a:r>
              <a:rPr lang="en-US" sz="1400" dirty="0">
                <a:solidFill>
                  <a:srgbClr val="000000"/>
                </a:solidFill>
                <a:latin typeface="Consolas" panose="020B0609020204030204" pitchFamily="49" charset="0"/>
              </a:rPr>
              <a:t>    @Email </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a:t>
            </a:r>
            <a:r>
              <a:rPr lang="en-US" sz="1400" dirty="0">
                <a:solidFill>
                  <a:srgbClr val="FF0000"/>
                </a:solidFill>
                <a:latin typeface="Consolas" panose="020B0609020204030204" pitchFamily="49" charset="0"/>
              </a:rPr>
              <a:t>'ACTUALIZAR5@EMIAL.COM'</a:t>
            </a:r>
            <a:r>
              <a:rPr lang="en-US" sz="1400" dirty="0">
                <a:solidFill>
                  <a:srgbClr val="808080"/>
                </a:solidFill>
                <a:latin typeface="Consolas" panose="020B0609020204030204" pitchFamily="49" charset="0"/>
              </a:rPr>
              <a:t>,</a:t>
            </a:r>
            <a:endParaRPr lang="en-US" sz="1400" dirty="0">
              <a:solidFill>
                <a:srgbClr val="000000"/>
              </a:solidFill>
              <a:latin typeface="Consolas" panose="020B0609020204030204" pitchFamily="49" charset="0"/>
            </a:endParaRPr>
          </a:p>
          <a:p>
            <a:r>
              <a:rPr lang="es-ES" sz="1400" dirty="0">
                <a:solidFill>
                  <a:srgbClr val="000000"/>
                </a:solidFill>
                <a:latin typeface="Consolas" panose="020B0609020204030204" pitchFamily="49" charset="0"/>
              </a:rPr>
              <a:t>    @Direccion </a:t>
            </a:r>
            <a:r>
              <a:rPr lang="es-ES" sz="1400" dirty="0">
                <a:solidFill>
                  <a:srgbClr val="808080"/>
                </a:solidFill>
                <a:latin typeface="Consolas" panose="020B0609020204030204" pitchFamily="49" charset="0"/>
              </a:rPr>
              <a:t>=</a:t>
            </a:r>
            <a:r>
              <a:rPr lang="es-ES" sz="1400" dirty="0">
                <a:solidFill>
                  <a:srgbClr val="000000"/>
                </a:solidFill>
                <a:latin typeface="Consolas" panose="020B0609020204030204" pitchFamily="49" charset="0"/>
              </a:rPr>
              <a:t> </a:t>
            </a:r>
            <a:r>
              <a:rPr lang="es-ES" sz="1400" dirty="0">
                <a:solidFill>
                  <a:srgbClr val="FF0000"/>
                </a:solidFill>
                <a:latin typeface="Consolas" panose="020B0609020204030204" pitchFamily="49" charset="0"/>
              </a:rPr>
              <a:t>'AV. LA VIDA ES BELLA # 20215'</a:t>
            </a:r>
            <a:r>
              <a:rPr lang="es-ES" sz="1400" dirty="0">
                <a:solidFill>
                  <a:srgbClr val="808080"/>
                </a:solidFill>
                <a:latin typeface="Consolas" panose="020B0609020204030204" pitchFamily="49" charset="0"/>
              </a:rPr>
              <a:t>,</a:t>
            </a:r>
            <a:endParaRPr lang="es-ES" sz="1400" dirty="0">
              <a:solidFill>
                <a:srgbClr val="000000"/>
              </a:solidFill>
              <a:latin typeface="Consolas" panose="020B0609020204030204" pitchFamily="49" charset="0"/>
            </a:endParaRPr>
          </a:p>
          <a:p>
            <a:r>
              <a:rPr lang="en-US" sz="1400" dirty="0">
                <a:solidFill>
                  <a:srgbClr val="000000"/>
                </a:solidFill>
                <a:latin typeface="Consolas" panose="020B0609020204030204" pitchFamily="49" charset="0"/>
              </a:rPr>
              <a:t>    @IdCategoria </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3</a:t>
            </a:r>
            <a:r>
              <a:rPr lang="en-US" sz="1400" dirty="0">
                <a:solidFill>
                  <a:srgbClr val="808080"/>
                </a:solidFill>
                <a:latin typeface="Consolas" panose="020B0609020204030204" pitchFamily="49" charset="0"/>
              </a:rPr>
              <a:t>,</a:t>
            </a:r>
            <a:endParaRPr lang="en-US" sz="1400" dirty="0">
              <a:solidFill>
                <a:srgbClr val="000000"/>
              </a:solidFill>
              <a:latin typeface="Consolas" panose="020B0609020204030204" pitchFamily="49" charset="0"/>
            </a:endParaRPr>
          </a:p>
          <a:p>
            <a:r>
              <a:rPr lang="en-US" sz="1400" dirty="0">
                <a:solidFill>
                  <a:srgbClr val="000000"/>
                </a:solidFill>
                <a:latin typeface="Consolas" panose="020B0609020204030204" pitchFamily="49" charset="0"/>
              </a:rPr>
              <a:t>    @FechaNacimiento </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a:t>
            </a:r>
            <a:r>
              <a:rPr lang="en-US" sz="1400" dirty="0">
                <a:solidFill>
                  <a:srgbClr val="FF0000"/>
                </a:solidFill>
                <a:latin typeface="Consolas" panose="020B0609020204030204" pitchFamily="49" charset="0"/>
              </a:rPr>
              <a:t>'1995-05-13'</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a:t>
            </a:r>
          </a:p>
          <a:p>
            <a:r>
              <a:rPr lang="en-US" sz="1400" dirty="0">
                <a:solidFill>
                  <a:srgbClr val="000000"/>
                </a:solidFill>
                <a:latin typeface="Consolas" panose="020B0609020204030204" pitchFamily="49" charset="0"/>
              </a:rPr>
              <a:t>    @IdGenero </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2</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a:t>
            </a:r>
          </a:p>
        </p:txBody>
      </p:sp>
      <p:pic>
        <p:nvPicPr>
          <p:cNvPr id="5" name="Picture 4">
            <a:extLst>
              <a:ext uri="{FF2B5EF4-FFF2-40B4-BE49-F238E27FC236}">
                <a16:creationId xmlns:a16="http://schemas.microsoft.com/office/drawing/2014/main" id="{CDF9DD6A-8D9F-4A17-9F58-7485611162B6}"/>
              </a:ext>
            </a:extLst>
          </p:cNvPr>
          <p:cNvPicPr>
            <a:picLocks noChangeAspect="1"/>
          </p:cNvPicPr>
          <p:nvPr/>
        </p:nvPicPr>
        <p:blipFill>
          <a:blip r:embed="rId2"/>
          <a:stretch>
            <a:fillRect/>
          </a:stretch>
        </p:blipFill>
        <p:spPr>
          <a:xfrm>
            <a:off x="532623" y="3429000"/>
            <a:ext cx="11126753" cy="1933845"/>
          </a:xfrm>
          <a:prstGeom prst="rect">
            <a:avLst/>
          </a:prstGeom>
        </p:spPr>
      </p:pic>
    </p:spTree>
    <p:extLst>
      <p:ext uri="{BB962C8B-B14F-4D97-AF65-F5344CB8AC3E}">
        <p14:creationId xmlns:p14="http://schemas.microsoft.com/office/powerpoint/2010/main" val="3892874312"/>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26416A4-25A6-4ECB-9920-266934B8D0A4}"/>
              </a:ext>
            </a:extLst>
          </p:cNvPr>
          <p:cNvSpPr txBox="1"/>
          <p:nvPr/>
        </p:nvSpPr>
        <p:spPr>
          <a:xfrm>
            <a:off x="171061" y="327487"/>
            <a:ext cx="11849877" cy="6370975"/>
          </a:xfrm>
          <a:prstGeom prst="rect">
            <a:avLst/>
          </a:prstGeom>
          <a:noFill/>
        </p:spPr>
        <p:txBody>
          <a:bodyPr wrap="square">
            <a:spAutoFit/>
          </a:bodyPr>
          <a:lstStyle/>
          <a:p>
            <a:r>
              <a:rPr lang="es-ES" sz="1200" dirty="0">
                <a:solidFill>
                  <a:srgbClr val="008000"/>
                </a:solidFill>
                <a:latin typeface="Consolas" panose="020B0609020204030204" pitchFamily="49" charset="0"/>
              </a:rPr>
              <a:t>--VAMOS A CREAMOS UN PROCEDIMIENTO QUE BORRE LOS REGISTROS SI EXISTEN CON SU MENSAJE:</a:t>
            </a:r>
            <a:endParaRPr lang="es-ES" sz="1200" dirty="0">
              <a:solidFill>
                <a:srgbClr val="000000"/>
              </a:solidFill>
              <a:latin typeface="Consolas" panose="020B0609020204030204" pitchFamily="49" charset="0"/>
            </a:endParaRPr>
          </a:p>
          <a:p>
            <a:endParaRPr lang="en-US" sz="1200" dirty="0">
              <a:solidFill>
                <a:srgbClr val="000000"/>
              </a:solidFill>
              <a:latin typeface="Consolas" panose="020B0609020204030204" pitchFamily="49" charset="0"/>
            </a:endParaRPr>
          </a:p>
          <a:p>
            <a:r>
              <a:rPr lang="en-US" sz="1200" dirty="0">
                <a:solidFill>
                  <a:srgbClr val="0000FF"/>
                </a:solidFill>
                <a:latin typeface="Consolas" panose="020B0609020204030204" pitchFamily="49" charset="0"/>
              </a:rPr>
              <a:t>CREATE</a:t>
            </a:r>
            <a:r>
              <a:rPr lang="en-US" sz="1200" dirty="0">
                <a:solidFill>
                  <a:srgbClr val="000000"/>
                </a:solidFill>
                <a:latin typeface="Consolas" panose="020B0609020204030204" pitchFamily="49" charset="0"/>
              </a:rPr>
              <a:t> </a:t>
            </a:r>
            <a:r>
              <a:rPr lang="en-US" sz="1200" dirty="0">
                <a:solidFill>
                  <a:srgbClr val="808080"/>
                </a:solidFill>
                <a:latin typeface="Consolas" panose="020B0609020204030204" pitchFamily="49" charset="0"/>
              </a:rPr>
              <a:t>OR</a:t>
            </a:r>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ALTER</a:t>
            </a:r>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PROCEDURE</a:t>
            </a:r>
            <a:r>
              <a:rPr lang="en-US" sz="1200" dirty="0">
                <a:solidFill>
                  <a:srgbClr val="000000"/>
                </a:solidFill>
                <a:latin typeface="Consolas" panose="020B0609020204030204" pitchFamily="49" charset="0"/>
              </a:rPr>
              <a:t> sp_EliminarContactoConValidacion</a:t>
            </a:r>
          </a:p>
          <a:p>
            <a:r>
              <a:rPr lang="en-US" sz="1200" dirty="0">
                <a:solidFill>
                  <a:srgbClr val="000000"/>
                </a:solidFill>
                <a:latin typeface="Consolas" panose="020B0609020204030204" pitchFamily="49" charset="0"/>
              </a:rPr>
              <a:t>    @NombreContacto </a:t>
            </a:r>
            <a:r>
              <a:rPr lang="en-US" sz="1200" dirty="0">
                <a:solidFill>
                  <a:srgbClr val="0000FF"/>
                </a:solidFill>
                <a:latin typeface="Consolas" panose="020B0609020204030204" pitchFamily="49" charset="0"/>
              </a:rPr>
              <a:t>varchar</a:t>
            </a:r>
            <a:r>
              <a:rPr lang="en-US" sz="1200" dirty="0">
                <a:solidFill>
                  <a:srgbClr val="808080"/>
                </a:solidFill>
                <a:latin typeface="Consolas" panose="020B0609020204030204" pitchFamily="49" charset="0"/>
              </a:rPr>
              <a:t>(</a:t>
            </a:r>
            <a:r>
              <a:rPr lang="en-US" sz="1200" dirty="0">
                <a:solidFill>
                  <a:srgbClr val="000000"/>
                </a:solidFill>
                <a:latin typeface="Consolas" panose="020B0609020204030204" pitchFamily="49" charset="0"/>
              </a:rPr>
              <a:t>30</a:t>
            </a:r>
            <a:r>
              <a:rPr lang="en-US" sz="1200" dirty="0">
                <a:solidFill>
                  <a:srgbClr val="808080"/>
                </a:solidFill>
                <a:latin typeface="Consolas" panose="020B0609020204030204" pitchFamily="49" charset="0"/>
              </a:rPr>
              <a:t>),</a:t>
            </a:r>
            <a:endParaRPr lang="en-US" sz="1200" dirty="0">
              <a:solidFill>
                <a:srgbClr val="000000"/>
              </a:solidFill>
              <a:latin typeface="Consolas" panose="020B0609020204030204" pitchFamily="49" charset="0"/>
            </a:endParaRPr>
          </a:p>
          <a:p>
            <a:r>
              <a:rPr lang="en-US" sz="1200" dirty="0">
                <a:solidFill>
                  <a:srgbClr val="000000"/>
                </a:solidFill>
                <a:latin typeface="Consolas" panose="020B0609020204030204" pitchFamily="49" charset="0"/>
              </a:rPr>
              <a:t>    @ApellidoContacto </a:t>
            </a:r>
            <a:r>
              <a:rPr lang="en-US" sz="1200" dirty="0">
                <a:solidFill>
                  <a:srgbClr val="0000FF"/>
                </a:solidFill>
                <a:latin typeface="Consolas" panose="020B0609020204030204" pitchFamily="49" charset="0"/>
              </a:rPr>
              <a:t>varchar</a:t>
            </a:r>
            <a:r>
              <a:rPr lang="en-US" sz="1200" dirty="0">
                <a:solidFill>
                  <a:srgbClr val="808080"/>
                </a:solidFill>
                <a:latin typeface="Consolas" panose="020B0609020204030204" pitchFamily="49" charset="0"/>
              </a:rPr>
              <a:t>(</a:t>
            </a:r>
            <a:r>
              <a:rPr lang="en-US" sz="1200" dirty="0">
                <a:solidFill>
                  <a:srgbClr val="000000"/>
                </a:solidFill>
                <a:latin typeface="Consolas" panose="020B0609020204030204" pitchFamily="49" charset="0"/>
              </a:rPr>
              <a:t>30</a:t>
            </a:r>
            <a:r>
              <a:rPr lang="en-US" sz="1200" dirty="0">
                <a:solidFill>
                  <a:srgbClr val="808080"/>
                </a:solidFill>
                <a:latin typeface="Consolas" panose="020B0609020204030204" pitchFamily="49" charset="0"/>
              </a:rPr>
              <a:t>),</a:t>
            </a:r>
            <a:endParaRPr lang="en-US" sz="1200" dirty="0">
              <a:solidFill>
                <a:srgbClr val="000000"/>
              </a:solidFill>
              <a:latin typeface="Consolas" panose="020B0609020204030204" pitchFamily="49" charset="0"/>
            </a:endParaRPr>
          </a:p>
          <a:p>
            <a:r>
              <a:rPr lang="en-US" sz="1200" dirty="0">
                <a:solidFill>
                  <a:srgbClr val="000000"/>
                </a:solidFill>
                <a:latin typeface="Consolas" panose="020B0609020204030204" pitchFamily="49" charset="0"/>
              </a:rPr>
              <a:t>    @Telefono </a:t>
            </a:r>
            <a:r>
              <a:rPr lang="en-US" sz="1200" dirty="0">
                <a:solidFill>
                  <a:srgbClr val="0000FF"/>
                </a:solidFill>
                <a:latin typeface="Consolas" panose="020B0609020204030204" pitchFamily="49" charset="0"/>
              </a:rPr>
              <a:t>varchar</a:t>
            </a:r>
            <a:r>
              <a:rPr lang="en-US" sz="1200" dirty="0">
                <a:solidFill>
                  <a:srgbClr val="808080"/>
                </a:solidFill>
                <a:latin typeface="Consolas" panose="020B0609020204030204" pitchFamily="49" charset="0"/>
              </a:rPr>
              <a:t>(</a:t>
            </a:r>
            <a:r>
              <a:rPr lang="en-US" sz="1200" dirty="0">
                <a:solidFill>
                  <a:srgbClr val="000000"/>
                </a:solidFill>
                <a:latin typeface="Consolas" panose="020B0609020204030204" pitchFamily="49" charset="0"/>
              </a:rPr>
              <a:t>15</a:t>
            </a:r>
            <a:r>
              <a:rPr lang="en-US" sz="1200" dirty="0">
                <a:solidFill>
                  <a:srgbClr val="808080"/>
                </a:solidFill>
                <a:latin typeface="Consolas" panose="020B0609020204030204" pitchFamily="49" charset="0"/>
              </a:rPr>
              <a:t>)</a:t>
            </a:r>
            <a:endParaRPr lang="en-US" sz="1200" dirty="0">
              <a:solidFill>
                <a:srgbClr val="000000"/>
              </a:solidFill>
              <a:latin typeface="Consolas" panose="020B0609020204030204" pitchFamily="49" charset="0"/>
            </a:endParaRPr>
          </a:p>
          <a:p>
            <a:r>
              <a:rPr lang="en-US" sz="1200" dirty="0">
                <a:solidFill>
                  <a:srgbClr val="0000FF"/>
                </a:solidFill>
                <a:latin typeface="Consolas" panose="020B0609020204030204" pitchFamily="49" charset="0"/>
              </a:rPr>
              <a:t>AS</a:t>
            </a:r>
            <a:endParaRPr lang="en-US" sz="1200" dirty="0">
              <a:solidFill>
                <a:srgbClr val="000000"/>
              </a:solidFill>
              <a:latin typeface="Consolas" panose="020B0609020204030204" pitchFamily="49" charset="0"/>
            </a:endParaRPr>
          </a:p>
          <a:p>
            <a:r>
              <a:rPr lang="en-US" sz="1200" dirty="0">
                <a:solidFill>
                  <a:srgbClr val="0000FF"/>
                </a:solidFill>
                <a:latin typeface="Consolas" panose="020B0609020204030204" pitchFamily="49" charset="0"/>
              </a:rPr>
              <a:t>BEGIN</a:t>
            </a:r>
            <a:endParaRPr lang="en-US" sz="1200" dirty="0">
              <a:solidFill>
                <a:srgbClr val="000000"/>
              </a:solidFill>
              <a:latin typeface="Consolas" panose="020B0609020204030204" pitchFamily="49" charset="0"/>
            </a:endParaRPr>
          </a:p>
          <a:p>
            <a:r>
              <a:rPr lang="es-ES" sz="1200" dirty="0">
                <a:solidFill>
                  <a:srgbClr val="000000"/>
                </a:solidFill>
                <a:latin typeface="Consolas" panose="020B0609020204030204" pitchFamily="49" charset="0"/>
              </a:rPr>
              <a:t>    </a:t>
            </a:r>
            <a:r>
              <a:rPr lang="es-ES" sz="1200" dirty="0">
                <a:solidFill>
                  <a:srgbClr val="008000"/>
                </a:solidFill>
                <a:latin typeface="Consolas" panose="020B0609020204030204" pitchFamily="49" charset="0"/>
              </a:rPr>
              <a:t>-- Verificar si el contacto existe</a:t>
            </a:r>
            <a:endParaRPr lang="es-ES" sz="1200" dirty="0">
              <a:solidFill>
                <a:srgbClr val="000000"/>
              </a:solidFill>
              <a:latin typeface="Consolas" panose="020B0609020204030204" pitchFamily="49" charset="0"/>
            </a:endParaRPr>
          </a:p>
          <a:p>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IF</a:t>
            </a:r>
            <a:r>
              <a:rPr lang="en-US" sz="1200" dirty="0">
                <a:solidFill>
                  <a:srgbClr val="000000"/>
                </a:solidFill>
                <a:latin typeface="Consolas" panose="020B0609020204030204" pitchFamily="49" charset="0"/>
              </a:rPr>
              <a:t> </a:t>
            </a:r>
            <a:r>
              <a:rPr lang="en-US" sz="1200" dirty="0">
                <a:solidFill>
                  <a:srgbClr val="808080"/>
                </a:solidFill>
                <a:latin typeface="Consolas" panose="020B0609020204030204" pitchFamily="49" charset="0"/>
              </a:rPr>
              <a:t>NOT</a:t>
            </a:r>
            <a:r>
              <a:rPr lang="en-US" sz="1200" dirty="0">
                <a:solidFill>
                  <a:srgbClr val="000000"/>
                </a:solidFill>
                <a:latin typeface="Consolas" panose="020B0609020204030204" pitchFamily="49" charset="0"/>
              </a:rPr>
              <a:t> </a:t>
            </a:r>
            <a:r>
              <a:rPr lang="en-US" sz="1200" dirty="0">
                <a:solidFill>
                  <a:srgbClr val="808080"/>
                </a:solidFill>
                <a:latin typeface="Consolas" panose="020B0609020204030204" pitchFamily="49" charset="0"/>
              </a:rPr>
              <a:t>EXISTS</a:t>
            </a:r>
            <a:r>
              <a:rPr lang="en-US" sz="1200" dirty="0">
                <a:solidFill>
                  <a:srgbClr val="0000FF"/>
                </a:solidFill>
                <a:latin typeface="Consolas" panose="020B0609020204030204" pitchFamily="49" charset="0"/>
              </a:rPr>
              <a:t> </a:t>
            </a:r>
            <a:r>
              <a:rPr lang="en-US" sz="1200" dirty="0">
                <a:solidFill>
                  <a:srgbClr val="808080"/>
                </a:solidFill>
                <a:latin typeface="Consolas" panose="020B0609020204030204" pitchFamily="49" charset="0"/>
              </a:rPr>
              <a:t>(</a:t>
            </a:r>
            <a:endParaRPr lang="en-US" sz="1200" dirty="0">
              <a:solidFill>
                <a:srgbClr val="000000"/>
              </a:solidFill>
              <a:latin typeface="Consolas" panose="020B0609020204030204" pitchFamily="49" charset="0"/>
            </a:endParaRPr>
          </a:p>
          <a:p>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SELECT</a:t>
            </a:r>
            <a:r>
              <a:rPr lang="en-US" sz="1200" dirty="0">
                <a:solidFill>
                  <a:srgbClr val="000000"/>
                </a:solidFill>
                <a:latin typeface="Consolas" panose="020B0609020204030204" pitchFamily="49" charset="0"/>
              </a:rPr>
              <a:t> 1</a:t>
            </a:r>
          </a:p>
          <a:p>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FROM</a:t>
            </a:r>
            <a:r>
              <a:rPr lang="en-US" sz="1200" dirty="0">
                <a:solidFill>
                  <a:srgbClr val="000000"/>
                </a:solidFill>
                <a:latin typeface="Consolas" panose="020B0609020204030204" pitchFamily="49" charset="0"/>
              </a:rPr>
              <a:t> CONTACTOS</a:t>
            </a:r>
          </a:p>
          <a:p>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WHERE</a:t>
            </a:r>
            <a:r>
              <a:rPr lang="en-US" sz="1200" dirty="0">
                <a:solidFill>
                  <a:srgbClr val="000000"/>
                </a:solidFill>
                <a:latin typeface="Consolas" panose="020B0609020204030204" pitchFamily="49" charset="0"/>
              </a:rPr>
              <a:t> nombre_contacto </a:t>
            </a:r>
            <a:r>
              <a:rPr lang="en-US" sz="1200" dirty="0">
                <a:solidFill>
                  <a:srgbClr val="808080"/>
                </a:solidFill>
                <a:latin typeface="Consolas" panose="020B0609020204030204" pitchFamily="49" charset="0"/>
              </a:rPr>
              <a:t>=</a:t>
            </a:r>
            <a:r>
              <a:rPr lang="en-US" sz="1200" dirty="0">
                <a:solidFill>
                  <a:srgbClr val="000000"/>
                </a:solidFill>
                <a:latin typeface="Consolas" panose="020B0609020204030204" pitchFamily="49" charset="0"/>
              </a:rPr>
              <a:t> @NombreContacto</a:t>
            </a:r>
          </a:p>
          <a:p>
            <a:r>
              <a:rPr lang="en-US" sz="1200" dirty="0">
                <a:solidFill>
                  <a:srgbClr val="000000"/>
                </a:solidFill>
                <a:latin typeface="Consolas" panose="020B0609020204030204" pitchFamily="49" charset="0"/>
              </a:rPr>
              <a:t>          </a:t>
            </a:r>
            <a:r>
              <a:rPr lang="en-US" sz="1200" dirty="0">
                <a:solidFill>
                  <a:srgbClr val="808080"/>
                </a:solidFill>
                <a:latin typeface="Consolas" panose="020B0609020204030204" pitchFamily="49" charset="0"/>
              </a:rPr>
              <a:t>AND</a:t>
            </a:r>
            <a:r>
              <a:rPr lang="en-US" sz="1200" dirty="0">
                <a:solidFill>
                  <a:srgbClr val="000000"/>
                </a:solidFill>
                <a:latin typeface="Consolas" panose="020B0609020204030204" pitchFamily="49" charset="0"/>
              </a:rPr>
              <a:t> apellido_contacto </a:t>
            </a:r>
            <a:r>
              <a:rPr lang="en-US" sz="1200" dirty="0">
                <a:solidFill>
                  <a:srgbClr val="808080"/>
                </a:solidFill>
                <a:latin typeface="Consolas" panose="020B0609020204030204" pitchFamily="49" charset="0"/>
              </a:rPr>
              <a:t>=</a:t>
            </a:r>
            <a:r>
              <a:rPr lang="en-US" sz="1200" dirty="0">
                <a:solidFill>
                  <a:srgbClr val="000000"/>
                </a:solidFill>
                <a:latin typeface="Consolas" panose="020B0609020204030204" pitchFamily="49" charset="0"/>
              </a:rPr>
              <a:t> @ApellidoContacto</a:t>
            </a:r>
          </a:p>
          <a:p>
            <a:r>
              <a:rPr lang="en-US" sz="1200" dirty="0">
                <a:solidFill>
                  <a:srgbClr val="000000"/>
                </a:solidFill>
                <a:latin typeface="Consolas" panose="020B0609020204030204" pitchFamily="49" charset="0"/>
              </a:rPr>
              <a:t>          </a:t>
            </a:r>
            <a:r>
              <a:rPr lang="en-US" sz="1200" dirty="0">
                <a:solidFill>
                  <a:srgbClr val="808080"/>
                </a:solidFill>
                <a:latin typeface="Consolas" panose="020B0609020204030204" pitchFamily="49" charset="0"/>
              </a:rPr>
              <a:t>AND</a:t>
            </a:r>
            <a:r>
              <a:rPr lang="en-US" sz="1200" dirty="0">
                <a:solidFill>
                  <a:srgbClr val="000000"/>
                </a:solidFill>
                <a:latin typeface="Consolas" panose="020B0609020204030204" pitchFamily="49" charset="0"/>
              </a:rPr>
              <a:t> telefono </a:t>
            </a:r>
            <a:r>
              <a:rPr lang="en-US" sz="1200" dirty="0">
                <a:solidFill>
                  <a:srgbClr val="808080"/>
                </a:solidFill>
                <a:latin typeface="Consolas" panose="020B0609020204030204" pitchFamily="49" charset="0"/>
              </a:rPr>
              <a:t>=</a:t>
            </a:r>
            <a:r>
              <a:rPr lang="en-US" sz="1200" dirty="0">
                <a:solidFill>
                  <a:srgbClr val="000000"/>
                </a:solidFill>
                <a:latin typeface="Consolas" panose="020B0609020204030204" pitchFamily="49" charset="0"/>
              </a:rPr>
              <a:t> @Telefono</a:t>
            </a:r>
          </a:p>
          <a:p>
            <a:r>
              <a:rPr lang="en-US" sz="1200" dirty="0">
                <a:solidFill>
                  <a:srgbClr val="000000"/>
                </a:solidFill>
                <a:latin typeface="Consolas" panose="020B0609020204030204" pitchFamily="49" charset="0"/>
              </a:rPr>
              <a:t>    </a:t>
            </a:r>
            <a:r>
              <a:rPr lang="en-US" sz="1200" dirty="0">
                <a:solidFill>
                  <a:srgbClr val="808080"/>
                </a:solidFill>
                <a:latin typeface="Consolas" panose="020B0609020204030204" pitchFamily="49" charset="0"/>
              </a:rPr>
              <a:t>)</a:t>
            </a:r>
            <a:endParaRPr lang="en-US" sz="1200" dirty="0">
              <a:solidFill>
                <a:srgbClr val="000000"/>
              </a:solidFill>
              <a:latin typeface="Consolas" panose="020B0609020204030204" pitchFamily="49" charset="0"/>
            </a:endParaRPr>
          </a:p>
          <a:p>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BEGIN</a:t>
            </a:r>
            <a:endParaRPr lang="en-US" sz="1200" dirty="0">
              <a:solidFill>
                <a:srgbClr val="000000"/>
              </a:solidFill>
              <a:latin typeface="Consolas" panose="020B0609020204030204" pitchFamily="49" charset="0"/>
            </a:endParaRPr>
          </a:p>
          <a:p>
            <a:r>
              <a:rPr lang="es-ES" sz="1200" dirty="0">
                <a:solidFill>
                  <a:srgbClr val="000000"/>
                </a:solidFill>
                <a:latin typeface="Consolas" panose="020B0609020204030204" pitchFamily="49" charset="0"/>
              </a:rPr>
              <a:t>        </a:t>
            </a:r>
            <a:r>
              <a:rPr lang="es-ES" sz="1200" dirty="0">
                <a:solidFill>
                  <a:srgbClr val="008000"/>
                </a:solidFill>
                <a:latin typeface="Consolas" panose="020B0609020204030204" pitchFamily="49" charset="0"/>
              </a:rPr>
              <a:t>-- El contacto no existe, mostrar mensaje de alerta</a:t>
            </a:r>
            <a:endParaRPr lang="es-ES" sz="1200" dirty="0">
              <a:solidFill>
                <a:srgbClr val="000000"/>
              </a:solidFill>
              <a:latin typeface="Consolas" panose="020B0609020204030204" pitchFamily="49" charset="0"/>
            </a:endParaRPr>
          </a:p>
          <a:p>
            <a:r>
              <a:rPr lang="es-ES" sz="1200" dirty="0">
                <a:solidFill>
                  <a:srgbClr val="000000"/>
                </a:solidFill>
                <a:latin typeface="Consolas" panose="020B0609020204030204" pitchFamily="49" charset="0"/>
              </a:rPr>
              <a:t>        </a:t>
            </a:r>
            <a:r>
              <a:rPr lang="es-ES" sz="1200" dirty="0">
                <a:solidFill>
                  <a:srgbClr val="0000FF"/>
                </a:solidFill>
                <a:latin typeface="Consolas" panose="020B0609020204030204" pitchFamily="49" charset="0"/>
              </a:rPr>
              <a:t>PRINT</a:t>
            </a:r>
            <a:r>
              <a:rPr lang="es-ES" sz="1200" dirty="0">
                <a:solidFill>
                  <a:srgbClr val="000000"/>
                </a:solidFill>
                <a:latin typeface="Consolas" panose="020B0609020204030204" pitchFamily="49" charset="0"/>
              </a:rPr>
              <a:t> </a:t>
            </a:r>
            <a:r>
              <a:rPr lang="es-ES" sz="1200" dirty="0">
                <a:solidFill>
                  <a:srgbClr val="FF0000"/>
                </a:solidFill>
                <a:latin typeface="Consolas" panose="020B0609020204030204" pitchFamily="49" charset="0"/>
              </a:rPr>
              <a:t>'ALERTA: El contacto "'</a:t>
            </a:r>
            <a:r>
              <a:rPr lang="es-ES" sz="1200" dirty="0">
                <a:solidFill>
                  <a:srgbClr val="000000"/>
                </a:solidFill>
                <a:latin typeface="Consolas" panose="020B0609020204030204" pitchFamily="49" charset="0"/>
              </a:rPr>
              <a:t> </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 @NombreContacto </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 </a:t>
            </a:r>
            <a:r>
              <a:rPr lang="es-ES" sz="1200" dirty="0">
                <a:solidFill>
                  <a:srgbClr val="FF0000"/>
                </a:solidFill>
                <a:latin typeface="Consolas" panose="020B0609020204030204" pitchFamily="49" charset="0"/>
              </a:rPr>
              <a:t>' '</a:t>
            </a:r>
            <a:r>
              <a:rPr lang="es-ES" sz="1200" dirty="0">
                <a:solidFill>
                  <a:srgbClr val="000000"/>
                </a:solidFill>
                <a:latin typeface="Consolas" panose="020B0609020204030204" pitchFamily="49" charset="0"/>
              </a:rPr>
              <a:t> </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 @ApellidoContacto </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 </a:t>
            </a:r>
            <a:r>
              <a:rPr lang="es-ES" sz="1200" dirty="0">
                <a:solidFill>
                  <a:srgbClr val="FF0000"/>
                </a:solidFill>
                <a:latin typeface="Consolas" panose="020B0609020204030204" pitchFamily="49" charset="0"/>
              </a:rPr>
              <a:t>'" con teléfono '</a:t>
            </a:r>
            <a:r>
              <a:rPr lang="es-ES" sz="1200" dirty="0">
                <a:solidFill>
                  <a:srgbClr val="000000"/>
                </a:solidFill>
                <a:latin typeface="Consolas" panose="020B0609020204030204" pitchFamily="49" charset="0"/>
              </a:rPr>
              <a:t> </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 @Telefono </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 </a:t>
            </a:r>
            <a:r>
              <a:rPr lang="es-ES" sz="1200" dirty="0">
                <a:solidFill>
                  <a:srgbClr val="FF0000"/>
                </a:solidFill>
                <a:latin typeface="Consolas" panose="020B0609020204030204" pitchFamily="49" charset="0"/>
              </a:rPr>
              <a:t>' no existe en la Base de Datos. No se ha realizado la eliminación.'</a:t>
            </a:r>
            <a:r>
              <a:rPr lang="es-ES" sz="1200" dirty="0">
                <a:solidFill>
                  <a:srgbClr val="808080"/>
                </a:solidFill>
                <a:latin typeface="Consolas" panose="020B0609020204030204" pitchFamily="49" charset="0"/>
              </a:rPr>
              <a:t>;</a:t>
            </a:r>
            <a:endParaRPr lang="es-ES" sz="1200" dirty="0">
              <a:solidFill>
                <a:srgbClr val="000000"/>
              </a:solidFill>
              <a:latin typeface="Consolas" panose="020B0609020204030204" pitchFamily="49" charset="0"/>
            </a:endParaRPr>
          </a:p>
          <a:p>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END</a:t>
            </a:r>
            <a:endParaRPr lang="en-US" sz="1200" dirty="0">
              <a:solidFill>
                <a:srgbClr val="000000"/>
              </a:solidFill>
              <a:latin typeface="Consolas" panose="020B0609020204030204" pitchFamily="49" charset="0"/>
            </a:endParaRPr>
          </a:p>
          <a:p>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ELSE</a:t>
            </a:r>
            <a:endParaRPr lang="en-US" sz="1200" dirty="0">
              <a:solidFill>
                <a:srgbClr val="000000"/>
              </a:solidFill>
              <a:latin typeface="Consolas" panose="020B0609020204030204" pitchFamily="49" charset="0"/>
            </a:endParaRPr>
          </a:p>
          <a:p>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BEGIN</a:t>
            </a:r>
            <a:endParaRPr lang="en-US" sz="1200" dirty="0">
              <a:solidFill>
                <a:srgbClr val="000000"/>
              </a:solidFill>
              <a:latin typeface="Consolas" panose="020B0609020204030204" pitchFamily="49" charset="0"/>
            </a:endParaRPr>
          </a:p>
          <a:p>
            <a:r>
              <a:rPr lang="es-ES" sz="1200" dirty="0">
                <a:solidFill>
                  <a:srgbClr val="000000"/>
                </a:solidFill>
                <a:latin typeface="Consolas" panose="020B0609020204030204" pitchFamily="49" charset="0"/>
              </a:rPr>
              <a:t>        </a:t>
            </a:r>
            <a:r>
              <a:rPr lang="es-ES" sz="1200" dirty="0">
                <a:solidFill>
                  <a:srgbClr val="008000"/>
                </a:solidFill>
                <a:latin typeface="Consolas" panose="020B0609020204030204" pitchFamily="49" charset="0"/>
              </a:rPr>
              <a:t>-- El contacto existe, realizar la eliminación</a:t>
            </a:r>
            <a:endParaRPr lang="es-ES" sz="1200" dirty="0">
              <a:solidFill>
                <a:srgbClr val="000000"/>
              </a:solidFill>
              <a:latin typeface="Consolas" panose="020B0609020204030204" pitchFamily="49" charset="0"/>
            </a:endParaRPr>
          </a:p>
          <a:p>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DELETE</a:t>
            </a:r>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FROM</a:t>
            </a:r>
            <a:r>
              <a:rPr lang="en-US" sz="1200" dirty="0">
                <a:solidFill>
                  <a:srgbClr val="000000"/>
                </a:solidFill>
                <a:latin typeface="Consolas" panose="020B0609020204030204" pitchFamily="49" charset="0"/>
              </a:rPr>
              <a:t> CONTACTOS</a:t>
            </a:r>
          </a:p>
          <a:p>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WHERE</a:t>
            </a:r>
            <a:r>
              <a:rPr lang="en-US" sz="1200" dirty="0">
                <a:solidFill>
                  <a:srgbClr val="000000"/>
                </a:solidFill>
                <a:latin typeface="Consolas" panose="020B0609020204030204" pitchFamily="49" charset="0"/>
              </a:rPr>
              <a:t> nombre_contacto </a:t>
            </a:r>
            <a:r>
              <a:rPr lang="en-US" sz="1200" dirty="0">
                <a:solidFill>
                  <a:srgbClr val="808080"/>
                </a:solidFill>
                <a:latin typeface="Consolas" panose="020B0609020204030204" pitchFamily="49" charset="0"/>
              </a:rPr>
              <a:t>=</a:t>
            </a:r>
            <a:r>
              <a:rPr lang="en-US" sz="1200" dirty="0">
                <a:solidFill>
                  <a:srgbClr val="000000"/>
                </a:solidFill>
                <a:latin typeface="Consolas" panose="020B0609020204030204" pitchFamily="49" charset="0"/>
              </a:rPr>
              <a:t> @NombreContacto</a:t>
            </a:r>
          </a:p>
          <a:p>
            <a:r>
              <a:rPr lang="en-US" sz="1200" dirty="0">
                <a:solidFill>
                  <a:srgbClr val="000000"/>
                </a:solidFill>
                <a:latin typeface="Consolas" panose="020B0609020204030204" pitchFamily="49" charset="0"/>
              </a:rPr>
              <a:t>          </a:t>
            </a:r>
            <a:r>
              <a:rPr lang="en-US" sz="1200" dirty="0">
                <a:solidFill>
                  <a:srgbClr val="808080"/>
                </a:solidFill>
                <a:latin typeface="Consolas" panose="020B0609020204030204" pitchFamily="49" charset="0"/>
              </a:rPr>
              <a:t>AND</a:t>
            </a:r>
            <a:r>
              <a:rPr lang="en-US" sz="1200" dirty="0">
                <a:solidFill>
                  <a:srgbClr val="000000"/>
                </a:solidFill>
                <a:latin typeface="Consolas" panose="020B0609020204030204" pitchFamily="49" charset="0"/>
              </a:rPr>
              <a:t> apellido_contacto </a:t>
            </a:r>
            <a:r>
              <a:rPr lang="en-US" sz="1200" dirty="0">
                <a:solidFill>
                  <a:srgbClr val="808080"/>
                </a:solidFill>
                <a:latin typeface="Consolas" panose="020B0609020204030204" pitchFamily="49" charset="0"/>
              </a:rPr>
              <a:t>=</a:t>
            </a:r>
            <a:r>
              <a:rPr lang="en-US" sz="1200" dirty="0">
                <a:solidFill>
                  <a:srgbClr val="000000"/>
                </a:solidFill>
                <a:latin typeface="Consolas" panose="020B0609020204030204" pitchFamily="49" charset="0"/>
              </a:rPr>
              <a:t> @ApellidoContacto</a:t>
            </a:r>
          </a:p>
          <a:p>
            <a:r>
              <a:rPr lang="en-US" sz="1200" dirty="0">
                <a:solidFill>
                  <a:srgbClr val="000000"/>
                </a:solidFill>
                <a:latin typeface="Consolas" panose="020B0609020204030204" pitchFamily="49" charset="0"/>
              </a:rPr>
              <a:t>          </a:t>
            </a:r>
            <a:r>
              <a:rPr lang="en-US" sz="1200" dirty="0">
                <a:solidFill>
                  <a:srgbClr val="808080"/>
                </a:solidFill>
                <a:latin typeface="Consolas" panose="020B0609020204030204" pitchFamily="49" charset="0"/>
              </a:rPr>
              <a:t>AND</a:t>
            </a:r>
            <a:r>
              <a:rPr lang="en-US" sz="1200" dirty="0">
                <a:solidFill>
                  <a:srgbClr val="000000"/>
                </a:solidFill>
                <a:latin typeface="Consolas" panose="020B0609020204030204" pitchFamily="49" charset="0"/>
              </a:rPr>
              <a:t> telefono </a:t>
            </a:r>
            <a:r>
              <a:rPr lang="en-US" sz="1200" dirty="0">
                <a:solidFill>
                  <a:srgbClr val="808080"/>
                </a:solidFill>
                <a:latin typeface="Consolas" panose="020B0609020204030204" pitchFamily="49" charset="0"/>
              </a:rPr>
              <a:t>=</a:t>
            </a:r>
            <a:r>
              <a:rPr lang="en-US" sz="1200" dirty="0">
                <a:solidFill>
                  <a:srgbClr val="000000"/>
                </a:solidFill>
                <a:latin typeface="Consolas" panose="020B0609020204030204" pitchFamily="49" charset="0"/>
              </a:rPr>
              <a:t> @Telefono</a:t>
            </a:r>
            <a:r>
              <a:rPr lang="en-US" sz="1200" dirty="0">
                <a:solidFill>
                  <a:srgbClr val="808080"/>
                </a:solidFill>
                <a:latin typeface="Consolas" panose="020B0609020204030204" pitchFamily="49" charset="0"/>
              </a:rPr>
              <a:t>;</a:t>
            </a:r>
            <a:endParaRPr lang="en-US" sz="1200" dirty="0">
              <a:solidFill>
                <a:srgbClr val="000000"/>
              </a:solidFill>
              <a:latin typeface="Consolas" panose="020B0609020204030204" pitchFamily="49" charset="0"/>
            </a:endParaRPr>
          </a:p>
          <a:p>
            <a:r>
              <a:rPr lang="en-US" sz="1200" dirty="0">
                <a:solidFill>
                  <a:srgbClr val="000000"/>
                </a:solidFill>
                <a:latin typeface="Consolas" panose="020B0609020204030204" pitchFamily="49" charset="0"/>
              </a:rPr>
              <a:t>        </a:t>
            </a:r>
          </a:p>
          <a:p>
            <a:r>
              <a:rPr lang="en-US" sz="1200" dirty="0">
                <a:solidFill>
                  <a:srgbClr val="000000"/>
                </a:solidFill>
                <a:latin typeface="Consolas" panose="020B0609020204030204" pitchFamily="49" charset="0"/>
              </a:rPr>
              <a:t>        </a:t>
            </a:r>
            <a:r>
              <a:rPr lang="en-US" sz="1200" dirty="0">
                <a:solidFill>
                  <a:srgbClr val="008000"/>
                </a:solidFill>
                <a:latin typeface="Consolas" panose="020B0609020204030204" pitchFamily="49" charset="0"/>
              </a:rPr>
              <a:t>-- Mostrar mensaje de confirmación</a:t>
            </a:r>
            <a:endParaRPr lang="en-US" sz="1200" dirty="0">
              <a:solidFill>
                <a:srgbClr val="000000"/>
              </a:solidFill>
              <a:latin typeface="Consolas" panose="020B0609020204030204" pitchFamily="49" charset="0"/>
            </a:endParaRPr>
          </a:p>
          <a:p>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PRINT</a:t>
            </a:r>
            <a:r>
              <a:rPr lang="en-US" sz="1200" dirty="0">
                <a:solidFill>
                  <a:srgbClr val="000000"/>
                </a:solidFill>
                <a:latin typeface="Consolas" panose="020B0609020204030204" pitchFamily="49" charset="0"/>
              </a:rPr>
              <a:t> </a:t>
            </a:r>
            <a:r>
              <a:rPr lang="en-US" sz="1200" dirty="0">
                <a:solidFill>
                  <a:srgbClr val="FF0000"/>
                </a:solidFill>
                <a:latin typeface="Consolas" panose="020B0609020204030204" pitchFamily="49" charset="0"/>
              </a:rPr>
              <a:t>'Contacto "'</a:t>
            </a:r>
            <a:r>
              <a:rPr lang="en-US" sz="1200" dirty="0">
                <a:solidFill>
                  <a:srgbClr val="000000"/>
                </a:solidFill>
                <a:latin typeface="Consolas" panose="020B0609020204030204" pitchFamily="49" charset="0"/>
              </a:rPr>
              <a:t> </a:t>
            </a:r>
            <a:r>
              <a:rPr lang="en-US" sz="1200" dirty="0">
                <a:solidFill>
                  <a:srgbClr val="808080"/>
                </a:solidFill>
                <a:latin typeface="Consolas" panose="020B0609020204030204" pitchFamily="49" charset="0"/>
              </a:rPr>
              <a:t>+</a:t>
            </a:r>
            <a:r>
              <a:rPr lang="en-US" sz="1200" dirty="0">
                <a:solidFill>
                  <a:srgbClr val="000000"/>
                </a:solidFill>
                <a:latin typeface="Consolas" panose="020B0609020204030204" pitchFamily="49" charset="0"/>
              </a:rPr>
              <a:t> @NombreContacto </a:t>
            </a:r>
            <a:r>
              <a:rPr lang="en-US" sz="1200" dirty="0">
                <a:solidFill>
                  <a:srgbClr val="808080"/>
                </a:solidFill>
                <a:latin typeface="Consolas" panose="020B0609020204030204" pitchFamily="49" charset="0"/>
              </a:rPr>
              <a:t>+</a:t>
            </a:r>
            <a:r>
              <a:rPr lang="en-US" sz="1200" dirty="0">
                <a:solidFill>
                  <a:srgbClr val="000000"/>
                </a:solidFill>
                <a:latin typeface="Consolas" panose="020B0609020204030204" pitchFamily="49" charset="0"/>
              </a:rPr>
              <a:t> </a:t>
            </a:r>
            <a:r>
              <a:rPr lang="en-US" sz="1200" dirty="0">
                <a:solidFill>
                  <a:srgbClr val="FF0000"/>
                </a:solidFill>
                <a:latin typeface="Consolas" panose="020B0609020204030204" pitchFamily="49" charset="0"/>
              </a:rPr>
              <a:t>' '</a:t>
            </a:r>
            <a:r>
              <a:rPr lang="en-US" sz="1200" dirty="0">
                <a:solidFill>
                  <a:srgbClr val="000000"/>
                </a:solidFill>
                <a:latin typeface="Consolas" panose="020B0609020204030204" pitchFamily="49" charset="0"/>
              </a:rPr>
              <a:t> </a:t>
            </a:r>
            <a:r>
              <a:rPr lang="en-US" sz="1200" dirty="0">
                <a:solidFill>
                  <a:srgbClr val="808080"/>
                </a:solidFill>
                <a:latin typeface="Consolas" panose="020B0609020204030204" pitchFamily="49" charset="0"/>
              </a:rPr>
              <a:t>+</a:t>
            </a:r>
            <a:r>
              <a:rPr lang="en-US" sz="1200" dirty="0">
                <a:solidFill>
                  <a:srgbClr val="000000"/>
                </a:solidFill>
                <a:latin typeface="Consolas" panose="020B0609020204030204" pitchFamily="49" charset="0"/>
              </a:rPr>
              <a:t> @ApellidoContacto </a:t>
            </a:r>
            <a:r>
              <a:rPr lang="en-US" sz="1200" dirty="0">
                <a:solidFill>
                  <a:srgbClr val="808080"/>
                </a:solidFill>
                <a:latin typeface="Consolas" panose="020B0609020204030204" pitchFamily="49" charset="0"/>
              </a:rPr>
              <a:t>+</a:t>
            </a:r>
            <a:r>
              <a:rPr lang="en-US" sz="1200" dirty="0">
                <a:solidFill>
                  <a:srgbClr val="000000"/>
                </a:solidFill>
                <a:latin typeface="Consolas" panose="020B0609020204030204" pitchFamily="49" charset="0"/>
              </a:rPr>
              <a:t> </a:t>
            </a:r>
            <a:r>
              <a:rPr lang="en-US" sz="1200" dirty="0">
                <a:solidFill>
                  <a:srgbClr val="FF0000"/>
                </a:solidFill>
                <a:latin typeface="Consolas" panose="020B0609020204030204" pitchFamily="49" charset="0"/>
              </a:rPr>
              <a:t>'" con teléfono '</a:t>
            </a:r>
            <a:r>
              <a:rPr lang="en-US" sz="1200" dirty="0">
                <a:solidFill>
                  <a:srgbClr val="000000"/>
                </a:solidFill>
                <a:latin typeface="Consolas" panose="020B0609020204030204" pitchFamily="49" charset="0"/>
              </a:rPr>
              <a:t> </a:t>
            </a:r>
            <a:r>
              <a:rPr lang="en-US" sz="1200" dirty="0">
                <a:solidFill>
                  <a:srgbClr val="808080"/>
                </a:solidFill>
                <a:latin typeface="Consolas" panose="020B0609020204030204" pitchFamily="49" charset="0"/>
              </a:rPr>
              <a:t>+</a:t>
            </a:r>
            <a:r>
              <a:rPr lang="en-US" sz="1200" dirty="0">
                <a:solidFill>
                  <a:srgbClr val="000000"/>
                </a:solidFill>
                <a:latin typeface="Consolas" panose="020B0609020204030204" pitchFamily="49" charset="0"/>
              </a:rPr>
              <a:t> @Telefono </a:t>
            </a:r>
            <a:r>
              <a:rPr lang="en-US" sz="1200" dirty="0">
                <a:solidFill>
                  <a:srgbClr val="808080"/>
                </a:solidFill>
                <a:latin typeface="Consolas" panose="020B0609020204030204" pitchFamily="49" charset="0"/>
              </a:rPr>
              <a:t>+</a:t>
            </a:r>
            <a:r>
              <a:rPr lang="en-US" sz="1200" dirty="0">
                <a:solidFill>
                  <a:srgbClr val="000000"/>
                </a:solidFill>
                <a:latin typeface="Consolas" panose="020B0609020204030204" pitchFamily="49" charset="0"/>
              </a:rPr>
              <a:t> </a:t>
            </a:r>
            <a:r>
              <a:rPr lang="en-US" sz="1200" dirty="0">
                <a:solidFill>
                  <a:srgbClr val="FF0000"/>
                </a:solidFill>
                <a:latin typeface="Consolas" panose="020B0609020204030204" pitchFamily="49" charset="0"/>
              </a:rPr>
              <a:t>' eliminado correctamente.'</a:t>
            </a:r>
            <a:r>
              <a:rPr lang="en-US" sz="1200" dirty="0">
                <a:solidFill>
                  <a:srgbClr val="808080"/>
                </a:solidFill>
                <a:latin typeface="Consolas" panose="020B0609020204030204" pitchFamily="49" charset="0"/>
              </a:rPr>
              <a:t>;</a:t>
            </a:r>
            <a:endParaRPr lang="en-US" sz="1200" dirty="0">
              <a:solidFill>
                <a:srgbClr val="000000"/>
              </a:solidFill>
              <a:latin typeface="Consolas" panose="020B0609020204030204" pitchFamily="49" charset="0"/>
            </a:endParaRPr>
          </a:p>
          <a:p>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END</a:t>
            </a:r>
            <a:endParaRPr lang="en-US" sz="1200" dirty="0">
              <a:solidFill>
                <a:srgbClr val="000000"/>
              </a:solidFill>
              <a:latin typeface="Consolas" panose="020B0609020204030204" pitchFamily="49" charset="0"/>
            </a:endParaRPr>
          </a:p>
          <a:p>
            <a:r>
              <a:rPr lang="en-US" sz="1200" dirty="0">
                <a:solidFill>
                  <a:srgbClr val="0000FF"/>
                </a:solidFill>
                <a:latin typeface="Consolas" panose="020B0609020204030204" pitchFamily="49" charset="0"/>
              </a:rPr>
              <a:t>END</a:t>
            </a:r>
            <a:r>
              <a:rPr lang="en-US" sz="1200" dirty="0">
                <a:solidFill>
                  <a:srgbClr val="808080"/>
                </a:solidFill>
                <a:latin typeface="Consolas" panose="020B0609020204030204" pitchFamily="49" charset="0"/>
              </a:rPr>
              <a:t>;</a:t>
            </a:r>
            <a:endParaRPr lang="en-US" sz="1200" dirty="0">
              <a:solidFill>
                <a:srgbClr val="000000"/>
              </a:solidFill>
              <a:latin typeface="Consolas" panose="020B0609020204030204" pitchFamily="49" charset="0"/>
            </a:endParaRPr>
          </a:p>
        </p:txBody>
      </p:sp>
    </p:spTree>
    <p:extLst>
      <p:ext uri="{BB962C8B-B14F-4D97-AF65-F5344CB8AC3E}">
        <p14:creationId xmlns:p14="http://schemas.microsoft.com/office/powerpoint/2010/main" val="357424090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0B3ED78-E0E7-43ED-8FE6-31E7B0B2BEEC}"/>
              </a:ext>
            </a:extLst>
          </p:cNvPr>
          <p:cNvSpPr txBox="1"/>
          <p:nvPr/>
        </p:nvSpPr>
        <p:spPr>
          <a:xfrm>
            <a:off x="324239" y="193491"/>
            <a:ext cx="6097554" cy="1384995"/>
          </a:xfrm>
          <a:prstGeom prst="rect">
            <a:avLst/>
          </a:prstGeom>
          <a:noFill/>
        </p:spPr>
        <p:txBody>
          <a:bodyPr wrap="square">
            <a:spAutoFit/>
          </a:bodyPr>
          <a:lstStyle/>
          <a:p>
            <a:r>
              <a:rPr lang="es-ES" sz="1400" dirty="0">
                <a:solidFill>
                  <a:srgbClr val="008000"/>
                </a:solidFill>
                <a:latin typeface="Consolas" panose="020B0609020204030204" pitchFamily="49" charset="0"/>
              </a:rPr>
              <a:t>--PROBAMOS CON UN DATO QUE NO EXISTE:</a:t>
            </a:r>
            <a:endParaRPr lang="es-ES" sz="1400" dirty="0">
              <a:solidFill>
                <a:srgbClr val="000000"/>
              </a:solidFill>
              <a:latin typeface="Consolas" panose="020B0609020204030204" pitchFamily="49" charset="0"/>
            </a:endParaRPr>
          </a:p>
          <a:p>
            <a:endParaRPr lang="en-US" sz="1400" dirty="0">
              <a:solidFill>
                <a:srgbClr val="000000"/>
              </a:solidFill>
              <a:latin typeface="Consolas" panose="020B0609020204030204" pitchFamily="49" charset="0"/>
            </a:endParaRPr>
          </a:p>
          <a:p>
            <a:r>
              <a:rPr lang="en-US" sz="1400" dirty="0">
                <a:solidFill>
                  <a:srgbClr val="0000FF"/>
                </a:solidFill>
                <a:latin typeface="Consolas" panose="020B0609020204030204" pitchFamily="49" charset="0"/>
              </a:rPr>
              <a:t>EXEC</a:t>
            </a:r>
            <a:r>
              <a:rPr lang="en-US" sz="1400" dirty="0">
                <a:solidFill>
                  <a:srgbClr val="000000"/>
                </a:solidFill>
                <a:latin typeface="Consolas" panose="020B0609020204030204" pitchFamily="49" charset="0"/>
              </a:rPr>
              <a:t> sp_EliminarContactoConValidacion</a:t>
            </a:r>
          </a:p>
          <a:p>
            <a:r>
              <a:rPr lang="en-US" sz="1400" dirty="0">
                <a:solidFill>
                  <a:srgbClr val="0000FF"/>
                </a:solidFill>
                <a:latin typeface="Consolas" panose="020B0609020204030204" pitchFamily="49" charset="0"/>
              </a:rPr>
              <a:t>    </a:t>
            </a:r>
            <a:r>
              <a:rPr lang="en-US" sz="1400" dirty="0">
                <a:solidFill>
                  <a:srgbClr val="000000"/>
                </a:solidFill>
                <a:latin typeface="Consolas" panose="020B0609020204030204" pitchFamily="49" charset="0"/>
              </a:rPr>
              <a:t>@NombreContacto </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a:t>
            </a:r>
            <a:r>
              <a:rPr lang="en-US" sz="1400" dirty="0">
                <a:solidFill>
                  <a:srgbClr val="FF0000"/>
                </a:solidFill>
                <a:latin typeface="Consolas" panose="020B0609020204030204" pitchFamily="49" charset="0"/>
              </a:rPr>
              <a:t>'CONTACTO_INEXISTENTE'</a:t>
            </a:r>
            <a:r>
              <a:rPr lang="en-US" sz="1400" dirty="0">
                <a:solidFill>
                  <a:srgbClr val="808080"/>
                </a:solidFill>
                <a:latin typeface="Consolas" panose="020B0609020204030204" pitchFamily="49" charset="0"/>
              </a:rPr>
              <a:t>,</a:t>
            </a:r>
            <a:endParaRPr lang="en-US" sz="1400" dirty="0">
              <a:solidFill>
                <a:srgbClr val="000000"/>
              </a:solidFill>
              <a:latin typeface="Consolas" panose="020B0609020204030204" pitchFamily="49" charset="0"/>
            </a:endParaRPr>
          </a:p>
          <a:p>
            <a:r>
              <a:rPr lang="en-US" sz="1400" dirty="0">
                <a:solidFill>
                  <a:srgbClr val="000000"/>
                </a:solidFill>
                <a:latin typeface="Consolas" panose="020B0609020204030204" pitchFamily="49" charset="0"/>
              </a:rPr>
              <a:t>    @ApellidoContacto </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a:t>
            </a:r>
            <a:r>
              <a:rPr lang="en-US" sz="1400" dirty="0">
                <a:solidFill>
                  <a:srgbClr val="FF0000"/>
                </a:solidFill>
                <a:latin typeface="Consolas" panose="020B0609020204030204" pitchFamily="49" charset="0"/>
              </a:rPr>
              <a:t>'INEXISTENTE'</a:t>
            </a:r>
            <a:r>
              <a:rPr lang="en-US" sz="1400" dirty="0">
                <a:solidFill>
                  <a:srgbClr val="808080"/>
                </a:solidFill>
                <a:latin typeface="Consolas" panose="020B0609020204030204" pitchFamily="49" charset="0"/>
              </a:rPr>
              <a:t>,</a:t>
            </a:r>
            <a:endParaRPr lang="en-US" sz="1400" dirty="0">
              <a:solidFill>
                <a:srgbClr val="000000"/>
              </a:solidFill>
              <a:latin typeface="Consolas" panose="020B0609020204030204" pitchFamily="49" charset="0"/>
            </a:endParaRPr>
          </a:p>
          <a:p>
            <a:r>
              <a:rPr lang="en-US" sz="1400" dirty="0">
                <a:solidFill>
                  <a:srgbClr val="000000"/>
                </a:solidFill>
                <a:latin typeface="Consolas" panose="020B0609020204030204" pitchFamily="49" charset="0"/>
              </a:rPr>
              <a:t>    @Telefono </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a:t>
            </a:r>
            <a:r>
              <a:rPr lang="en-US" sz="1400" dirty="0">
                <a:solidFill>
                  <a:srgbClr val="FF0000"/>
                </a:solidFill>
                <a:latin typeface="Consolas" panose="020B0609020204030204" pitchFamily="49" charset="0"/>
              </a:rPr>
              <a:t>'123-456-7890'</a:t>
            </a:r>
            <a:r>
              <a:rPr lang="en-US" sz="1400" dirty="0">
                <a:solidFill>
                  <a:srgbClr val="808080"/>
                </a:solidFill>
                <a:latin typeface="Consolas" panose="020B0609020204030204" pitchFamily="49" charset="0"/>
              </a:rPr>
              <a:t>;</a:t>
            </a:r>
            <a:endParaRPr lang="en-US" sz="1400" dirty="0">
              <a:solidFill>
                <a:srgbClr val="000000"/>
              </a:solidFill>
              <a:latin typeface="Consolas" panose="020B0609020204030204" pitchFamily="49" charset="0"/>
            </a:endParaRPr>
          </a:p>
        </p:txBody>
      </p:sp>
      <p:sp>
        <p:nvSpPr>
          <p:cNvPr id="9" name="TextBox 8">
            <a:extLst>
              <a:ext uri="{FF2B5EF4-FFF2-40B4-BE49-F238E27FC236}">
                <a16:creationId xmlns:a16="http://schemas.microsoft.com/office/drawing/2014/main" id="{3AF42965-F022-4B7F-A637-71A55E44560D}"/>
              </a:ext>
            </a:extLst>
          </p:cNvPr>
          <p:cNvSpPr txBox="1"/>
          <p:nvPr/>
        </p:nvSpPr>
        <p:spPr>
          <a:xfrm>
            <a:off x="324239" y="3297198"/>
            <a:ext cx="6153538" cy="1384995"/>
          </a:xfrm>
          <a:prstGeom prst="rect">
            <a:avLst/>
          </a:prstGeom>
          <a:noFill/>
        </p:spPr>
        <p:txBody>
          <a:bodyPr wrap="square">
            <a:spAutoFit/>
          </a:bodyPr>
          <a:lstStyle/>
          <a:p>
            <a:r>
              <a:rPr lang="es-ES" sz="1400" dirty="0">
                <a:solidFill>
                  <a:srgbClr val="008000"/>
                </a:solidFill>
                <a:latin typeface="Consolas" panose="020B0609020204030204" pitchFamily="49" charset="0"/>
              </a:rPr>
              <a:t>--PROBAMOS CON UN DATO QUE SI EXISTE:</a:t>
            </a:r>
            <a:endParaRPr lang="es-ES" sz="1400" dirty="0">
              <a:solidFill>
                <a:srgbClr val="000000"/>
              </a:solidFill>
              <a:latin typeface="Consolas" panose="020B0609020204030204" pitchFamily="49" charset="0"/>
            </a:endParaRPr>
          </a:p>
          <a:p>
            <a:endParaRPr lang="en-US" sz="1400" dirty="0">
              <a:solidFill>
                <a:srgbClr val="000000"/>
              </a:solidFill>
              <a:latin typeface="Consolas" panose="020B0609020204030204" pitchFamily="49" charset="0"/>
            </a:endParaRPr>
          </a:p>
          <a:p>
            <a:r>
              <a:rPr lang="en-US" sz="1400" dirty="0">
                <a:solidFill>
                  <a:srgbClr val="0000FF"/>
                </a:solidFill>
                <a:latin typeface="Consolas" panose="020B0609020204030204" pitchFamily="49" charset="0"/>
              </a:rPr>
              <a:t>EXEC</a:t>
            </a:r>
            <a:r>
              <a:rPr lang="en-US" sz="1400" dirty="0">
                <a:solidFill>
                  <a:srgbClr val="000000"/>
                </a:solidFill>
                <a:latin typeface="Consolas" panose="020B0609020204030204" pitchFamily="49" charset="0"/>
              </a:rPr>
              <a:t> sp_EliminarContactoConValidacion</a:t>
            </a:r>
          </a:p>
          <a:p>
            <a:r>
              <a:rPr lang="en-US" sz="1400" dirty="0">
                <a:solidFill>
                  <a:srgbClr val="0000FF"/>
                </a:solidFill>
                <a:latin typeface="Consolas" panose="020B0609020204030204" pitchFamily="49" charset="0"/>
              </a:rPr>
              <a:t>    </a:t>
            </a:r>
            <a:r>
              <a:rPr lang="en-US" sz="1400" dirty="0">
                <a:solidFill>
                  <a:srgbClr val="000000"/>
                </a:solidFill>
                <a:latin typeface="Consolas" panose="020B0609020204030204" pitchFamily="49" charset="0"/>
              </a:rPr>
              <a:t>@NombreContacto </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a:t>
            </a:r>
            <a:r>
              <a:rPr lang="en-US" sz="1400" dirty="0">
                <a:solidFill>
                  <a:srgbClr val="FF0000"/>
                </a:solidFill>
                <a:latin typeface="Consolas" panose="020B0609020204030204" pitchFamily="49" charset="0"/>
              </a:rPr>
              <a:t>'NOMBRE INSERTAR5'</a:t>
            </a:r>
            <a:r>
              <a:rPr lang="en-US" sz="1400" dirty="0">
                <a:solidFill>
                  <a:srgbClr val="808080"/>
                </a:solidFill>
                <a:latin typeface="Consolas" panose="020B0609020204030204" pitchFamily="49" charset="0"/>
              </a:rPr>
              <a:t>,</a:t>
            </a:r>
            <a:endParaRPr lang="en-US" sz="1400" dirty="0">
              <a:solidFill>
                <a:srgbClr val="000000"/>
              </a:solidFill>
              <a:latin typeface="Consolas" panose="020B0609020204030204" pitchFamily="49" charset="0"/>
            </a:endParaRPr>
          </a:p>
          <a:p>
            <a:r>
              <a:rPr lang="en-US" sz="1400" dirty="0">
                <a:solidFill>
                  <a:srgbClr val="000000"/>
                </a:solidFill>
                <a:latin typeface="Consolas" panose="020B0609020204030204" pitchFamily="49" charset="0"/>
              </a:rPr>
              <a:t>    @ApellidoContacto </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a:t>
            </a:r>
            <a:r>
              <a:rPr lang="en-US" sz="1400" dirty="0">
                <a:solidFill>
                  <a:srgbClr val="FF0000"/>
                </a:solidFill>
                <a:latin typeface="Consolas" panose="020B0609020204030204" pitchFamily="49" charset="0"/>
              </a:rPr>
              <a:t>'APELLIDO INSERTAR5'</a:t>
            </a:r>
            <a:r>
              <a:rPr lang="en-US" sz="1400" dirty="0">
                <a:solidFill>
                  <a:srgbClr val="808080"/>
                </a:solidFill>
                <a:latin typeface="Consolas" panose="020B0609020204030204" pitchFamily="49" charset="0"/>
              </a:rPr>
              <a:t>,</a:t>
            </a:r>
            <a:endParaRPr lang="en-US" sz="1400" dirty="0">
              <a:solidFill>
                <a:srgbClr val="000000"/>
              </a:solidFill>
              <a:latin typeface="Consolas" panose="020B0609020204030204" pitchFamily="49" charset="0"/>
            </a:endParaRPr>
          </a:p>
          <a:p>
            <a:r>
              <a:rPr lang="en-US" sz="1400" dirty="0">
                <a:solidFill>
                  <a:srgbClr val="000000"/>
                </a:solidFill>
                <a:latin typeface="Consolas" panose="020B0609020204030204" pitchFamily="49" charset="0"/>
              </a:rPr>
              <a:t>    @Telefono </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a:t>
            </a:r>
            <a:r>
              <a:rPr lang="en-US" sz="1400" dirty="0">
                <a:solidFill>
                  <a:srgbClr val="FF0000"/>
                </a:solidFill>
                <a:latin typeface="Consolas" panose="020B0609020204030204" pitchFamily="49" charset="0"/>
              </a:rPr>
              <a:t>'809-895-5214'</a:t>
            </a:r>
            <a:r>
              <a:rPr lang="en-US" sz="1400" dirty="0">
                <a:solidFill>
                  <a:srgbClr val="808080"/>
                </a:solidFill>
                <a:latin typeface="Consolas" panose="020B0609020204030204" pitchFamily="49" charset="0"/>
              </a:rPr>
              <a:t>;</a:t>
            </a:r>
            <a:endParaRPr lang="en-US" sz="1400" dirty="0">
              <a:solidFill>
                <a:srgbClr val="000000"/>
              </a:solidFill>
              <a:latin typeface="Consolas" panose="020B0609020204030204" pitchFamily="49" charset="0"/>
            </a:endParaRPr>
          </a:p>
        </p:txBody>
      </p:sp>
      <p:pic>
        <p:nvPicPr>
          <p:cNvPr id="4" name="Imagen 3">
            <a:extLst>
              <a:ext uri="{FF2B5EF4-FFF2-40B4-BE49-F238E27FC236}">
                <a16:creationId xmlns:a16="http://schemas.microsoft.com/office/drawing/2014/main" id="{DB8C9660-5C30-CFA9-82E5-C205CC4E03A7}"/>
              </a:ext>
            </a:extLst>
          </p:cNvPr>
          <p:cNvPicPr>
            <a:picLocks noChangeAspect="1"/>
          </p:cNvPicPr>
          <p:nvPr/>
        </p:nvPicPr>
        <p:blipFill>
          <a:blip r:embed="rId2"/>
          <a:stretch>
            <a:fillRect/>
          </a:stretch>
        </p:blipFill>
        <p:spPr>
          <a:xfrm>
            <a:off x="366712" y="1841285"/>
            <a:ext cx="11458575" cy="1455913"/>
          </a:xfrm>
          <a:prstGeom prst="rect">
            <a:avLst/>
          </a:prstGeom>
        </p:spPr>
      </p:pic>
      <p:pic>
        <p:nvPicPr>
          <p:cNvPr id="8" name="Imagen 7">
            <a:extLst>
              <a:ext uri="{FF2B5EF4-FFF2-40B4-BE49-F238E27FC236}">
                <a16:creationId xmlns:a16="http://schemas.microsoft.com/office/drawing/2014/main" id="{D1C0BDA2-9BBB-6FAF-B97E-82E1BC174F42}"/>
              </a:ext>
            </a:extLst>
          </p:cNvPr>
          <p:cNvPicPr>
            <a:picLocks noChangeAspect="1"/>
          </p:cNvPicPr>
          <p:nvPr/>
        </p:nvPicPr>
        <p:blipFill>
          <a:blip r:embed="rId3"/>
          <a:stretch>
            <a:fillRect/>
          </a:stretch>
        </p:blipFill>
        <p:spPr>
          <a:xfrm>
            <a:off x="576262" y="5125967"/>
            <a:ext cx="8391525" cy="1343025"/>
          </a:xfrm>
          <a:prstGeom prst="rect">
            <a:avLst/>
          </a:prstGeom>
        </p:spPr>
      </p:pic>
    </p:spTree>
    <p:extLst>
      <p:ext uri="{BB962C8B-B14F-4D97-AF65-F5344CB8AC3E}">
        <p14:creationId xmlns:p14="http://schemas.microsoft.com/office/powerpoint/2010/main" val="3694063797"/>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24BA952-5385-4777-B89F-5BB0771CA317}"/>
              </a:ext>
            </a:extLst>
          </p:cNvPr>
          <p:cNvSpPr txBox="1"/>
          <p:nvPr/>
        </p:nvSpPr>
        <p:spPr>
          <a:xfrm>
            <a:off x="171450" y="1550874"/>
            <a:ext cx="5924550" cy="4524315"/>
          </a:xfrm>
          <a:prstGeom prst="rect">
            <a:avLst/>
          </a:prstGeom>
          <a:noFill/>
        </p:spPr>
        <p:txBody>
          <a:bodyPr wrap="square">
            <a:spAutoFit/>
          </a:bodyPr>
          <a:lstStyle/>
          <a:p>
            <a:pPr algn="just"/>
            <a:r>
              <a:rPr lang="es-ES" sz="2400" dirty="0">
                <a:solidFill>
                  <a:schemeClr val="tx1"/>
                </a:solidFill>
                <a:latin typeface="Times New Roman" panose="02020603050405020304" pitchFamily="18" charset="0"/>
                <a:cs typeface="Times New Roman" panose="02020603050405020304" pitchFamily="18" charset="0"/>
              </a:rPr>
              <a:t>Los </a:t>
            </a:r>
            <a:r>
              <a:rPr lang="es-ES" sz="2400" b="1" dirty="0">
                <a:solidFill>
                  <a:schemeClr val="tx1"/>
                </a:solidFill>
                <a:latin typeface="Times New Roman" panose="02020603050405020304" pitchFamily="18" charset="0"/>
                <a:cs typeface="Times New Roman" panose="02020603050405020304" pitchFamily="18" charset="0"/>
              </a:rPr>
              <a:t>triggers</a:t>
            </a:r>
            <a:r>
              <a:rPr lang="es-ES" sz="2400" dirty="0">
                <a:solidFill>
                  <a:schemeClr val="tx1"/>
                </a:solidFill>
                <a:latin typeface="Times New Roman" panose="02020603050405020304" pitchFamily="18" charset="0"/>
                <a:cs typeface="Times New Roman" panose="02020603050405020304" pitchFamily="18" charset="0"/>
              </a:rPr>
              <a:t> son objetos en las bases de datos que se utilizan para automatizar acciones o tareas específicas cuando se producen ciertos eventos en la base de datos. Los triggers son activados por eventos como inserciones, actualizaciones, eliminaciones o ciertas acciones de usuario en una tabla o vista de la base de datos. Los triggers pueden ser útiles para realizar acciones adicionales, como auditar cambios, mantener la integridad de los datos  o realizar cálculos automáticos en respuesta a eventos.</a:t>
            </a:r>
            <a:endParaRPr lang="en-US" sz="2400" dirty="0">
              <a:solidFill>
                <a:schemeClr val="tx1"/>
              </a:solidFill>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A0EFEFD4-D24B-431C-A2A5-2EB92B837BAE}"/>
              </a:ext>
            </a:extLst>
          </p:cNvPr>
          <p:cNvSpPr txBox="1"/>
          <p:nvPr/>
        </p:nvSpPr>
        <p:spPr>
          <a:xfrm>
            <a:off x="275035" y="558938"/>
            <a:ext cx="3268265" cy="646331"/>
          </a:xfrm>
          <a:prstGeom prst="rect">
            <a:avLst/>
          </a:prstGeom>
          <a:noFill/>
        </p:spPr>
        <p:txBody>
          <a:bodyPr wrap="square">
            <a:spAutoFit/>
          </a:bodyPr>
          <a:lstStyle/>
          <a:p>
            <a:r>
              <a:rPr lang="es-ES" sz="3600" b="1" dirty="0">
                <a:solidFill>
                  <a:schemeClr val="tx1"/>
                </a:solidFill>
                <a:latin typeface="Times New Roman" panose="02020603050405020304" pitchFamily="18" charset="0"/>
                <a:cs typeface="Times New Roman" panose="02020603050405020304" pitchFamily="18" charset="0"/>
              </a:rPr>
              <a:t>Los triggers </a:t>
            </a:r>
            <a:endParaRPr lang="en-US" sz="3600" b="1" dirty="0"/>
          </a:p>
        </p:txBody>
      </p:sp>
      <p:pic>
        <p:nvPicPr>
          <p:cNvPr id="6" name="Picture 5">
            <a:extLst>
              <a:ext uri="{FF2B5EF4-FFF2-40B4-BE49-F238E27FC236}">
                <a16:creationId xmlns:a16="http://schemas.microsoft.com/office/drawing/2014/main" id="{747A17CA-A809-48EB-8A2B-436424DF758C}"/>
              </a:ext>
            </a:extLst>
          </p:cNvPr>
          <p:cNvPicPr>
            <a:picLocks noChangeAspect="1"/>
          </p:cNvPicPr>
          <p:nvPr/>
        </p:nvPicPr>
        <p:blipFill>
          <a:blip r:embed="rId2"/>
          <a:stretch>
            <a:fillRect/>
          </a:stretch>
        </p:blipFill>
        <p:spPr>
          <a:xfrm>
            <a:off x="6513934" y="1343025"/>
            <a:ext cx="4762500" cy="4171950"/>
          </a:xfrm>
          <a:prstGeom prst="rect">
            <a:avLst/>
          </a:prstGeom>
        </p:spPr>
      </p:pic>
    </p:spTree>
    <p:extLst>
      <p:ext uri="{BB962C8B-B14F-4D97-AF65-F5344CB8AC3E}">
        <p14:creationId xmlns:p14="http://schemas.microsoft.com/office/powerpoint/2010/main" val="2165441805"/>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00A23B60-EF1E-819E-DA7F-942739C3FD17}"/>
              </a:ext>
            </a:extLst>
          </p:cNvPr>
          <p:cNvPicPr>
            <a:picLocks noChangeAspect="1"/>
          </p:cNvPicPr>
          <p:nvPr/>
        </p:nvPicPr>
        <p:blipFill>
          <a:blip r:embed="rId2"/>
          <a:stretch>
            <a:fillRect/>
          </a:stretch>
        </p:blipFill>
        <p:spPr>
          <a:xfrm>
            <a:off x="391884" y="3678420"/>
            <a:ext cx="11006295" cy="3074567"/>
          </a:xfrm>
          <a:prstGeom prst="rect">
            <a:avLst/>
          </a:prstGeom>
        </p:spPr>
      </p:pic>
      <p:sp>
        <p:nvSpPr>
          <p:cNvPr id="5" name="CuadroTexto 4">
            <a:extLst>
              <a:ext uri="{FF2B5EF4-FFF2-40B4-BE49-F238E27FC236}">
                <a16:creationId xmlns:a16="http://schemas.microsoft.com/office/drawing/2014/main" id="{77D1689B-81A4-4011-09A9-AC50AF9D6BD5}"/>
              </a:ext>
            </a:extLst>
          </p:cNvPr>
          <p:cNvSpPr txBox="1"/>
          <p:nvPr/>
        </p:nvSpPr>
        <p:spPr>
          <a:xfrm>
            <a:off x="286378" y="105013"/>
            <a:ext cx="11619243" cy="3323987"/>
          </a:xfrm>
          <a:prstGeom prst="rect">
            <a:avLst/>
          </a:prstGeom>
          <a:noFill/>
        </p:spPr>
        <p:txBody>
          <a:bodyPr wrap="square">
            <a:spAutoFit/>
          </a:bodyPr>
          <a:lstStyle/>
          <a:p>
            <a:endParaRPr lang="es-DO" dirty="0">
              <a:solidFill>
                <a:srgbClr val="000000"/>
              </a:solidFill>
              <a:latin typeface="Consolas" panose="020B0609020204030204" pitchFamily="49" charset="0"/>
            </a:endParaRPr>
          </a:p>
          <a:p>
            <a:r>
              <a:rPr lang="es-ES" dirty="0">
                <a:solidFill>
                  <a:srgbClr val="008000"/>
                </a:solidFill>
                <a:latin typeface="Consolas" panose="020B0609020204030204" pitchFamily="49" charset="0"/>
              </a:rPr>
              <a:t>--Puedes crear 3 triggers en SQL Server para ejecutar un mensaje cuando se realice una acción de inserción, </a:t>
            </a:r>
            <a:endParaRPr lang="es-ES" dirty="0">
              <a:solidFill>
                <a:srgbClr val="000000"/>
              </a:solidFill>
              <a:latin typeface="Consolas" panose="020B0609020204030204" pitchFamily="49" charset="0"/>
            </a:endParaRPr>
          </a:p>
          <a:p>
            <a:r>
              <a:rPr lang="es-ES" dirty="0">
                <a:solidFill>
                  <a:srgbClr val="008000"/>
                </a:solidFill>
                <a:latin typeface="Consolas" panose="020B0609020204030204" pitchFamily="49" charset="0"/>
              </a:rPr>
              <a:t>--actualización o eliminación en la tabla CONTACTOS. Aquí están los 3 triggers:</a:t>
            </a:r>
            <a:endParaRPr lang="es-ES" dirty="0">
              <a:solidFill>
                <a:srgbClr val="000000"/>
              </a:solidFill>
              <a:latin typeface="Consolas" panose="020B0609020204030204" pitchFamily="49" charset="0"/>
            </a:endParaRPr>
          </a:p>
          <a:p>
            <a:endParaRPr lang="es-DO" dirty="0">
              <a:solidFill>
                <a:srgbClr val="000000"/>
              </a:solidFill>
              <a:latin typeface="Consolas" panose="020B0609020204030204" pitchFamily="49" charset="0"/>
            </a:endParaRPr>
          </a:p>
          <a:p>
            <a:r>
              <a:rPr lang="es-DO" dirty="0">
                <a:solidFill>
                  <a:srgbClr val="008000"/>
                </a:solidFill>
                <a:latin typeface="Consolas" panose="020B0609020204030204" pitchFamily="49" charset="0"/>
              </a:rPr>
              <a:t>-- Trigger para inserción</a:t>
            </a:r>
            <a:endParaRPr lang="es-DO" dirty="0">
              <a:solidFill>
                <a:srgbClr val="000000"/>
              </a:solidFill>
              <a:latin typeface="Consolas" panose="020B0609020204030204" pitchFamily="49" charset="0"/>
            </a:endParaRPr>
          </a:p>
          <a:p>
            <a:endParaRPr lang="es-DO" dirty="0">
              <a:solidFill>
                <a:srgbClr val="000000"/>
              </a:solidFill>
              <a:latin typeface="Consolas" panose="020B0609020204030204" pitchFamily="49" charset="0"/>
            </a:endParaRPr>
          </a:p>
          <a:p>
            <a:r>
              <a:rPr lang="es-DO" dirty="0">
                <a:solidFill>
                  <a:srgbClr val="0000FF"/>
                </a:solidFill>
                <a:latin typeface="Consolas" panose="020B0609020204030204" pitchFamily="49" charset="0"/>
              </a:rPr>
              <a:t>CREATE</a:t>
            </a:r>
            <a:r>
              <a:rPr lang="es-DO" dirty="0">
                <a:solidFill>
                  <a:srgbClr val="000000"/>
                </a:solidFill>
                <a:latin typeface="Consolas" panose="020B0609020204030204" pitchFamily="49" charset="0"/>
              </a:rPr>
              <a:t> </a:t>
            </a:r>
            <a:r>
              <a:rPr lang="es-DO" dirty="0">
                <a:solidFill>
                  <a:srgbClr val="0000FF"/>
                </a:solidFill>
                <a:latin typeface="Consolas" panose="020B0609020204030204" pitchFamily="49" charset="0"/>
              </a:rPr>
              <a:t>TRIGGER</a:t>
            </a:r>
            <a:r>
              <a:rPr lang="es-DO" dirty="0">
                <a:solidFill>
                  <a:srgbClr val="000000"/>
                </a:solidFill>
                <a:latin typeface="Consolas" panose="020B0609020204030204" pitchFamily="49" charset="0"/>
              </a:rPr>
              <a:t> tr_Insertar_Contactos</a:t>
            </a:r>
          </a:p>
          <a:p>
            <a:r>
              <a:rPr lang="es-DO" dirty="0">
                <a:solidFill>
                  <a:srgbClr val="0000FF"/>
                </a:solidFill>
                <a:latin typeface="Consolas" panose="020B0609020204030204" pitchFamily="49" charset="0"/>
              </a:rPr>
              <a:t>ON</a:t>
            </a:r>
            <a:r>
              <a:rPr lang="es-DO" dirty="0">
                <a:solidFill>
                  <a:srgbClr val="000000"/>
                </a:solidFill>
                <a:latin typeface="Consolas" panose="020B0609020204030204" pitchFamily="49" charset="0"/>
              </a:rPr>
              <a:t> CONTACTOS</a:t>
            </a:r>
          </a:p>
          <a:p>
            <a:r>
              <a:rPr lang="es-DO" dirty="0">
                <a:solidFill>
                  <a:srgbClr val="0000FF"/>
                </a:solidFill>
                <a:latin typeface="Consolas" panose="020B0609020204030204" pitchFamily="49" charset="0"/>
              </a:rPr>
              <a:t>AFTER</a:t>
            </a:r>
            <a:r>
              <a:rPr lang="es-DO" dirty="0">
                <a:solidFill>
                  <a:srgbClr val="000000"/>
                </a:solidFill>
                <a:latin typeface="Consolas" panose="020B0609020204030204" pitchFamily="49" charset="0"/>
              </a:rPr>
              <a:t> </a:t>
            </a:r>
            <a:r>
              <a:rPr lang="es-DO" dirty="0">
                <a:solidFill>
                  <a:srgbClr val="0000FF"/>
                </a:solidFill>
                <a:latin typeface="Consolas" panose="020B0609020204030204" pitchFamily="49" charset="0"/>
              </a:rPr>
              <a:t>INSERT</a:t>
            </a:r>
            <a:endParaRPr lang="es-DO" dirty="0">
              <a:solidFill>
                <a:srgbClr val="000000"/>
              </a:solidFill>
              <a:latin typeface="Consolas" panose="020B0609020204030204" pitchFamily="49" charset="0"/>
            </a:endParaRPr>
          </a:p>
          <a:p>
            <a:r>
              <a:rPr lang="es-DO" dirty="0">
                <a:solidFill>
                  <a:srgbClr val="0000FF"/>
                </a:solidFill>
                <a:latin typeface="Consolas" panose="020B0609020204030204" pitchFamily="49" charset="0"/>
              </a:rPr>
              <a:t>AS</a:t>
            </a:r>
            <a:endParaRPr lang="es-DO" dirty="0">
              <a:solidFill>
                <a:srgbClr val="000000"/>
              </a:solidFill>
              <a:latin typeface="Consolas" panose="020B0609020204030204" pitchFamily="49" charset="0"/>
            </a:endParaRPr>
          </a:p>
          <a:p>
            <a:r>
              <a:rPr lang="es-DO" dirty="0">
                <a:solidFill>
                  <a:srgbClr val="0000FF"/>
                </a:solidFill>
                <a:latin typeface="Consolas" panose="020B0609020204030204" pitchFamily="49" charset="0"/>
              </a:rPr>
              <a:t>BEGIN</a:t>
            </a:r>
            <a:endParaRPr lang="es-DO" dirty="0">
              <a:solidFill>
                <a:srgbClr val="000000"/>
              </a:solidFill>
              <a:latin typeface="Consolas" panose="020B0609020204030204" pitchFamily="49" charset="0"/>
            </a:endParaRPr>
          </a:p>
          <a:p>
            <a:r>
              <a:rPr lang="es-DO" dirty="0">
                <a:solidFill>
                  <a:srgbClr val="0000FF"/>
                </a:solidFill>
                <a:latin typeface="Consolas" panose="020B0609020204030204" pitchFamily="49" charset="0"/>
              </a:rPr>
              <a:t>DECLARE</a:t>
            </a:r>
            <a:r>
              <a:rPr lang="es-DO" dirty="0">
                <a:solidFill>
                  <a:srgbClr val="000000"/>
                </a:solidFill>
                <a:latin typeface="Consolas" panose="020B0609020204030204" pitchFamily="49" charset="0"/>
              </a:rPr>
              <a:t> @usuario </a:t>
            </a:r>
            <a:r>
              <a:rPr lang="es-DO" dirty="0">
                <a:solidFill>
                  <a:srgbClr val="0000FF"/>
                </a:solidFill>
                <a:latin typeface="Consolas" panose="020B0609020204030204" pitchFamily="49" charset="0"/>
              </a:rPr>
              <a:t>varchar</a:t>
            </a:r>
            <a:r>
              <a:rPr lang="es-DO" dirty="0">
                <a:solidFill>
                  <a:srgbClr val="808080"/>
                </a:solidFill>
                <a:latin typeface="Consolas" panose="020B0609020204030204" pitchFamily="49" charset="0"/>
              </a:rPr>
              <a:t>(</a:t>
            </a:r>
            <a:r>
              <a:rPr lang="es-DO" dirty="0">
                <a:solidFill>
                  <a:srgbClr val="000000"/>
                </a:solidFill>
                <a:latin typeface="Consolas" panose="020B0609020204030204" pitchFamily="49" charset="0"/>
              </a:rPr>
              <a:t>30</a:t>
            </a:r>
            <a:r>
              <a:rPr lang="es-DO" dirty="0">
                <a:solidFill>
                  <a:srgbClr val="808080"/>
                </a:solidFill>
                <a:latin typeface="Consolas" panose="020B0609020204030204" pitchFamily="49" charset="0"/>
              </a:rPr>
              <a:t>);</a:t>
            </a:r>
            <a:endParaRPr lang="es-DO" dirty="0">
              <a:solidFill>
                <a:srgbClr val="000000"/>
              </a:solidFill>
              <a:latin typeface="Consolas" panose="020B0609020204030204" pitchFamily="49" charset="0"/>
            </a:endParaRPr>
          </a:p>
          <a:p>
            <a:r>
              <a:rPr lang="es-DO" dirty="0">
                <a:solidFill>
                  <a:srgbClr val="0000FF"/>
                </a:solidFill>
                <a:latin typeface="Consolas" panose="020B0609020204030204" pitchFamily="49" charset="0"/>
              </a:rPr>
              <a:t>SET</a:t>
            </a:r>
            <a:r>
              <a:rPr lang="es-DO" dirty="0">
                <a:solidFill>
                  <a:srgbClr val="000000"/>
                </a:solidFill>
                <a:latin typeface="Consolas" panose="020B0609020204030204" pitchFamily="49" charset="0"/>
              </a:rPr>
              <a:t> @usuario </a:t>
            </a:r>
            <a:r>
              <a:rPr lang="es-DO" dirty="0">
                <a:solidFill>
                  <a:srgbClr val="808080"/>
                </a:solidFill>
                <a:latin typeface="Consolas" panose="020B0609020204030204" pitchFamily="49" charset="0"/>
              </a:rPr>
              <a:t>=</a:t>
            </a:r>
            <a:r>
              <a:rPr lang="es-DO" dirty="0">
                <a:solidFill>
                  <a:srgbClr val="000000"/>
                </a:solidFill>
                <a:latin typeface="Consolas" panose="020B0609020204030204" pitchFamily="49" charset="0"/>
              </a:rPr>
              <a:t> </a:t>
            </a:r>
            <a:r>
              <a:rPr lang="es-DO" dirty="0">
                <a:solidFill>
                  <a:srgbClr val="FF00FF"/>
                </a:solidFill>
                <a:latin typeface="Consolas" panose="020B0609020204030204" pitchFamily="49" charset="0"/>
              </a:rPr>
              <a:t>SUSER_SNAME</a:t>
            </a:r>
            <a:r>
              <a:rPr lang="es-DO" dirty="0">
                <a:solidFill>
                  <a:srgbClr val="808080"/>
                </a:solidFill>
                <a:latin typeface="Consolas" panose="020B0609020204030204" pitchFamily="49" charset="0"/>
              </a:rPr>
              <a:t>();</a:t>
            </a:r>
            <a:endParaRPr lang="es-DO" dirty="0">
              <a:solidFill>
                <a:srgbClr val="000000"/>
              </a:solidFill>
              <a:latin typeface="Consolas" panose="020B0609020204030204" pitchFamily="49" charset="0"/>
            </a:endParaRPr>
          </a:p>
          <a:p>
            <a:r>
              <a:rPr lang="es-ES" dirty="0">
                <a:solidFill>
                  <a:srgbClr val="0000FF"/>
                </a:solidFill>
                <a:latin typeface="Consolas" panose="020B0609020204030204" pitchFamily="49" charset="0"/>
              </a:rPr>
              <a:t>PRINT</a:t>
            </a:r>
            <a:r>
              <a:rPr lang="es-ES" dirty="0">
                <a:solidFill>
                  <a:srgbClr val="000000"/>
                </a:solidFill>
                <a:latin typeface="Consolas" panose="020B0609020204030204" pitchFamily="49" charset="0"/>
              </a:rPr>
              <a:t> </a:t>
            </a:r>
            <a:r>
              <a:rPr lang="es-ES" dirty="0">
                <a:solidFill>
                  <a:srgbClr val="FF0000"/>
                </a:solidFill>
                <a:latin typeface="Consolas" panose="020B0609020204030204" pitchFamily="49" charset="0"/>
              </a:rPr>
              <a:t>'Un Nuevo Contacto se Ha Realizado por el usuario: '</a:t>
            </a:r>
            <a:r>
              <a:rPr lang="es-ES" dirty="0">
                <a:solidFill>
                  <a:srgbClr val="000000"/>
                </a:solidFill>
                <a:latin typeface="Consolas" panose="020B0609020204030204" pitchFamily="49" charset="0"/>
              </a:rPr>
              <a:t> </a:t>
            </a:r>
            <a:r>
              <a:rPr lang="es-ES" dirty="0">
                <a:solidFill>
                  <a:srgbClr val="808080"/>
                </a:solidFill>
                <a:latin typeface="Consolas" panose="020B0609020204030204" pitchFamily="49" charset="0"/>
              </a:rPr>
              <a:t>+</a:t>
            </a:r>
            <a:r>
              <a:rPr lang="es-ES" dirty="0">
                <a:solidFill>
                  <a:srgbClr val="000000"/>
                </a:solidFill>
                <a:latin typeface="Consolas" panose="020B0609020204030204" pitchFamily="49" charset="0"/>
              </a:rPr>
              <a:t> @usuario</a:t>
            </a:r>
            <a:r>
              <a:rPr lang="es-ES" dirty="0">
                <a:solidFill>
                  <a:srgbClr val="808080"/>
                </a:solidFill>
                <a:latin typeface="Consolas" panose="020B0609020204030204" pitchFamily="49" charset="0"/>
              </a:rPr>
              <a:t>;</a:t>
            </a:r>
            <a:endParaRPr lang="es-ES" dirty="0">
              <a:solidFill>
                <a:srgbClr val="000000"/>
              </a:solidFill>
              <a:latin typeface="Consolas" panose="020B0609020204030204" pitchFamily="49" charset="0"/>
            </a:endParaRPr>
          </a:p>
          <a:p>
            <a:r>
              <a:rPr lang="es-DO" dirty="0">
                <a:solidFill>
                  <a:srgbClr val="0000FF"/>
                </a:solidFill>
                <a:latin typeface="Consolas" panose="020B0609020204030204" pitchFamily="49" charset="0"/>
              </a:rPr>
              <a:t>END</a:t>
            </a:r>
            <a:r>
              <a:rPr lang="es-DO" dirty="0">
                <a:solidFill>
                  <a:srgbClr val="808080"/>
                </a:solidFill>
                <a:latin typeface="Consolas" panose="020B0609020204030204" pitchFamily="49" charset="0"/>
              </a:rPr>
              <a:t>;</a:t>
            </a:r>
            <a:endParaRPr lang="es-DO" dirty="0"/>
          </a:p>
        </p:txBody>
      </p:sp>
    </p:spTree>
    <p:extLst>
      <p:ext uri="{BB962C8B-B14F-4D97-AF65-F5344CB8AC3E}">
        <p14:creationId xmlns:p14="http://schemas.microsoft.com/office/powerpoint/2010/main" val="125989596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1F3013C9-A732-BA03-83DB-1805D44ACE20}"/>
              </a:ext>
            </a:extLst>
          </p:cNvPr>
          <p:cNvPicPr>
            <a:picLocks noChangeAspect="1"/>
          </p:cNvPicPr>
          <p:nvPr/>
        </p:nvPicPr>
        <p:blipFill>
          <a:blip r:embed="rId2"/>
          <a:stretch>
            <a:fillRect/>
          </a:stretch>
        </p:blipFill>
        <p:spPr>
          <a:xfrm>
            <a:off x="1314808" y="2105024"/>
            <a:ext cx="9562383" cy="2505075"/>
          </a:xfrm>
          <a:prstGeom prst="rect">
            <a:avLst/>
          </a:prstGeom>
        </p:spPr>
      </p:pic>
      <p:sp>
        <p:nvSpPr>
          <p:cNvPr id="5" name="CuadroTexto 4">
            <a:extLst>
              <a:ext uri="{FF2B5EF4-FFF2-40B4-BE49-F238E27FC236}">
                <a16:creationId xmlns:a16="http://schemas.microsoft.com/office/drawing/2014/main" id="{817F0771-C1C4-DC72-82CC-EB57A1FBEC74}"/>
              </a:ext>
            </a:extLst>
          </p:cNvPr>
          <p:cNvSpPr txBox="1"/>
          <p:nvPr/>
        </p:nvSpPr>
        <p:spPr>
          <a:xfrm>
            <a:off x="342900" y="796350"/>
            <a:ext cx="11525250" cy="738664"/>
          </a:xfrm>
          <a:prstGeom prst="rect">
            <a:avLst/>
          </a:prstGeom>
          <a:noFill/>
        </p:spPr>
        <p:txBody>
          <a:bodyPr wrap="square">
            <a:spAutoFit/>
          </a:bodyPr>
          <a:lstStyle/>
          <a:p>
            <a:r>
              <a:rPr lang="en-US" sz="1400" dirty="0">
                <a:solidFill>
                  <a:srgbClr val="0000FF"/>
                </a:solidFill>
                <a:latin typeface="Consolas" panose="020B0609020204030204" pitchFamily="49" charset="0"/>
              </a:rPr>
              <a:t>INSERT</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INTO</a:t>
            </a:r>
            <a:r>
              <a:rPr lang="en-US" sz="1400" dirty="0">
                <a:solidFill>
                  <a:srgbClr val="000000"/>
                </a:solidFill>
                <a:latin typeface="Consolas" panose="020B0609020204030204" pitchFamily="49" charset="0"/>
              </a:rPr>
              <a:t> CONTACTOS</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nombre_contacto</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apellido_contacto</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fecha_nacimiento</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id_genero</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telefono</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email</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direccion</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id_categoria</a:t>
            </a:r>
            <a:r>
              <a:rPr lang="en-US" sz="1400" dirty="0">
                <a:solidFill>
                  <a:srgbClr val="808080"/>
                </a:solidFill>
                <a:latin typeface="Consolas" panose="020B0609020204030204" pitchFamily="49" charset="0"/>
              </a:rPr>
              <a:t>)</a:t>
            </a:r>
            <a:endParaRPr lang="en-US" sz="1400" dirty="0">
              <a:solidFill>
                <a:srgbClr val="000000"/>
              </a:solidFill>
              <a:latin typeface="Consolas" panose="020B0609020204030204" pitchFamily="49" charset="0"/>
            </a:endParaRPr>
          </a:p>
          <a:p>
            <a:r>
              <a:rPr lang="en-US" sz="1400" dirty="0">
                <a:solidFill>
                  <a:srgbClr val="0000FF"/>
                </a:solidFill>
                <a:latin typeface="Consolas" panose="020B0609020204030204" pitchFamily="49" charset="0"/>
              </a:rPr>
              <a:t>VALUES </a:t>
            </a:r>
            <a:r>
              <a:rPr lang="en-US" sz="1400" dirty="0">
                <a:solidFill>
                  <a:srgbClr val="808080"/>
                </a:solidFill>
                <a:latin typeface="Consolas" panose="020B0609020204030204" pitchFamily="49" charset="0"/>
              </a:rPr>
              <a:t>(</a:t>
            </a:r>
            <a:r>
              <a:rPr lang="en-US" sz="1400" dirty="0">
                <a:solidFill>
                  <a:srgbClr val="FF0000"/>
                </a:solidFill>
                <a:latin typeface="Consolas" panose="020B0609020204030204" pitchFamily="49" charset="0"/>
              </a:rPr>
              <a:t>'PRUEEBA'</a:t>
            </a:r>
            <a:r>
              <a:rPr lang="en-US" sz="1400" dirty="0">
                <a:solidFill>
                  <a:srgbClr val="808080"/>
                </a:solidFill>
                <a:latin typeface="Consolas" panose="020B0609020204030204" pitchFamily="49" charset="0"/>
              </a:rPr>
              <a:t>,</a:t>
            </a:r>
            <a:r>
              <a:rPr lang="en-US" sz="1400" dirty="0">
                <a:solidFill>
                  <a:srgbClr val="FF0000"/>
                </a:solidFill>
                <a:latin typeface="Consolas" panose="020B0609020204030204" pitchFamily="49" charset="0"/>
              </a:rPr>
              <a:t>'TRIGGER'</a:t>
            </a:r>
            <a:r>
              <a:rPr lang="en-US" sz="1400" dirty="0">
                <a:solidFill>
                  <a:srgbClr val="808080"/>
                </a:solidFill>
                <a:latin typeface="Consolas" panose="020B0609020204030204" pitchFamily="49" charset="0"/>
              </a:rPr>
              <a:t>,</a:t>
            </a:r>
            <a:r>
              <a:rPr lang="en-US" sz="1400" dirty="0">
                <a:solidFill>
                  <a:srgbClr val="FF0000"/>
                </a:solidFill>
                <a:latin typeface="Consolas" panose="020B0609020204030204" pitchFamily="49" charset="0"/>
              </a:rPr>
              <a:t>'1995-12-10'</a:t>
            </a:r>
            <a:r>
              <a:rPr lang="en-US" sz="1400" dirty="0">
                <a:solidFill>
                  <a:srgbClr val="808080"/>
                </a:solidFill>
                <a:latin typeface="Consolas" panose="020B0609020204030204" pitchFamily="49" charset="0"/>
              </a:rPr>
              <a:t>,</a:t>
            </a:r>
            <a:r>
              <a:rPr lang="en-US" sz="1400" dirty="0">
                <a:solidFill>
                  <a:srgbClr val="FF0000"/>
                </a:solidFill>
                <a:latin typeface="Consolas" panose="020B0609020204030204" pitchFamily="49" charset="0"/>
              </a:rPr>
              <a:t>'2'</a:t>
            </a:r>
            <a:r>
              <a:rPr lang="en-US" sz="1400" dirty="0">
                <a:solidFill>
                  <a:srgbClr val="808080"/>
                </a:solidFill>
                <a:latin typeface="Consolas" panose="020B0609020204030204" pitchFamily="49" charset="0"/>
              </a:rPr>
              <a:t>,</a:t>
            </a:r>
            <a:r>
              <a:rPr lang="en-US" sz="1400" dirty="0">
                <a:solidFill>
                  <a:srgbClr val="FF0000"/>
                </a:solidFill>
                <a:latin typeface="Consolas" panose="020B0609020204030204" pitchFamily="49" charset="0"/>
              </a:rPr>
              <a:t>'809-876-5432'</a:t>
            </a:r>
            <a:r>
              <a:rPr lang="en-US" sz="1400" dirty="0">
                <a:solidFill>
                  <a:srgbClr val="808080"/>
                </a:solidFill>
                <a:latin typeface="Consolas" panose="020B0609020204030204" pitchFamily="49" charset="0"/>
              </a:rPr>
              <a:t>,</a:t>
            </a:r>
            <a:r>
              <a:rPr lang="en-US" sz="1400" dirty="0">
                <a:solidFill>
                  <a:srgbClr val="FF0000"/>
                </a:solidFill>
                <a:latin typeface="Consolas" panose="020B0609020204030204" pitchFamily="49" charset="0"/>
              </a:rPr>
              <a:t>'PRUEBA.TRIGGERS@email.com'</a:t>
            </a:r>
            <a:r>
              <a:rPr lang="en-US" sz="1400" dirty="0">
                <a:solidFill>
                  <a:srgbClr val="808080"/>
                </a:solidFill>
                <a:latin typeface="Consolas" panose="020B0609020204030204" pitchFamily="49" charset="0"/>
              </a:rPr>
              <a:t>,</a:t>
            </a:r>
            <a:r>
              <a:rPr lang="en-US" sz="1400" dirty="0">
                <a:solidFill>
                  <a:srgbClr val="FF0000"/>
                </a:solidFill>
                <a:latin typeface="Consolas" panose="020B0609020204030204" pitchFamily="49" charset="0"/>
              </a:rPr>
              <a:t>'C/ROBLE #202'</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a:t>
            </a:r>
            <a:r>
              <a:rPr lang="en-US" sz="1400" dirty="0">
                <a:solidFill>
                  <a:srgbClr val="FF0000"/>
                </a:solidFill>
                <a:latin typeface="Consolas" panose="020B0609020204030204" pitchFamily="49" charset="0"/>
              </a:rPr>
              <a:t>'1'</a:t>
            </a:r>
            <a:r>
              <a:rPr lang="en-US" sz="1400" dirty="0">
                <a:solidFill>
                  <a:srgbClr val="808080"/>
                </a:solidFill>
                <a:latin typeface="Consolas" panose="020B0609020204030204" pitchFamily="49" charset="0"/>
              </a:rPr>
              <a:t>);</a:t>
            </a:r>
            <a:endParaRPr lang="en-US" sz="1400" dirty="0">
              <a:solidFill>
                <a:srgbClr val="000000"/>
              </a:solidFill>
              <a:latin typeface="Consolas" panose="020B0609020204030204" pitchFamily="49" charset="0"/>
            </a:endParaRPr>
          </a:p>
        </p:txBody>
      </p:sp>
    </p:spTree>
    <p:extLst>
      <p:ext uri="{BB962C8B-B14F-4D97-AF65-F5344CB8AC3E}">
        <p14:creationId xmlns:p14="http://schemas.microsoft.com/office/powerpoint/2010/main" val="28560944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7535FBEB-2969-724E-8AB3-3BBAB6F90C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28380" y="852487"/>
            <a:ext cx="7734300" cy="5153025"/>
          </a:xfrm>
          <a:prstGeom prst="rect">
            <a:avLst/>
          </a:prstGeom>
        </p:spPr>
      </p:pic>
      <p:sp>
        <p:nvSpPr>
          <p:cNvPr id="4" name="CuadroTexto 3">
            <a:extLst>
              <a:ext uri="{FF2B5EF4-FFF2-40B4-BE49-F238E27FC236}">
                <a16:creationId xmlns:a16="http://schemas.microsoft.com/office/drawing/2014/main" id="{98ED06B7-14D5-FDE4-7FDC-D9AE502D0566}"/>
              </a:ext>
            </a:extLst>
          </p:cNvPr>
          <p:cNvSpPr txBox="1"/>
          <p:nvPr/>
        </p:nvSpPr>
        <p:spPr>
          <a:xfrm>
            <a:off x="264920" y="483155"/>
            <a:ext cx="11622280" cy="523220"/>
          </a:xfrm>
          <a:prstGeom prst="rect">
            <a:avLst/>
          </a:prstGeom>
          <a:noFill/>
        </p:spPr>
        <p:txBody>
          <a:bodyPr wrap="square">
            <a:spAutoFit/>
          </a:bodyPr>
          <a:lstStyle/>
          <a:p>
            <a:pPr algn="ctr"/>
            <a:r>
              <a:rPr lang="es-ES" sz="2800" b="1" i="0" dirty="0">
                <a:solidFill>
                  <a:srgbClr val="20323C"/>
                </a:solidFill>
                <a:effectLst/>
                <a:latin typeface="Open Sans" panose="020B0606030504020204" pitchFamily="34" charset="0"/>
                <a:ea typeface="Open Sans" panose="020B0606030504020204" pitchFamily="34" charset="0"/>
                <a:cs typeface="Open Sans" panose="020B0606030504020204" pitchFamily="34" charset="0"/>
              </a:rPr>
              <a:t>Datos completos del salario del desarrollador SQL</a:t>
            </a:r>
          </a:p>
        </p:txBody>
      </p:sp>
    </p:spTree>
    <p:extLst>
      <p:ext uri="{BB962C8B-B14F-4D97-AF65-F5344CB8AC3E}">
        <p14:creationId xmlns:p14="http://schemas.microsoft.com/office/powerpoint/2010/main" val="1066037655"/>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4463D0F0-75DD-EF46-5057-C6D1B725F4A0}"/>
              </a:ext>
            </a:extLst>
          </p:cNvPr>
          <p:cNvPicPr>
            <a:picLocks noChangeAspect="1"/>
          </p:cNvPicPr>
          <p:nvPr/>
        </p:nvPicPr>
        <p:blipFill>
          <a:blip r:embed="rId2"/>
          <a:stretch>
            <a:fillRect/>
          </a:stretch>
        </p:blipFill>
        <p:spPr>
          <a:xfrm>
            <a:off x="1700212" y="4491037"/>
            <a:ext cx="8963025" cy="2181225"/>
          </a:xfrm>
          <a:prstGeom prst="rect">
            <a:avLst/>
          </a:prstGeom>
        </p:spPr>
      </p:pic>
      <p:sp>
        <p:nvSpPr>
          <p:cNvPr id="5" name="CuadroTexto 4">
            <a:extLst>
              <a:ext uri="{FF2B5EF4-FFF2-40B4-BE49-F238E27FC236}">
                <a16:creationId xmlns:a16="http://schemas.microsoft.com/office/drawing/2014/main" id="{E202EC06-6E59-E9FA-767D-CB580C5FA503}"/>
              </a:ext>
            </a:extLst>
          </p:cNvPr>
          <p:cNvSpPr txBox="1"/>
          <p:nvPr/>
        </p:nvSpPr>
        <p:spPr>
          <a:xfrm>
            <a:off x="257174" y="0"/>
            <a:ext cx="11687175" cy="4401205"/>
          </a:xfrm>
          <a:prstGeom prst="rect">
            <a:avLst/>
          </a:prstGeom>
          <a:noFill/>
        </p:spPr>
        <p:txBody>
          <a:bodyPr wrap="square">
            <a:spAutoFit/>
          </a:bodyPr>
          <a:lstStyle/>
          <a:p>
            <a:r>
              <a:rPr lang="en-US" sz="1400" dirty="0">
                <a:solidFill>
                  <a:srgbClr val="008000"/>
                </a:solidFill>
                <a:latin typeface="Consolas" panose="020B0609020204030204" pitchFamily="49" charset="0"/>
              </a:rPr>
              <a:t>-- Trigger para inserción</a:t>
            </a:r>
            <a:endParaRPr lang="en-US" sz="1400" dirty="0">
              <a:solidFill>
                <a:srgbClr val="000000"/>
              </a:solidFill>
              <a:latin typeface="Consolas" panose="020B0609020204030204" pitchFamily="49" charset="0"/>
            </a:endParaRPr>
          </a:p>
          <a:p>
            <a:r>
              <a:rPr lang="en-US" sz="1400" dirty="0">
                <a:solidFill>
                  <a:srgbClr val="0000FF"/>
                </a:solidFill>
                <a:latin typeface="Consolas" panose="020B0609020204030204" pitchFamily="49" charset="0"/>
              </a:rPr>
              <a:t>CREATE</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TRIGGER</a:t>
            </a:r>
            <a:r>
              <a:rPr lang="en-US" sz="1400" dirty="0">
                <a:solidFill>
                  <a:srgbClr val="000000"/>
                </a:solidFill>
                <a:latin typeface="Consolas" panose="020B0609020204030204" pitchFamily="49" charset="0"/>
              </a:rPr>
              <a:t> tr_Insertar_Contactos_fechaHora</a:t>
            </a:r>
          </a:p>
          <a:p>
            <a:r>
              <a:rPr lang="en-US" sz="1400" dirty="0">
                <a:solidFill>
                  <a:srgbClr val="0000FF"/>
                </a:solidFill>
                <a:latin typeface="Consolas" panose="020B0609020204030204" pitchFamily="49" charset="0"/>
              </a:rPr>
              <a:t>ON</a:t>
            </a:r>
            <a:r>
              <a:rPr lang="en-US" sz="1400" dirty="0">
                <a:solidFill>
                  <a:srgbClr val="000000"/>
                </a:solidFill>
                <a:latin typeface="Consolas" panose="020B0609020204030204" pitchFamily="49" charset="0"/>
              </a:rPr>
              <a:t> CONTACTOS</a:t>
            </a:r>
          </a:p>
          <a:p>
            <a:r>
              <a:rPr lang="en-US" sz="1400" dirty="0">
                <a:solidFill>
                  <a:srgbClr val="0000FF"/>
                </a:solidFill>
                <a:latin typeface="Consolas" panose="020B0609020204030204" pitchFamily="49" charset="0"/>
              </a:rPr>
              <a:t>AFTER</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INSERT</a:t>
            </a:r>
            <a:endParaRPr lang="en-US" sz="1400" dirty="0">
              <a:solidFill>
                <a:srgbClr val="000000"/>
              </a:solidFill>
              <a:latin typeface="Consolas" panose="020B0609020204030204" pitchFamily="49" charset="0"/>
            </a:endParaRPr>
          </a:p>
          <a:p>
            <a:r>
              <a:rPr lang="en-US" sz="1400" dirty="0">
                <a:solidFill>
                  <a:srgbClr val="0000FF"/>
                </a:solidFill>
                <a:latin typeface="Consolas" panose="020B0609020204030204" pitchFamily="49" charset="0"/>
              </a:rPr>
              <a:t>AS</a:t>
            </a:r>
            <a:endParaRPr lang="en-US" sz="1400" dirty="0">
              <a:solidFill>
                <a:srgbClr val="000000"/>
              </a:solidFill>
              <a:latin typeface="Consolas" panose="020B0609020204030204" pitchFamily="49" charset="0"/>
            </a:endParaRPr>
          </a:p>
          <a:p>
            <a:r>
              <a:rPr lang="en-US" sz="1400" dirty="0">
                <a:solidFill>
                  <a:srgbClr val="0000FF"/>
                </a:solidFill>
                <a:latin typeface="Consolas" panose="020B0609020204030204" pitchFamily="49" charset="0"/>
              </a:rPr>
              <a:t>BEGIN</a:t>
            </a:r>
            <a:endParaRPr lang="en-US" sz="1400" dirty="0">
              <a:solidFill>
                <a:srgbClr val="000000"/>
              </a:solidFill>
              <a:latin typeface="Consolas" panose="020B0609020204030204" pitchFamily="49" charset="0"/>
            </a:endParaRPr>
          </a:p>
          <a:p>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DECLARE</a:t>
            </a:r>
            <a:r>
              <a:rPr lang="en-US" sz="1400" dirty="0">
                <a:solidFill>
                  <a:srgbClr val="000000"/>
                </a:solidFill>
                <a:latin typeface="Consolas" panose="020B0609020204030204" pitchFamily="49" charset="0"/>
              </a:rPr>
              <a:t> @usuario </a:t>
            </a:r>
            <a:r>
              <a:rPr lang="en-US" sz="1400" dirty="0">
                <a:solidFill>
                  <a:srgbClr val="0000FF"/>
                </a:solidFill>
                <a:latin typeface="Consolas" panose="020B0609020204030204" pitchFamily="49" charset="0"/>
              </a:rPr>
              <a:t>VARCHAR</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30</a:t>
            </a:r>
            <a:r>
              <a:rPr lang="en-US" sz="1400" dirty="0">
                <a:solidFill>
                  <a:srgbClr val="808080"/>
                </a:solidFill>
                <a:latin typeface="Consolas" panose="020B0609020204030204" pitchFamily="49" charset="0"/>
              </a:rPr>
              <a:t>);</a:t>
            </a:r>
            <a:endParaRPr lang="en-US" sz="1400" dirty="0">
              <a:solidFill>
                <a:srgbClr val="000000"/>
              </a:solidFill>
              <a:latin typeface="Consolas" panose="020B0609020204030204" pitchFamily="49" charset="0"/>
            </a:endParaRPr>
          </a:p>
          <a:p>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DECLARE</a:t>
            </a:r>
            <a:r>
              <a:rPr lang="en-US" sz="1400" dirty="0">
                <a:solidFill>
                  <a:srgbClr val="000000"/>
                </a:solidFill>
                <a:latin typeface="Consolas" panose="020B0609020204030204" pitchFamily="49" charset="0"/>
              </a:rPr>
              <a:t> @fechaHora </a:t>
            </a:r>
            <a:r>
              <a:rPr lang="en-US" sz="1400" dirty="0">
                <a:solidFill>
                  <a:srgbClr val="0000FF"/>
                </a:solidFill>
                <a:latin typeface="Consolas" panose="020B0609020204030204" pitchFamily="49" charset="0"/>
              </a:rPr>
              <a:t>VARCHAR</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19</a:t>
            </a:r>
            <a:r>
              <a:rPr lang="en-US" sz="1400" dirty="0">
                <a:solidFill>
                  <a:srgbClr val="808080"/>
                </a:solidFill>
                <a:latin typeface="Consolas" panose="020B0609020204030204" pitchFamily="49" charset="0"/>
              </a:rPr>
              <a:t>);</a:t>
            </a:r>
            <a:endParaRPr lang="en-US" sz="1400" dirty="0">
              <a:solidFill>
                <a:srgbClr val="000000"/>
              </a:solidFill>
              <a:latin typeface="Consolas" panose="020B0609020204030204" pitchFamily="49" charset="0"/>
            </a:endParaRPr>
          </a:p>
          <a:p>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SET</a:t>
            </a:r>
            <a:r>
              <a:rPr lang="en-US" sz="1400" dirty="0">
                <a:solidFill>
                  <a:srgbClr val="000000"/>
                </a:solidFill>
                <a:latin typeface="Consolas" panose="020B0609020204030204" pitchFamily="49" charset="0"/>
              </a:rPr>
              <a:t> @usuario </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a:t>
            </a:r>
            <a:r>
              <a:rPr lang="en-US" sz="1400" dirty="0">
                <a:solidFill>
                  <a:srgbClr val="FF00FF"/>
                </a:solidFill>
                <a:latin typeface="Consolas" panose="020B0609020204030204" pitchFamily="49" charset="0"/>
              </a:rPr>
              <a:t>SUSER_SNAME</a:t>
            </a:r>
            <a:r>
              <a:rPr lang="en-US" sz="1400" dirty="0">
                <a:solidFill>
                  <a:srgbClr val="808080"/>
                </a:solidFill>
                <a:latin typeface="Consolas" panose="020B0609020204030204" pitchFamily="49" charset="0"/>
              </a:rPr>
              <a:t>();</a:t>
            </a:r>
            <a:endParaRPr lang="en-US" sz="1400" dirty="0">
              <a:solidFill>
                <a:srgbClr val="000000"/>
              </a:solidFill>
              <a:latin typeface="Consolas" panose="020B0609020204030204" pitchFamily="49" charset="0"/>
            </a:endParaRPr>
          </a:p>
          <a:p>
            <a:r>
              <a:rPr lang="es-ES" sz="1400" dirty="0">
                <a:solidFill>
                  <a:srgbClr val="000000"/>
                </a:solidFill>
                <a:latin typeface="Consolas" panose="020B0609020204030204" pitchFamily="49" charset="0"/>
              </a:rPr>
              <a:t>    </a:t>
            </a:r>
            <a:r>
              <a:rPr lang="es-ES" sz="1400" dirty="0">
                <a:solidFill>
                  <a:srgbClr val="0000FF"/>
                </a:solidFill>
                <a:latin typeface="Consolas" panose="020B0609020204030204" pitchFamily="49" charset="0"/>
              </a:rPr>
              <a:t>SET</a:t>
            </a:r>
            <a:r>
              <a:rPr lang="es-ES" sz="1400" dirty="0">
                <a:solidFill>
                  <a:srgbClr val="000000"/>
                </a:solidFill>
                <a:latin typeface="Consolas" panose="020B0609020204030204" pitchFamily="49" charset="0"/>
              </a:rPr>
              <a:t> @fechaHora </a:t>
            </a:r>
            <a:r>
              <a:rPr lang="es-ES" sz="1400" dirty="0">
                <a:solidFill>
                  <a:srgbClr val="808080"/>
                </a:solidFill>
                <a:latin typeface="Consolas" panose="020B0609020204030204" pitchFamily="49" charset="0"/>
              </a:rPr>
              <a:t>=</a:t>
            </a:r>
            <a:r>
              <a:rPr lang="es-ES" sz="1400" dirty="0">
                <a:solidFill>
                  <a:srgbClr val="000000"/>
                </a:solidFill>
                <a:latin typeface="Consolas" panose="020B0609020204030204" pitchFamily="49" charset="0"/>
              </a:rPr>
              <a:t> </a:t>
            </a:r>
            <a:r>
              <a:rPr lang="es-ES" sz="1400" dirty="0">
                <a:solidFill>
                  <a:srgbClr val="FF00FF"/>
                </a:solidFill>
                <a:latin typeface="Consolas" panose="020B0609020204030204" pitchFamily="49" charset="0"/>
              </a:rPr>
              <a:t>CONVERT</a:t>
            </a:r>
            <a:r>
              <a:rPr lang="es-ES" sz="1400" dirty="0">
                <a:solidFill>
                  <a:srgbClr val="808080"/>
                </a:solidFill>
                <a:latin typeface="Consolas" panose="020B0609020204030204" pitchFamily="49" charset="0"/>
              </a:rPr>
              <a:t>(</a:t>
            </a:r>
            <a:r>
              <a:rPr lang="es-ES" sz="1400" dirty="0">
                <a:solidFill>
                  <a:srgbClr val="0000FF"/>
                </a:solidFill>
                <a:latin typeface="Consolas" panose="020B0609020204030204" pitchFamily="49" charset="0"/>
              </a:rPr>
              <a:t>VARCHAR</a:t>
            </a:r>
            <a:r>
              <a:rPr lang="es-ES" sz="1400" dirty="0">
                <a:solidFill>
                  <a:srgbClr val="808080"/>
                </a:solidFill>
                <a:latin typeface="Consolas" panose="020B0609020204030204" pitchFamily="49" charset="0"/>
              </a:rPr>
              <a:t>(</a:t>
            </a:r>
            <a:r>
              <a:rPr lang="es-ES" sz="1400" dirty="0">
                <a:solidFill>
                  <a:srgbClr val="000000"/>
                </a:solidFill>
                <a:latin typeface="Consolas" panose="020B0609020204030204" pitchFamily="49" charset="0"/>
              </a:rPr>
              <a:t>19</a:t>
            </a:r>
            <a:r>
              <a:rPr lang="es-ES" sz="1400" dirty="0">
                <a:solidFill>
                  <a:srgbClr val="808080"/>
                </a:solidFill>
                <a:latin typeface="Consolas" panose="020B0609020204030204" pitchFamily="49" charset="0"/>
              </a:rPr>
              <a:t>),</a:t>
            </a:r>
            <a:r>
              <a:rPr lang="es-ES" sz="1400" dirty="0">
                <a:solidFill>
                  <a:srgbClr val="000000"/>
                </a:solidFill>
                <a:latin typeface="Consolas" panose="020B0609020204030204" pitchFamily="49" charset="0"/>
              </a:rPr>
              <a:t> </a:t>
            </a:r>
            <a:r>
              <a:rPr lang="es-ES" sz="1400" dirty="0">
                <a:solidFill>
                  <a:srgbClr val="FF00FF"/>
                </a:solidFill>
                <a:latin typeface="Consolas" panose="020B0609020204030204" pitchFamily="49" charset="0"/>
              </a:rPr>
              <a:t>GETDATE</a:t>
            </a:r>
            <a:r>
              <a:rPr lang="es-ES" sz="1400" dirty="0">
                <a:solidFill>
                  <a:srgbClr val="808080"/>
                </a:solidFill>
                <a:latin typeface="Consolas" panose="020B0609020204030204" pitchFamily="49" charset="0"/>
              </a:rPr>
              <a:t>(),</a:t>
            </a:r>
            <a:r>
              <a:rPr lang="es-ES" sz="1400" dirty="0">
                <a:solidFill>
                  <a:srgbClr val="000000"/>
                </a:solidFill>
                <a:latin typeface="Consolas" panose="020B0609020204030204" pitchFamily="49" charset="0"/>
              </a:rPr>
              <a:t> 120</a:t>
            </a:r>
            <a:r>
              <a:rPr lang="es-ES" sz="1400" dirty="0">
                <a:solidFill>
                  <a:srgbClr val="808080"/>
                </a:solidFill>
                <a:latin typeface="Consolas" panose="020B0609020204030204" pitchFamily="49" charset="0"/>
              </a:rPr>
              <a:t>);</a:t>
            </a:r>
            <a:r>
              <a:rPr lang="es-ES" sz="1400" dirty="0">
                <a:solidFill>
                  <a:srgbClr val="000000"/>
                </a:solidFill>
                <a:latin typeface="Consolas" panose="020B0609020204030204" pitchFamily="49" charset="0"/>
              </a:rPr>
              <a:t> </a:t>
            </a:r>
            <a:r>
              <a:rPr lang="es-ES" sz="1400" dirty="0">
                <a:solidFill>
                  <a:srgbClr val="008000"/>
                </a:solidFill>
                <a:latin typeface="Consolas" panose="020B0609020204030204" pitchFamily="49" charset="0"/>
              </a:rPr>
              <a:t>-- Obtiene la fecha y hora actual en formato ISO (YYYY-MM-DD HH:MI:SS)</a:t>
            </a:r>
            <a:endParaRPr lang="es-ES" sz="1400" dirty="0">
              <a:solidFill>
                <a:srgbClr val="000000"/>
              </a:solidFill>
              <a:latin typeface="Consolas" panose="020B0609020204030204" pitchFamily="49" charset="0"/>
            </a:endParaRPr>
          </a:p>
          <a:p>
            <a:r>
              <a:rPr lang="es-ES" sz="1400" dirty="0">
                <a:solidFill>
                  <a:srgbClr val="000000"/>
                </a:solidFill>
                <a:latin typeface="Consolas" panose="020B0609020204030204" pitchFamily="49" charset="0"/>
              </a:rPr>
              <a:t>    </a:t>
            </a:r>
            <a:r>
              <a:rPr lang="es-ES" sz="1400" dirty="0">
                <a:solidFill>
                  <a:srgbClr val="0000FF"/>
                </a:solidFill>
                <a:latin typeface="Consolas" panose="020B0609020204030204" pitchFamily="49" charset="0"/>
              </a:rPr>
              <a:t>PRINT</a:t>
            </a:r>
            <a:r>
              <a:rPr lang="es-ES" sz="1400" dirty="0">
                <a:solidFill>
                  <a:srgbClr val="000000"/>
                </a:solidFill>
                <a:latin typeface="Consolas" panose="020B0609020204030204" pitchFamily="49" charset="0"/>
              </a:rPr>
              <a:t> </a:t>
            </a:r>
            <a:r>
              <a:rPr lang="es-ES" sz="1400" dirty="0">
                <a:solidFill>
                  <a:srgbClr val="FF0000"/>
                </a:solidFill>
                <a:latin typeface="Consolas" panose="020B0609020204030204" pitchFamily="49" charset="0"/>
              </a:rPr>
              <a:t>'Un Nuevo Contacto se Ha Realizado por el usuario: '</a:t>
            </a:r>
            <a:r>
              <a:rPr lang="es-ES" sz="1400" dirty="0">
                <a:solidFill>
                  <a:srgbClr val="000000"/>
                </a:solidFill>
                <a:latin typeface="Consolas" panose="020B0609020204030204" pitchFamily="49" charset="0"/>
              </a:rPr>
              <a:t> </a:t>
            </a:r>
            <a:r>
              <a:rPr lang="es-ES" sz="1400" dirty="0">
                <a:solidFill>
                  <a:srgbClr val="808080"/>
                </a:solidFill>
                <a:latin typeface="Consolas" panose="020B0609020204030204" pitchFamily="49" charset="0"/>
              </a:rPr>
              <a:t>+</a:t>
            </a:r>
            <a:r>
              <a:rPr lang="es-ES" sz="1400" dirty="0">
                <a:solidFill>
                  <a:srgbClr val="000000"/>
                </a:solidFill>
                <a:latin typeface="Consolas" panose="020B0609020204030204" pitchFamily="49" charset="0"/>
              </a:rPr>
              <a:t> @usuario </a:t>
            </a:r>
            <a:r>
              <a:rPr lang="es-ES" sz="1400" dirty="0">
                <a:solidFill>
                  <a:srgbClr val="808080"/>
                </a:solidFill>
                <a:latin typeface="Consolas" panose="020B0609020204030204" pitchFamily="49" charset="0"/>
              </a:rPr>
              <a:t>+</a:t>
            </a:r>
            <a:r>
              <a:rPr lang="es-ES" sz="1400" dirty="0">
                <a:solidFill>
                  <a:srgbClr val="000000"/>
                </a:solidFill>
                <a:latin typeface="Consolas" panose="020B0609020204030204" pitchFamily="49" charset="0"/>
              </a:rPr>
              <a:t> </a:t>
            </a:r>
            <a:r>
              <a:rPr lang="es-ES" sz="1400" dirty="0">
                <a:solidFill>
                  <a:srgbClr val="FF0000"/>
                </a:solidFill>
                <a:latin typeface="Consolas" panose="020B0609020204030204" pitchFamily="49" charset="0"/>
              </a:rPr>
              <a:t>' el '</a:t>
            </a:r>
            <a:r>
              <a:rPr lang="es-ES" sz="1400" dirty="0">
                <a:solidFill>
                  <a:srgbClr val="000000"/>
                </a:solidFill>
                <a:latin typeface="Consolas" panose="020B0609020204030204" pitchFamily="49" charset="0"/>
              </a:rPr>
              <a:t> </a:t>
            </a:r>
            <a:r>
              <a:rPr lang="es-ES" sz="1400" dirty="0">
                <a:solidFill>
                  <a:srgbClr val="808080"/>
                </a:solidFill>
                <a:latin typeface="Consolas" panose="020B0609020204030204" pitchFamily="49" charset="0"/>
              </a:rPr>
              <a:t>+</a:t>
            </a:r>
            <a:r>
              <a:rPr lang="es-ES" sz="1400" dirty="0">
                <a:solidFill>
                  <a:srgbClr val="000000"/>
                </a:solidFill>
                <a:latin typeface="Consolas" panose="020B0609020204030204" pitchFamily="49" charset="0"/>
              </a:rPr>
              <a:t> @fechaHora</a:t>
            </a:r>
            <a:r>
              <a:rPr lang="es-ES" sz="1400" dirty="0">
                <a:solidFill>
                  <a:srgbClr val="808080"/>
                </a:solidFill>
                <a:latin typeface="Consolas" panose="020B0609020204030204" pitchFamily="49" charset="0"/>
              </a:rPr>
              <a:t>;</a:t>
            </a:r>
            <a:endParaRPr lang="es-ES" sz="1400" dirty="0">
              <a:solidFill>
                <a:srgbClr val="000000"/>
              </a:solidFill>
              <a:latin typeface="Consolas" panose="020B0609020204030204" pitchFamily="49" charset="0"/>
            </a:endParaRPr>
          </a:p>
          <a:p>
            <a:r>
              <a:rPr lang="en-US" sz="1400" dirty="0">
                <a:solidFill>
                  <a:srgbClr val="0000FF"/>
                </a:solidFill>
                <a:latin typeface="Consolas" panose="020B0609020204030204" pitchFamily="49" charset="0"/>
              </a:rPr>
              <a:t>END</a:t>
            </a:r>
            <a:r>
              <a:rPr lang="en-US" sz="1400" dirty="0">
                <a:solidFill>
                  <a:srgbClr val="808080"/>
                </a:solidFill>
                <a:latin typeface="Consolas" panose="020B0609020204030204" pitchFamily="49" charset="0"/>
              </a:rPr>
              <a:t>;</a:t>
            </a:r>
            <a:endParaRPr lang="en-US" sz="1400" dirty="0">
              <a:solidFill>
                <a:srgbClr val="000000"/>
              </a:solidFill>
              <a:latin typeface="Consolas" panose="020B0609020204030204" pitchFamily="49" charset="0"/>
            </a:endParaRPr>
          </a:p>
          <a:p>
            <a:endParaRPr lang="en-US" sz="1400" dirty="0">
              <a:solidFill>
                <a:srgbClr val="000000"/>
              </a:solidFill>
              <a:latin typeface="Consolas" panose="020B0609020204030204" pitchFamily="49" charset="0"/>
            </a:endParaRPr>
          </a:p>
          <a:p>
            <a:r>
              <a:rPr lang="en-US" sz="1400" dirty="0">
                <a:solidFill>
                  <a:srgbClr val="008000"/>
                </a:solidFill>
                <a:latin typeface="Consolas" panose="020B0609020204030204" pitchFamily="49" charset="0"/>
              </a:rPr>
              <a:t>--tr_Insertar_Contactos_fechaHora</a:t>
            </a:r>
            <a:endParaRPr lang="en-US" sz="1400" dirty="0">
              <a:solidFill>
                <a:srgbClr val="000000"/>
              </a:solidFill>
              <a:latin typeface="Consolas" panose="020B0609020204030204" pitchFamily="49" charset="0"/>
            </a:endParaRPr>
          </a:p>
          <a:p>
            <a:endParaRPr lang="en-US" sz="1400" dirty="0">
              <a:solidFill>
                <a:srgbClr val="000000"/>
              </a:solidFill>
              <a:latin typeface="Consolas" panose="020B0609020204030204" pitchFamily="49" charset="0"/>
            </a:endParaRPr>
          </a:p>
          <a:p>
            <a:r>
              <a:rPr lang="en-US" sz="1400" dirty="0">
                <a:solidFill>
                  <a:srgbClr val="0000FF"/>
                </a:solidFill>
                <a:latin typeface="Consolas" panose="020B0609020204030204" pitchFamily="49" charset="0"/>
              </a:rPr>
              <a:t>INSERT</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INTO</a:t>
            </a:r>
            <a:r>
              <a:rPr lang="en-US" sz="1400" dirty="0">
                <a:solidFill>
                  <a:srgbClr val="000000"/>
                </a:solidFill>
                <a:latin typeface="Consolas" panose="020B0609020204030204" pitchFamily="49" charset="0"/>
              </a:rPr>
              <a:t> CONTACTOS</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nombre_contacto</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apellido_contacto</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fecha_nacimiento</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id_genero</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telefono</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email</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direccion</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id_categoria</a:t>
            </a:r>
            <a:r>
              <a:rPr lang="en-US" sz="1400" dirty="0">
                <a:solidFill>
                  <a:srgbClr val="808080"/>
                </a:solidFill>
                <a:latin typeface="Consolas" panose="020B0609020204030204" pitchFamily="49" charset="0"/>
              </a:rPr>
              <a:t>)</a:t>
            </a:r>
            <a:endParaRPr lang="en-US" sz="1400" dirty="0">
              <a:solidFill>
                <a:srgbClr val="000000"/>
              </a:solidFill>
              <a:latin typeface="Consolas" panose="020B0609020204030204" pitchFamily="49" charset="0"/>
            </a:endParaRPr>
          </a:p>
          <a:p>
            <a:r>
              <a:rPr lang="en-US" sz="1400" dirty="0">
                <a:solidFill>
                  <a:srgbClr val="0000FF"/>
                </a:solidFill>
                <a:latin typeface="Consolas" panose="020B0609020204030204" pitchFamily="49" charset="0"/>
              </a:rPr>
              <a:t>VALUES </a:t>
            </a:r>
            <a:r>
              <a:rPr lang="en-US" sz="1400" dirty="0">
                <a:solidFill>
                  <a:srgbClr val="808080"/>
                </a:solidFill>
                <a:latin typeface="Consolas" panose="020B0609020204030204" pitchFamily="49" charset="0"/>
              </a:rPr>
              <a:t>(</a:t>
            </a:r>
            <a:r>
              <a:rPr lang="en-US" sz="1400" dirty="0">
                <a:solidFill>
                  <a:srgbClr val="FF0000"/>
                </a:solidFill>
                <a:latin typeface="Consolas" panose="020B0609020204030204" pitchFamily="49" charset="0"/>
              </a:rPr>
              <a:t>'PRUEEBA_FECHA'</a:t>
            </a:r>
            <a:r>
              <a:rPr lang="en-US" sz="1400" dirty="0">
                <a:solidFill>
                  <a:srgbClr val="808080"/>
                </a:solidFill>
                <a:latin typeface="Consolas" panose="020B0609020204030204" pitchFamily="49" charset="0"/>
              </a:rPr>
              <a:t>,</a:t>
            </a:r>
            <a:r>
              <a:rPr lang="en-US" sz="1400" dirty="0">
                <a:solidFill>
                  <a:srgbClr val="FF0000"/>
                </a:solidFill>
                <a:latin typeface="Consolas" panose="020B0609020204030204" pitchFamily="49" charset="0"/>
              </a:rPr>
              <a:t>'TRIGGER_HORA'</a:t>
            </a:r>
            <a:r>
              <a:rPr lang="en-US" sz="1400" dirty="0">
                <a:solidFill>
                  <a:srgbClr val="808080"/>
                </a:solidFill>
                <a:latin typeface="Consolas" panose="020B0609020204030204" pitchFamily="49" charset="0"/>
              </a:rPr>
              <a:t>,</a:t>
            </a:r>
            <a:r>
              <a:rPr lang="en-US" sz="1400" dirty="0">
                <a:solidFill>
                  <a:srgbClr val="FF0000"/>
                </a:solidFill>
                <a:latin typeface="Consolas" panose="020B0609020204030204" pitchFamily="49" charset="0"/>
              </a:rPr>
              <a:t>'1995-12-10'</a:t>
            </a:r>
            <a:r>
              <a:rPr lang="en-US" sz="1400" dirty="0">
                <a:solidFill>
                  <a:srgbClr val="808080"/>
                </a:solidFill>
                <a:latin typeface="Consolas" panose="020B0609020204030204" pitchFamily="49" charset="0"/>
              </a:rPr>
              <a:t>,</a:t>
            </a:r>
            <a:r>
              <a:rPr lang="en-US" sz="1400" dirty="0">
                <a:solidFill>
                  <a:srgbClr val="FF0000"/>
                </a:solidFill>
                <a:latin typeface="Consolas" panose="020B0609020204030204" pitchFamily="49" charset="0"/>
              </a:rPr>
              <a:t>'2'</a:t>
            </a:r>
            <a:r>
              <a:rPr lang="en-US" sz="1400" dirty="0">
                <a:solidFill>
                  <a:srgbClr val="808080"/>
                </a:solidFill>
                <a:latin typeface="Consolas" panose="020B0609020204030204" pitchFamily="49" charset="0"/>
              </a:rPr>
              <a:t>,</a:t>
            </a:r>
            <a:r>
              <a:rPr lang="en-US" sz="1400" dirty="0">
                <a:solidFill>
                  <a:srgbClr val="FF0000"/>
                </a:solidFill>
                <a:latin typeface="Consolas" panose="020B0609020204030204" pitchFamily="49" charset="0"/>
              </a:rPr>
              <a:t>'809-876-5432'</a:t>
            </a:r>
            <a:r>
              <a:rPr lang="en-US" sz="1400" dirty="0">
                <a:solidFill>
                  <a:srgbClr val="808080"/>
                </a:solidFill>
                <a:latin typeface="Consolas" panose="020B0609020204030204" pitchFamily="49" charset="0"/>
              </a:rPr>
              <a:t>,</a:t>
            </a:r>
            <a:r>
              <a:rPr lang="en-US" sz="1400" dirty="0">
                <a:solidFill>
                  <a:srgbClr val="FF0000"/>
                </a:solidFill>
                <a:latin typeface="Consolas" panose="020B0609020204030204" pitchFamily="49" charset="0"/>
              </a:rPr>
              <a:t>'PRUEBA.TRIGGERS@email.com'</a:t>
            </a:r>
            <a:r>
              <a:rPr lang="en-US" sz="1400" dirty="0">
                <a:solidFill>
                  <a:srgbClr val="808080"/>
                </a:solidFill>
                <a:latin typeface="Consolas" panose="020B0609020204030204" pitchFamily="49" charset="0"/>
              </a:rPr>
              <a:t>,</a:t>
            </a:r>
            <a:r>
              <a:rPr lang="en-US" sz="1400" dirty="0">
                <a:solidFill>
                  <a:srgbClr val="FF0000"/>
                </a:solidFill>
                <a:latin typeface="Consolas" panose="020B0609020204030204" pitchFamily="49" charset="0"/>
              </a:rPr>
              <a:t>'C/ROBLE #202'</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a:t>
            </a:r>
            <a:r>
              <a:rPr lang="en-US" sz="1400" dirty="0">
                <a:solidFill>
                  <a:srgbClr val="FF0000"/>
                </a:solidFill>
                <a:latin typeface="Consolas" panose="020B0609020204030204" pitchFamily="49" charset="0"/>
              </a:rPr>
              <a:t>'1'</a:t>
            </a:r>
            <a:r>
              <a:rPr lang="en-US" sz="1400" dirty="0">
                <a:solidFill>
                  <a:srgbClr val="808080"/>
                </a:solidFill>
                <a:latin typeface="Consolas" panose="020B0609020204030204" pitchFamily="49" charset="0"/>
              </a:rPr>
              <a:t>);</a:t>
            </a:r>
            <a:endParaRPr lang="en-US" sz="1400" dirty="0">
              <a:solidFill>
                <a:srgbClr val="000000"/>
              </a:solidFill>
              <a:latin typeface="Consolas" panose="020B0609020204030204" pitchFamily="49" charset="0"/>
            </a:endParaRPr>
          </a:p>
        </p:txBody>
      </p:sp>
    </p:spTree>
    <p:extLst>
      <p:ext uri="{BB962C8B-B14F-4D97-AF65-F5344CB8AC3E}">
        <p14:creationId xmlns:p14="http://schemas.microsoft.com/office/powerpoint/2010/main" val="2966445037"/>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9E2CBB57-C3DB-D865-F44C-D55DD9244A24}"/>
              </a:ext>
            </a:extLst>
          </p:cNvPr>
          <p:cNvSpPr txBox="1"/>
          <p:nvPr/>
        </p:nvSpPr>
        <p:spPr>
          <a:xfrm>
            <a:off x="545123" y="153800"/>
            <a:ext cx="9824775" cy="2246769"/>
          </a:xfrm>
          <a:prstGeom prst="rect">
            <a:avLst/>
          </a:prstGeom>
          <a:noFill/>
        </p:spPr>
        <p:txBody>
          <a:bodyPr wrap="square">
            <a:spAutoFit/>
          </a:bodyPr>
          <a:lstStyle/>
          <a:p>
            <a:r>
              <a:rPr lang="es-DO" sz="1400" dirty="0">
                <a:solidFill>
                  <a:srgbClr val="008000"/>
                </a:solidFill>
                <a:latin typeface="Consolas" panose="020B0609020204030204" pitchFamily="49" charset="0"/>
              </a:rPr>
              <a:t>-- Trigger para actualización</a:t>
            </a:r>
            <a:endParaRPr lang="es-DO" sz="1400" dirty="0">
              <a:solidFill>
                <a:srgbClr val="000000"/>
              </a:solidFill>
              <a:latin typeface="Consolas" panose="020B0609020204030204" pitchFamily="49" charset="0"/>
            </a:endParaRPr>
          </a:p>
          <a:p>
            <a:r>
              <a:rPr lang="es-DO" sz="1400" dirty="0">
                <a:solidFill>
                  <a:srgbClr val="0000FF"/>
                </a:solidFill>
                <a:latin typeface="Consolas" panose="020B0609020204030204" pitchFamily="49" charset="0"/>
              </a:rPr>
              <a:t>CREATE</a:t>
            </a:r>
            <a:r>
              <a:rPr lang="es-DO" sz="1400" dirty="0">
                <a:solidFill>
                  <a:srgbClr val="000000"/>
                </a:solidFill>
                <a:latin typeface="Consolas" panose="020B0609020204030204" pitchFamily="49" charset="0"/>
              </a:rPr>
              <a:t> </a:t>
            </a:r>
            <a:r>
              <a:rPr lang="es-DO" sz="1400" dirty="0">
                <a:solidFill>
                  <a:srgbClr val="0000FF"/>
                </a:solidFill>
                <a:latin typeface="Consolas" panose="020B0609020204030204" pitchFamily="49" charset="0"/>
              </a:rPr>
              <a:t>TRIGGER</a:t>
            </a:r>
            <a:r>
              <a:rPr lang="es-DO" sz="1400" dirty="0">
                <a:solidFill>
                  <a:srgbClr val="000000"/>
                </a:solidFill>
                <a:latin typeface="Consolas" panose="020B0609020204030204" pitchFamily="49" charset="0"/>
              </a:rPr>
              <a:t> tr_Actualizar_Contactos</a:t>
            </a:r>
          </a:p>
          <a:p>
            <a:r>
              <a:rPr lang="es-DO" sz="1400" dirty="0">
                <a:solidFill>
                  <a:srgbClr val="0000FF"/>
                </a:solidFill>
                <a:latin typeface="Consolas" panose="020B0609020204030204" pitchFamily="49" charset="0"/>
              </a:rPr>
              <a:t>ON</a:t>
            </a:r>
            <a:r>
              <a:rPr lang="es-DO" sz="1400" dirty="0">
                <a:solidFill>
                  <a:srgbClr val="000000"/>
                </a:solidFill>
                <a:latin typeface="Consolas" panose="020B0609020204030204" pitchFamily="49" charset="0"/>
              </a:rPr>
              <a:t> CONTACTOS</a:t>
            </a:r>
          </a:p>
          <a:p>
            <a:r>
              <a:rPr lang="es-DO" sz="1400" dirty="0">
                <a:solidFill>
                  <a:srgbClr val="0000FF"/>
                </a:solidFill>
                <a:latin typeface="Consolas" panose="020B0609020204030204" pitchFamily="49" charset="0"/>
              </a:rPr>
              <a:t>AFTER</a:t>
            </a:r>
            <a:r>
              <a:rPr lang="es-DO" sz="1400" dirty="0">
                <a:solidFill>
                  <a:srgbClr val="000000"/>
                </a:solidFill>
                <a:latin typeface="Consolas" panose="020B0609020204030204" pitchFamily="49" charset="0"/>
              </a:rPr>
              <a:t> </a:t>
            </a:r>
            <a:r>
              <a:rPr lang="es-DO" sz="1400" dirty="0">
                <a:solidFill>
                  <a:srgbClr val="FF00FF"/>
                </a:solidFill>
                <a:latin typeface="Consolas" panose="020B0609020204030204" pitchFamily="49" charset="0"/>
              </a:rPr>
              <a:t>UPDATE</a:t>
            </a:r>
            <a:endParaRPr lang="es-DO" sz="1400" dirty="0">
              <a:solidFill>
                <a:srgbClr val="000000"/>
              </a:solidFill>
              <a:latin typeface="Consolas" panose="020B0609020204030204" pitchFamily="49" charset="0"/>
            </a:endParaRPr>
          </a:p>
          <a:p>
            <a:r>
              <a:rPr lang="es-DO" sz="1400" dirty="0">
                <a:solidFill>
                  <a:srgbClr val="0000FF"/>
                </a:solidFill>
                <a:latin typeface="Consolas" panose="020B0609020204030204" pitchFamily="49" charset="0"/>
              </a:rPr>
              <a:t>AS</a:t>
            </a:r>
            <a:endParaRPr lang="es-DO" sz="1400" dirty="0">
              <a:solidFill>
                <a:srgbClr val="000000"/>
              </a:solidFill>
              <a:latin typeface="Consolas" panose="020B0609020204030204" pitchFamily="49" charset="0"/>
            </a:endParaRPr>
          </a:p>
          <a:p>
            <a:r>
              <a:rPr lang="es-DO" sz="1400" dirty="0">
                <a:solidFill>
                  <a:srgbClr val="0000FF"/>
                </a:solidFill>
                <a:latin typeface="Consolas" panose="020B0609020204030204" pitchFamily="49" charset="0"/>
              </a:rPr>
              <a:t>BEGIN</a:t>
            </a:r>
            <a:endParaRPr lang="es-DO" sz="1400" dirty="0">
              <a:solidFill>
                <a:srgbClr val="000000"/>
              </a:solidFill>
              <a:latin typeface="Consolas" panose="020B0609020204030204" pitchFamily="49" charset="0"/>
            </a:endParaRPr>
          </a:p>
          <a:p>
            <a:r>
              <a:rPr lang="es-DO" sz="1400" dirty="0">
                <a:solidFill>
                  <a:srgbClr val="0000FF"/>
                </a:solidFill>
                <a:latin typeface="Consolas" panose="020B0609020204030204" pitchFamily="49" charset="0"/>
              </a:rPr>
              <a:t>DECLARE</a:t>
            </a:r>
            <a:r>
              <a:rPr lang="es-DO" sz="1400" dirty="0">
                <a:solidFill>
                  <a:srgbClr val="000000"/>
                </a:solidFill>
                <a:latin typeface="Consolas" panose="020B0609020204030204" pitchFamily="49" charset="0"/>
              </a:rPr>
              <a:t> @usuario </a:t>
            </a:r>
            <a:r>
              <a:rPr lang="es-DO" sz="1400" dirty="0">
                <a:solidFill>
                  <a:srgbClr val="0000FF"/>
                </a:solidFill>
                <a:latin typeface="Consolas" panose="020B0609020204030204" pitchFamily="49" charset="0"/>
              </a:rPr>
              <a:t>varchar</a:t>
            </a:r>
            <a:r>
              <a:rPr lang="es-DO" sz="1400" dirty="0">
                <a:solidFill>
                  <a:srgbClr val="808080"/>
                </a:solidFill>
                <a:latin typeface="Consolas" panose="020B0609020204030204" pitchFamily="49" charset="0"/>
              </a:rPr>
              <a:t>(</a:t>
            </a:r>
            <a:r>
              <a:rPr lang="es-DO" sz="1400" dirty="0">
                <a:solidFill>
                  <a:srgbClr val="000000"/>
                </a:solidFill>
                <a:latin typeface="Consolas" panose="020B0609020204030204" pitchFamily="49" charset="0"/>
              </a:rPr>
              <a:t>30</a:t>
            </a:r>
            <a:r>
              <a:rPr lang="es-DO" sz="1400" dirty="0">
                <a:solidFill>
                  <a:srgbClr val="808080"/>
                </a:solidFill>
                <a:latin typeface="Consolas" panose="020B0609020204030204" pitchFamily="49" charset="0"/>
              </a:rPr>
              <a:t>);</a:t>
            </a:r>
            <a:endParaRPr lang="es-DO" sz="1400" dirty="0">
              <a:solidFill>
                <a:srgbClr val="000000"/>
              </a:solidFill>
              <a:latin typeface="Consolas" panose="020B0609020204030204" pitchFamily="49" charset="0"/>
            </a:endParaRPr>
          </a:p>
          <a:p>
            <a:r>
              <a:rPr lang="es-DO" sz="1400" dirty="0">
                <a:solidFill>
                  <a:srgbClr val="0000FF"/>
                </a:solidFill>
                <a:latin typeface="Consolas" panose="020B0609020204030204" pitchFamily="49" charset="0"/>
              </a:rPr>
              <a:t>SET</a:t>
            </a:r>
            <a:r>
              <a:rPr lang="es-DO" sz="1400" dirty="0">
                <a:solidFill>
                  <a:srgbClr val="000000"/>
                </a:solidFill>
                <a:latin typeface="Consolas" panose="020B0609020204030204" pitchFamily="49" charset="0"/>
              </a:rPr>
              <a:t> @usuario </a:t>
            </a:r>
            <a:r>
              <a:rPr lang="es-DO" sz="1400" dirty="0">
                <a:solidFill>
                  <a:srgbClr val="808080"/>
                </a:solidFill>
                <a:latin typeface="Consolas" panose="020B0609020204030204" pitchFamily="49" charset="0"/>
              </a:rPr>
              <a:t>=</a:t>
            </a:r>
            <a:r>
              <a:rPr lang="es-DO" sz="1400" dirty="0">
                <a:solidFill>
                  <a:srgbClr val="000000"/>
                </a:solidFill>
                <a:latin typeface="Consolas" panose="020B0609020204030204" pitchFamily="49" charset="0"/>
              </a:rPr>
              <a:t> </a:t>
            </a:r>
            <a:r>
              <a:rPr lang="es-DO" sz="1400" dirty="0">
                <a:solidFill>
                  <a:srgbClr val="FF00FF"/>
                </a:solidFill>
                <a:latin typeface="Consolas" panose="020B0609020204030204" pitchFamily="49" charset="0"/>
              </a:rPr>
              <a:t>SUSER_SNAME</a:t>
            </a:r>
            <a:r>
              <a:rPr lang="es-DO" sz="1400" dirty="0">
                <a:solidFill>
                  <a:srgbClr val="808080"/>
                </a:solidFill>
                <a:latin typeface="Consolas" panose="020B0609020204030204" pitchFamily="49" charset="0"/>
              </a:rPr>
              <a:t>();</a:t>
            </a:r>
            <a:endParaRPr lang="es-DO" sz="1400" dirty="0">
              <a:solidFill>
                <a:srgbClr val="000000"/>
              </a:solidFill>
              <a:latin typeface="Consolas" panose="020B0609020204030204" pitchFamily="49" charset="0"/>
            </a:endParaRPr>
          </a:p>
          <a:p>
            <a:r>
              <a:rPr lang="es-ES" sz="1400" dirty="0">
                <a:solidFill>
                  <a:srgbClr val="0000FF"/>
                </a:solidFill>
                <a:latin typeface="Consolas" panose="020B0609020204030204" pitchFamily="49" charset="0"/>
              </a:rPr>
              <a:t>PRINT</a:t>
            </a:r>
            <a:r>
              <a:rPr lang="es-ES" sz="1400" dirty="0">
                <a:solidFill>
                  <a:srgbClr val="000000"/>
                </a:solidFill>
                <a:latin typeface="Consolas" panose="020B0609020204030204" pitchFamily="49" charset="0"/>
              </a:rPr>
              <a:t> </a:t>
            </a:r>
            <a:r>
              <a:rPr lang="es-ES" sz="1400" dirty="0">
                <a:solidFill>
                  <a:srgbClr val="FF0000"/>
                </a:solidFill>
                <a:latin typeface="Consolas" panose="020B0609020204030204" pitchFamily="49" charset="0"/>
              </a:rPr>
              <a:t>'Un Contacto se Ha Actualizado por el usuario: '</a:t>
            </a:r>
            <a:r>
              <a:rPr lang="es-ES" sz="1400" dirty="0">
                <a:solidFill>
                  <a:srgbClr val="000000"/>
                </a:solidFill>
                <a:latin typeface="Consolas" panose="020B0609020204030204" pitchFamily="49" charset="0"/>
              </a:rPr>
              <a:t> </a:t>
            </a:r>
            <a:r>
              <a:rPr lang="es-ES" sz="1400" dirty="0">
                <a:solidFill>
                  <a:srgbClr val="808080"/>
                </a:solidFill>
                <a:latin typeface="Consolas" panose="020B0609020204030204" pitchFamily="49" charset="0"/>
              </a:rPr>
              <a:t>+</a:t>
            </a:r>
            <a:r>
              <a:rPr lang="es-ES" sz="1400" dirty="0">
                <a:solidFill>
                  <a:srgbClr val="000000"/>
                </a:solidFill>
                <a:latin typeface="Consolas" panose="020B0609020204030204" pitchFamily="49" charset="0"/>
              </a:rPr>
              <a:t> @usuario</a:t>
            </a:r>
            <a:r>
              <a:rPr lang="es-ES" sz="1400" dirty="0">
                <a:solidFill>
                  <a:srgbClr val="808080"/>
                </a:solidFill>
                <a:latin typeface="Consolas" panose="020B0609020204030204" pitchFamily="49" charset="0"/>
              </a:rPr>
              <a:t>;</a:t>
            </a:r>
            <a:endParaRPr lang="es-ES" sz="1400" dirty="0">
              <a:solidFill>
                <a:srgbClr val="000000"/>
              </a:solidFill>
              <a:latin typeface="Consolas" panose="020B0609020204030204" pitchFamily="49" charset="0"/>
            </a:endParaRPr>
          </a:p>
          <a:p>
            <a:r>
              <a:rPr lang="es-DO" sz="1400" dirty="0">
                <a:solidFill>
                  <a:srgbClr val="0000FF"/>
                </a:solidFill>
                <a:latin typeface="Consolas" panose="020B0609020204030204" pitchFamily="49" charset="0"/>
              </a:rPr>
              <a:t>END</a:t>
            </a:r>
            <a:r>
              <a:rPr lang="es-DO" sz="1400" dirty="0">
                <a:solidFill>
                  <a:srgbClr val="808080"/>
                </a:solidFill>
                <a:latin typeface="Consolas" panose="020B0609020204030204" pitchFamily="49" charset="0"/>
              </a:rPr>
              <a:t>;</a:t>
            </a:r>
            <a:endParaRPr lang="es-DO" dirty="0"/>
          </a:p>
        </p:txBody>
      </p:sp>
      <p:pic>
        <p:nvPicPr>
          <p:cNvPr id="5" name="Imagen 4">
            <a:extLst>
              <a:ext uri="{FF2B5EF4-FFF2-40B4-BE49-F238E27FC236}">
                <a16:creationId xmlns:a16="http://schemas.microsoft.com/office/drawing/2014/main" id="{7FDC571A-A500-196F-D62F-02C0E2978AC5}"/>
              </a:ext>
            </a:extLst>
          </p:cNvPr>
          <p:cNvPicPr>
            <a:picLocks noChangeAspect="1"/>
          </p:cNvPicPr>
          <p:nvPr/>
        </p:nvPicPr>
        <p:blipFill>
          <a:blip r:embed="rId2"/>
          <a:stretch>
            <a:fillRect/>
          </a:stretch>
        </p:blipFill>
        <p:spPr>
          <a:xfrm>
            <a:off x="973002" y="2577685"/>
            <a:ext cx="10245996" cy="4126515"/>
          </a:xfrm>
          <a:prstGeom prst="rect">
            <a:avLst/>
          </a:prstGeom>
        </p:spPr>
      </p:pic>
    </p:spTree>
    <p:extLst>
      <p:ext uri="{BB962C8B-B14F-4D97-AF65-F5344CB8AC3E}">
        <p14:creationId xmlns:p14="http://schemas.microsoft.com/office/powerpoint/2010/main" val="1589135530"/>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F8CADEF0-2072-8A93-7EAA-A7FE6A2D0E3D}"/>
              </a:ext>
            </a:extLst>
          </p:cNvPr>
          <p:cNvSpPr txBox="1"/>
          <p:nvPr/>
        </p:nvSpPr>
        <p:spPr>
          <a:xfrm>
            <a:off x="523875" y="357991"/>
            <a:ext cx="11353800" cy="3108543"/>
          </a:xfrm>
          <a:prstGeom prst="rect">
            <a:avLst/>
          </a:prstGeom>
          <a:noFill/>
        </p:spPr>
        <p:txBody>
          <a:bodyPr wrap="square">
            <a:spAutoFit/>
          </a:bodyPr>
          <a:lstStyle/>
          <a:p>
            <a:r>
              <a:rPr lang="en-US" sz="1400" dirty="0">
                <a:solidFill>
                  <a:srgbClr val="008000"/>
                </a:solidFill>
                <a:latin typeface="Consolas" panose="020B0609020204030204" pitchFamily="49" charset="0"/>
              </a:rPr>
              <a:t>-- Trigger para actualización</a:t>
            </a:r>
            <a:endParaRPr lang="en-US" sz="1400" dirty="0">
              <a:solidFill>
                <a:srgbClr val="000000"/>
              </a:solidFill>
              <a:latin typeface="Consolas" panose="020B0609020204030204" pitchFamily="49" charset="0"/>
            </a:endParaRPr>
          </a:p>
          <a:p>
            <a:r>
              <a:rPr lang="en-US" sz="1400" dirty="0">
                <a:solidFill>
                  <a:srgbClr val="0000FF"/>
                </a:solidFill>
                <a:latin typeface="Consolas" panose="020B0609020204030204" pitchFamily="49" charset="0"/>
              </a:rPr>
              <a:t>CREATE</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TRIGGER</a:t>
            </a:r>
            <a:r>
              <a:rPr lang="en-US" sz="1400" dirty="0">
                <a:solidFill>
                  <a:srgbClr val="000000"/>
                </a:solidFill>
                <a:latin typeface="Consolas" panose="020B0609020204030204" pitchFamily="49" charset="0"/>
              </a:rPr>
              <a:t> tr_Actualizar_Contactos_Fecha_Hora_PC</a:t>
            </a:r>
          </a:p>
          <a:p>
            <a:r>
              <a:rPr lang="en-US" sz="1400" dirty="0">
                <a:solidFill>
                  <a:srgbClr val="0000FF"/>
                </a:solidFill>
                <a:latin typeface="Consolas" panose="020B0609020204030204" pitchFamily="49" charset="0"/>
              </a:rPr>
              <a:t>ON</a:t>
            </a:r>
            <a:r>
              <a:rPr lang="en-US" sz="1400" dirty="0">
                <a:solidFill>
                  <a:srgbClr val="000000"/>
                </a:solidFill>
                <a:latin typeface="Consolas" panose="020B0609020204030204" pitchFamily="49" charset="0"/>
              </a:rPr>
              <a:t> CONTACTOS</a:t>
            </a:r>
          </a:p>
          <a:p>
            <a:r>
              <a:rPr lang="en-US" sz="1400" dirty="0">
                <a:solidFill>
                  <a:srgbClr val="0000FF"/>
                </a:solidFill>
                <a:latin typeface="Consolas" panose="020B0609020204030204" pitchFamily="49" charset="0"/>
              </a:rPr>
              <a:t>AFTER</a:t>
            </a:r>
            <a:r>
              <a:rPr lang="en-US" sz="1400" dirty="0">
                <a:solidFill>
                  <a:srgbClr val="000000"/>
                </a:solidFill>
                <a:latin typeface="Consolas" panose="020B0609020204030204" pitchFamily="49" charset="0"/>
              </a:rPr>
              <a:t> </a:t>
            </a:r>
            <a:r>
              <a:rPr lang="en-US" sz="1400" dirty="0">
                <a:solidFill>
                  <a:srgbClr val="FF00FF"/>
                </a:solidFill>
                <a:latin typeface="Consolas" panose="020B0609020204030204" pitchFamily="49" charset="0"/>
              </a:rPr>
              <a:t>UPDATE</a:t>
            </a:r>
            <a:endParaRPr lang="en-US" sz="1400" dirty="0">
              <a:solidFill>
                <a:srgbClr val="000000"/>
              </a:solidFill>
              <a:latin typeface="Consolas" panose="020B0609020204030204" pitchFamily="49" charset="0"/>
            </a:endParaRPr>
          </a:p>
          <a:p>
            <a:r>
              <a:rPr lang="en-US" sz="1400" dirty="0">
                <a:solidFill>
                  <a:srgbClr val="0000FF"/>
                </a:solidFill>
                <a:latin typeface="Consolas" panose="020B0609020204030204" pitchFamily="49" charset="0"/>
              </a:rPr>
              <a:t>AS</a:t>
            </a:r>
            <a:endParaRPr lang="en-US" sz="1400" dirty="0">
              <a:solidFill>
                <a:srgbClr val="000000"/>
              </a:solidFill>
              <a:latin typeface="Consolas" panose="020B0609020204030204" pitchFamily="49" charset="0"/>
            </a:endParaRPr>
          </a:p>
          <a:p>
            <a:r>
              <a:rPr lang="en-US" sz="1400" dirty="0">
                <a:solidFill>
                  <a:srgbClr val="0000FF"/>
                </a:solidFill>
                <a:latin typeface="Consolas" panose="020B0609020204030204" pitchFamily="49" charset="0"/>
              </a:rPr>
              <a:t>BEGIN</a:t>
            </a:r>
            <a:endParaRPr lang="en-US" sz="1400" dirty="0">
              <a:solidFill>
                <a:srgbClr val="000000"/>
              </a:solidFill>
              <a:latin typeface="Consolas" panose="020B0609020204030204" pitchFamily="49" charset="0"/>
            </a:endParaRPr>
          </a:p>
          <a:p>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DECLARE</a:t>
            </a:r>
            <a:r>
              <a:rPr lang="en-US" sz="1400" dirty="0">
                <a:solidFill>
                  <a:srgbClr val="000000"/>
                </a:solidFill>
                <a:latin typeface="Consolas" panose="020B0609020204030204" pitchFamily="49" charset="0"/>
              </a:rPr>
              <a:t> @usuario </a:t>
            </a:r>
            <a:r>
              <a:rPr lang="en-US" sz="1400" dirty="0">
                <a:solidFill>
                  <a:srgbClr val="0000FF"/>
                </a:solidFill>
                <a:latin typeface="Consolas" panose="020B0609020204030204" pitchFamily="49" charset="0"/>
              </a:rPr>
              <a:t>VARCHAR</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30</a:t>
            </a:r>
            <a:r>
              <a:rPr lang="en-US" sz="1400" dirty="0">
                <a:solidFill>
                  <a:srgbClr val="808080"/>
                </a:solidFill>
                <a:latin typeface="Consolas" panose="020B0609020204030204" pitchFamily="49" charset="0"/>
              </a:rPr>
              <a:t>);</a:t>
            </a:r>
            <a:endParaRPr lang="en-US" sz="1400" dirty="0">
              <a:solidFill>
                <a:srgbClr val="000000"/>
              </a:solidFill>
              <a:latin typeface="Consolas" panose="020B0609020204030204" pitchFamily="49" charset="0"/>
            </a:endParaRPr>
          </a:p>
          <a:p>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DECLARE</a:t>
            </a:r>
            <a:r>
              <a:rPr lang="en-US" sz="1400" dirty="0">
                <a:solidFill>
                  <a:srgbClr val="000000"/>
                </a:solidFill>
                <a:latin typeface="Consolas" panose="020B0609020204030204" pitchFamily="49" charset="0"/>
              </a:rPr>
              <a:t> @fechaHoraEquipo </a:t>
            </a:r>
            <a:r>
              <a:rPr lang="en-US" sz="1400" dirty="0">
                <a:solidFill>
                  <a:srgbClr val="0000FF"/>
                </a:solidFill>
                <a:latin typeface="Consolas" panose="020B0609020204030204" pitchFamily="49" charset="0"/>
              </a:rPr>
              <a:t>VARCHAR</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100</a:t>
            </a:r>
            <a:r>
              <a:rPr lang="en-US" sz="1400" dirty="0">
                <a:solidFill>
                  <a:srgbClr val="808080"/>
                </a:solidFill>
                <a:latin typeface="Consolas" panose="020B0609020204030204" pitchFamily="49" charset="0"/>
              </a:rPr>
              <a:t>);</a:t>
            </a:r>
            <a:endParaRPr lang="en-US" sz="1400" dirty="0">
              <a:solidFill>
                <a:srgbClr val="000000"/>
              </a:solidFill>
              <a:latin typeface="Consolas" panose="020B0609020204030204" pitchFamily="49" charset="0"/>
            </a:endParaRPr>
          </a:p>
          <a:p>
            <a:r>
              <a:rPr lang="en-US" sz="1400" dirty="0">
                <a:solidFill>
                  <a:srgbClr val="000000"/>
                </a:solidFill>
                <a:latin typeface="Consolas" panose="020B0609020204030204" pitchFamily="49" charset="0"/>
              </a:rPr>
              <a:t>    </a:t>
            </a:r>
          </a:p>
          <a:p>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SET</a:t>
            </a:r>
            <a:r>
              <a:rPr lang="en-US" sz="1400" dirty="0">
                <a:solidFill>
                  <a:srgbClr val="000000"/>
                </a:solidFill>
                <a:latin typeface="Consolas" panose="020B0609020204030204" pitchFamily="49" charset="0"/>
              </a:rPr>
              <a:t> @usuario </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a:t>
            </a:r>
            <a:r>
              <a:rPr lang="en-US" sz="1400" dirty="0">
                <a:solidFill>
                  <a:srgbClr val="FF00FF"/>
                </a:solidFill>
                <a:latin typeface="Consolas" panose="020B0609020204030204" pitchFamily="49" charset="0"/>
              </a:rPr>
              <a:t>SUSER_SNAME</a:t>
            </a:r>
            <a:r>
              <a:rPr lang="en-US" sz="1400" dirty="0">
                <a:solidFill>
                  <a:srgbClr val="808080"/>
                </a:solidFill>
                <a:latin typeface="Consolas" panose="020B0609020204030204" pitchFamily="49" charset="0"/>
              </a:rPr>
              <a:t>();</a:t>
            </a:r>
            <a:endParaRPr lang="en-US" sz="1400" dirty="0">
              <a:solidFill>
                <a:srgbClr val="000000"/>
              </a:solidFill>
              <a:latin typeface="Consolas" panose="020B0609020204030204" pitchFamily="49" charset="0"/>
            </a:endParaRPr>
          </a:p>
          <a:p>
            <a:r>
              <a:rPr lang="es-ES" sz="1400" dirty="0">
                <a:solidFill>
                  <a:srgbClr val="000000"/>
                </a:solidFill>
                <a:latin typeface="Consolas" panose="020B0609020204030204" pitchFamily="49" charset="0"/>
              </a:rPr>
              <a:t>    </a:t>
            </a:r>
            <a:r>
              <a:rPr lang="es-ES" sz="1400" dirty="0">
                <a:solidFill>
                  <a:srgbClr val="0000FF"/>
                </a:solidFill>
                <a:latin typeface="Consolas" panose="020B0609020204030204" pitchFamily="49" charset="0"/>
              </a:rPr>
              <a:t>SET</a:t>
            </a:r>
            <a:r>
              <a:rPr lang="es-ES" sz="1400" dirty="0">
                <a:solidFill>
                  <a:srgbClr val="000000"/>
                </a:solidFill>
                <a:latin typeface="Consolas" panose="020B0609020204030204" pitchFamily="49" charset="0"/>
              </a:rPr>
              <a:t> @fechaHoraEquipo </a:t>
            </a:r>
            <a:r>
              <a:rPr lang="es-ES" sz="1400" dirty="0">
                <a:solidFill>
                  <a:srgbClr val="808080"/>
                </a:solidFill>
                <a:latin typeface="Consolas" panose="020B0609020204030204" pitchFamily="49" charset="0"/>
              </a:rPr>
              <a:t>=</a:t>
            </a:r>
            <a:r>
              <a:rPr lang="es-ES" sz="1400" dirty="0">
                <a:solidFill>
                  <a:srgbClr val="000000"/>
                </a:solidFill>
                <a:latin typeface="Consolas" panose="020B0609020204030204" pitchFamily="49" charset="0"/>
              </a:rPr>
              <a:t> </a:t>
            </a:r>
            <a:r>
              <a:rPr lang="es-ES" sz="1400" dirty="0">
                <a:solidFill>
                  <a:srgbClr val="FF0000"/>
                </a:solidFill>
                <a:latin typeface="Consolas" panose="020B0609020204030204" pitchFamily="49" charset="0"/>
              </a:rPr>
              <a:t>'Fecha y hora: '</a:t>
            </a:r>
            <a:r>
              <a:rPr lang="es-ES" sz="1400" dirty="0">
                <a:solidFill>
                  <a:srgbClr val="000000"/>
                </a:solidFill>
                <a:latin typeface="Consolas" panose="020B0609020204030204" pitchFamily="49" charset="0"/>
              </a:rPr>
              <a:t> </a:t>
            </a:r>
            <a:r>
              <a:rPr lang="es-ES" sz="1400" dirty="0">
                <a:solidFill>
                  <a:srgbClr val="808080"/>
                </a:solidFill>
                <a:latin typeface="Consolas" panose="020B0609020204030204" pitchFamily="49" charset="0"/>
              </a:rPr>
              <a:t>+</a:t>
            </a:r>
            <a:r>
              <a:rPr lang="es-ES" sz="1400" dirty="0">
                <a:solidFill>
                  <a:srgbClr val="000000"/>
                </a:solidFill>
                <a:latin typeface="Consolas" panose="020B0609020204030204" pitchFamily="49" charset="0"/>
              </a:rPr>
              <a:t> </a:t>
            </a:r>
            <a:r>
              <a:rPr lang="es-ES" sz="1400" dirty="0">
                <a:solidFill>
                  <a:srgbClr val="FF00FF"/>
                </a:solidFill>
                <a:latin typeface="Consolas" panose="020B0609020204030204" pitchFamily="49" charset="0"/>
              </a:rPr>
              <a:t>CONVERT</a:t>
            </a:r>
            <a:r>
              <a:rPr lang="es-ES" sz="1400" dirty="0">
                <a:solidFill>
                  <a:srgbClr val="808080"/>
                </a:solidFill>
                <a:latin typeface="Consolas" panose="020B0609020204030204" pitchFamily="49" charset="0"/>
              </a:rPr>
              <a:t>(</a:t>
            </a:r>
            <a:r>
              <a:rPr lang="es-ES" sz="1400" dirty="0">
                <a:solidFill>
                  <a:srgbClr val="0000FF"/>
                </a:solidFill>
                <a:latin typeface="Consolas" panose="020B0609020204030204" pitchFamily="49" charset="0"/>
              </a:rPr>
              <a:t>VARCHAR</a:t>
            </a:r>
            <a:r>
              <a:rPr lang="es-ES" sz="1400" dirty="0">
                <a:solidFill>
                  <a:srgbClr val="808080"/>
                </a:solidFill>
                <a:latin typeface="Consolas" panose="020B0609020204030204" pitchFamily="49" charset="0"/>
              </a:rPr>
              <a:t>(</a:t>
            </a:r>
            <a:r>
              <a:rPr lang="es-ES" sz="1400" dirty="0">
                <a:solidFill>
                  <a:srgbClr val="000000"/>
                </a:solidFill>
                <a:latin typeface="Consolas" panose="020B0609020204030204" pitchFamily="49" charset="0"/>
              </a:rPr>
              <a:t>19</a:t>
            </a:r>
            <a:r>
              <a:rPr lang="es-ES" sz="1400" dirty="0">
                <a:solidFill>
                  <a:srgbClr val="808080"/>
                </a:solidFill>
                <a:latin typeface="Consolas" panose="020B0609020204030204" pitchFamily="49" charset="0"/>
              </a:rPr>
              <a:t>),</a:t>
            </a:r>
            <a:r>
              <a:rPr lang="es-ES" sz="1400" dirty="0">
                <a:solidFill>
                  <a:srgbClr val="000000"/>
                </a:solidFill>
                <a:latin typeface="Consolas" panose="020B0609020204030204" pitchFamily="49" charset="0"/>
              </a:rPr>
              <a:t> </a:t>
            </a:r>
            <a:r>
              <a:rPr lang="es-ES" sz="1400" dirty="0">
                <a:solidFill>
                  <a:srgbClr val="FF00FF"/>
                </a:solidFill>
                <a:latin typeface="Consolas" panose="020B0609020204030204" pitchFamily="49" charset="0"/>
              </a:rPr>
              <a:t>GETDATE</a:t>
            </a:r>
            <a:r>
              <a:rPr lang="es-ES" sz="1400" dirty="0">
                <a:solidFill>
                  <a:srgbClr val="808080"/>
                </a:solidFill>
                <a:latin typeface="Consolas" panose="020B0609020204030204" pitchFamily="49" charset="0"/>
              </a:rPr>
              <a:t>(),</a:t>
            </a:r>
            <a:r>
              <a:rPr lang="es-ES" sz="1400" dirty="0">
                <a:solidFill>
                  <a:srgbClr val="000000"/>
                </a:solidFill>
                <a:latin typeface="Consolas" panose="020B0609020204030204" pitchFamily="49" charset="0"/>
              </a:rPr>
              <a:t> 120</a:t>
            </a:r>
            <a:r>
              <a:rPr lang="es-ES" sz="1400" dirty="0">
                <a:solidFill>
                  <a:srgbClr val="808080"/>
                </a:solidFill>
                <a:latin typeface="Consolas" panose="020B0609020204030204" pitchFamily="49" charset="0"/>
              </a:rPr>
              <a:t>)</a:t>
            </a:r>
            <a:r>
              <a:rPr lang="es-ES" sz="1400" dirty="0">
                <a:solidFill>
                  <a:srgbClr val="000000"/>
                </a:solidFill>
                <a:latin typeface="Consolas" panose="020B0609020204030204" pitchFamily="49" charset="0"/>
              </a:rPr>
              <a:t> </a:t>
            </a:r>
            <a:r>
              <a:rPr lang="es-ES" sz="1400" dirty="0">
                <a:solidFill>
                  <a:srgbClr val="808080"/>
                </a:solidFill>
                <a:latin typeface="Consolas" panose="020B0609020204030204" pitchFamily="49" charset="0"/>
              </a:rPr>
              <a:t>+</a:t>
            </a:r>
            <a:r>
              <a:rPr lang="es-ES" sz="1400" dirty="0">
                <a:solidFill>
                  <a:srgbClr val="000000"/>
                </a:solidFill>
                <a:latin typeface="Consolas" panose="020B0609020204030204" pitchFamily="49" charset="0"/>
              </a:rPr>
              <a:t> </a:t>
            </a:r>
            <a:r>
              <a:rPr lang="es-ES" sz="1400" dirty="0">
                <a:solidFill>
                  <a:srgbClr val="FF0000"/>
                </a:solidFill>
                <a:latin typeface="Consolas" panose="020B0609020204030204" pitchFamily="49" charset="0"/>
              </a:rPr>
              <a:t>', Equipo: '</a:t>
            </a:r>
            <a:r>
              <a:rPr lang="es-ES" sz="1400" dirty="0">
                <a:solidFill>
                  <a:srgbClr val="000000"/>
                </a:solidFill>
                <a:latin typeface="Consolas" panose="020B0609020204030204" pitchFamily="49" charset="0"/>
              </a:rPr>
              <a:t> </a:t>
            </a:r>
            <a:r>
              <a:rPr lang="es-ES" sz="1400" dirty="0">
                <a:solidFill>
                  <a:srgbClr val="808080"/>
                </a:solidFill>
                <a:latin typeface="Consolas" panose="020B0609020204030204" pitchFamily="49" charset="0"/>
              </a:rPr>
              <a:t>+</a:t>
            </a:r>
            <a:r>
              <a:rPr lang="es-ES" sz="1400" dirty="0">
                <a:solidFill>
                  <a:srgbClr val="000000"/>
                </a:solidFill>
                <a:latin typeface="Consolas" panose="020B0609020204030204" pitchFamily="49" charset="0"/>
              </a:rPr>
              <a:t> </a:t>
            </a:r>
            <a:r>
              <a:rPr lang="es-ES" sz="1400" dirty="0">
                <a:solidFill>
                  <a:srgbClr val="FF00FF"/>
                </a:solidFill>
                <a:latin typeface="Consolas" panose="020B0609020204030204" pitchFamily="49" charset="0"/>
              </a:rPr>
              <a:t>HOST_NAME</a:t>
            </a:r>
            <a:r>
              <a:rPr lang="es-ES" sz="1400" dirty="0">
                <a:solidFill>
                  <a:srgbClr val="808080"/>
                </a:solidFill>
                <a:latin typeface="Consolas" panose="020B0609020204030204" pitchFamily="49" charset="0"/>
              </a:rPr>
              <a:t>();</a:t>
            </a:r>
            <a:endParaRPr lang="es-ES" sz="1400" dirty="0">
              <a:solidFill>
                <a:srgbClr val="000000"/>
              </a:solidFill>
              <a:latin typeface="Consolas" panose="020B0609020204030204" pitchFamily="49" charset="0"/>
            </a:endParaRPr>
          </a:p>
          <a:p>
            <a:r>
              <a:rPr lang="en-US" sz="1400" dirty="0">
                <a:solidFill>
                  <a:srgbClr val="000000"/>
                </a:solidFill>
                <a:latin typeface="Consolas" panose="020B0609020204030204" pitchFamily="49" charset="0"/>
              </a:rPr>
              <a:t>    </a:t>
            </a:r>
          </a:p>
          <a:p>
            <a:r>
              <a:rPr lang="es-ES" sz="1400" dirty="0">
                <a:solidFill>
                  <a:srgbClr val="000000"/>
                </a:solidFill>
                <a:latin typeface="Consolas" panose="020B0609020204030204" pitchFamily="49" charset="0"/>
              </a:rPr>
              <a:t>    </a:t>
            </a:r>
            <a:r>
              <a:rPr lang="es-ES" sz="1400" dirty="0">
                <a:solidFill>
                  <a:srgbClr val="0000FF"/>
                </a:solidFill>
                <a:latin typeface="Consolas" panose="020B0609020204030204" pitchFamily="49" charset="0"/>
              </a:rPr>
              <a:t>PRINT</a:t>
            </a:r>
            <a:r>
              <a:rPr lang="es-ES" sz="1400" dirty="0">
                <a:solidFill>
                  <a:srgbClr val="000000"/>
                </a:solidFill>
                <a:latin typeface="Consolas" panose="020B0609020204030204" pitchFamily="49" charset="0"/>
              </a:rPr>
              <a:t> </a:t>
            </a:r>
            <a:r>
              <a:rPr lang="es-ES" sz="1400" dirty="0">
                <a:solidFill>
                  <a:srgbClr val="FF0000"/>
                </a:solidFill>
                <a:latin typeface="Consolas" panose="020B0609020204030204" pitchFamily="49" charset="0"/>
              </a:rPr>
              <a:t>'Un Contacto se Ha Actualizado por el usuario: '</a:t>
            </a:r>
            <a:r>
              <a:rPr lang="es-ES" sz="1400" dirty="0">
                <a:solidFill>
                  <a:srgbClr val="000000"/>
                </a:solidFill>
                <a:latin typeface="Consolas" panose="020B0609020204030204" pitchFamily="49" charset="0"/>
              </a:rPr>
              <a:t> </a:t>
            </a:r>
            <a:r>
              <a:rPr lang="es-ES" sz="1400" dirty="0">
                <a:solidFill>
                  <a:srgbClr val="808080"/>
                </a:solidFill>
                <a:latin typeface="Consolas" panose="020B0609020204030204" pitchFamily="49" charset="0"/>
              </a:rPr>
              <a:t>+</a:t>
            </a:r>
            <a:r>
              <a:rPr lang="es-ES" sz="1400" dirty="0">
                <a:solidFill>
                  <a:srgbClr val="000000"/>
                </a:solidFill>
                <a:latin typeface="Consolas" panose="020B0609020204030204" pitchFamily="49" charset="0"/>
              </a:rPr>
              <a:t> @usuario </a:t>
            </a:r>
            <a:r>
              <a:rPr lang="es-ES" sz="1400" dirty="0">
                <a:solidFill>
                  <a:srgbClr val="808080"/>
                </a:solidFill>
                <a:latin typeface="Consolas" panose="020B0609020204030204" pitchFamily="49" charset="0"/>
              </a:rPr>
              <a:t>+</a:t>
            </a:r>
            <a:r>
              <a:rPr lang="es-ES" sz="1400" dirty="0">
                <a:solidFill>
                  <a:srgbClr val="000000"/>
                </a:solidFill>
                <a:latin typeface="Consolas" panose="020B0609020204030204" pitchFamily="49" charset="0"/>
              </a:rPr>
              <a:t> </a:t>
            </a:r>
            <a:r>
              <a:rPr lang="es-ES" sz="1400" dirty="0">
                <a:solidFill>
                  <a:srgbClr val="FF0000"/>
                </a:solidFill>
                <a:latin typeface="Consolas" panose="020B0609020204030204" pitchFamily="49" charset="0"/>
              </a:rPr>
              <a:t>'. '</a:t>
            </a:r>
            <a:r>
              <a:rPr lang="es-ES" sz="1400" dirty="0">
                <a:solidFill>
                  <a:srgbClr val="000000"/>
                </a:solidFill>
                <a:latin typeface="Consolas" panose="020B0609020204030204" pitchFamily="49" charset="0"/>
              </a:rPr>
              <a:t> </a:t>
            </a:r>
            <a:r>
              <a:rPr lang="es-ES" sz="1400" dirty="0">
                <a:solidFill>
                  <a:srgbClr val="808080"/>
                </a:solidFill>
                <a:latin typeface="Consolas" panose="020B0609020204030204" pitchFamily="49" charset="0"/>
              </a:rPr>
              <a:t>+</a:t>
            </a:r>
            <a:r>
              <a:rPr lang="es-ES" sz="1400" dirty="0">
                <a:solidFill>
                  <a:srgbClr val="000000"/>
                </a:solidFill>
                <a:latin typeface="Consolas" panose="020B0609020204030204" pitchFamily="49" charset="0"/>
              </a:rPr>
              <a:t> @fechaHoraEquipo</a:t>
            </a:r>
            <a:r>
              <a:rPr lang="es-ES" sz="1400" dirty="0">
                <a:solidFill>
                  <a:srgbClr val="808080"/>
                </a:solidFill>
                <a:latin typeface="Consolas" panose="020B0609020204030204" pitchFamily="49" charset="0"/>
              </a:rPr>
              <a:t>;</a:t>
            </a:r>
            <a:endParaRPr lang="es-ES" sz="1400" dirty="0">
              <a:solidFill>
                <a:srgbClr val="000000"/>
              </a:solidFill>
              <a:latin typeface="Consolas" panose="020B0609020204030204" pitchFamily="49" charset="0"/>
            </a:endParaRPr>
          </a:p>
          <a:p>
            <a:r>
              <a:rPr lang="en-US" sz="1400" dirty="0">
                <a:solidFill>
                  <a:srgbClr val="0000FF"/>
                </a:solidFill>
                <a:latin typeface="Consolas" panose="020B0609020204030204" pitchFamily="49" charset="0"/>
              </a:rPr>
              <a:t>END</a:t>
            </a:r>
            <a:r>
              <a:rPr lang="en-US" sz="1400" dirty="0">
                <a:solidFill>
                  <a:srgbClr val="808080"/>
                </a:solidFill>
                <a:latin typeface="Consolas" panose="020B0609020204030204" pitchFamily="49" charset="0"/>
              </a:rPr>
              <a:t>;</a:t>
            </a:r>
            <a:endParaRPr lang="en-US" sz="1400" dirty="0">
              <a:solidFill>
                <a:srgbClr val="000000"/>
              </a:solidFill>
              <a:latin typeface="Consolas" panose="020B0609020204030204" pitchFamily="49" charset="0"/>
            </a:endParaRPr>
          </a:p>
        </p:txBody>
      </p:sp>
      <p:pic>
        <p:nvPicPr>
          <p:cNvPr id="7" name="Imagen 6">
            <a:extLst>
              <a:ext uri="{FF2B5EF4-FFF2-40B4-BE49-F238E27FC236}">
                <a16:creationId xmlns:a16="http://schemas.microsoft.com/office/drawing/2014/main" id="{61807F6E-9086-A35D-64E0-7BC0BBA3A35A}"/>
              </a:ext>
            </a:extLst>
          </p:cNvPr>
          <p:cNvPicPr>
            <a:picLocks noChangeAspect="1"/>
          </p:cNvPicPr>
          <p:nvPr/>
        </p:nvPicPr>
        <p:blipFill>
          <a:blip r:embed="rId2"/>
          <a:stretch>
            <a:fillRect/>
          </a:stretch>
        </p:blipFill>
        <p:spPr>
          <a:xfrm>
            <a:off x="428625" y="3771900"/>
            <a:ext cx="11334750" cy="1733550"/>
          </a:xfrm>
          <a:prstGeom prst="rect">
            <a:avLst/>
          </a:prstGeom>
        </p:spPr>
      </p:pic>
    </p:spTree>
    <p:extLst>
      <p:ext uri="{BB962C8B-B14F-4D97-AF65-F5344CB8AC3E}">
        <p14:creationId xmlns:p14="http://schemas.microsoft.com/office/powerpoint/2010/main" val="686622433"/>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F7FBC3BD-9AB9-AB2A-1138-D15163919DFD}"/>
              </a:ext>
            </a:extLst>
          </p:cNvPr>
          <p:cNvSpPr txBox="1"/>
          <p:nvPr/>
        </p:nvSpPr>
        <p:spPr>
          <a:xfrm>
            <a:off x="354204" y="261074"/>
            <a:ext cx="9030956" cy="2246769"/>
          </a:xfrm>
          <a:prstGeom prst="rect">
            <a:avLst/>
          </a:prstGeom>
          <a:noFill/>
        </p:spPr>
        <p:txBody>
          <a:bodyPr wrap="square">
            <a:spAutoFit/>
          </a:bodyPr>
          <a:lstStyle/>
          <a:p>
            <a:r>
              <a:rPr lang="es-DO" sz="1400" dirty="0">
                <a:solidFill>
                  <a:srgbClr val="008000"/>
                </a:solidFill>
                <a:latin typeface="Consolas" panose="020B0609020204030204" pitchFamily="49" charset="0"/>
              </a:rPr>
              <a:t>-- Trigger para eliminación</a:t>
            </a:r>
            <a:endParaRPr lang="es-DO" sz="1400" dirty="0">
              <a:solidFill>
                <a:srgbClr val="000000"/>
              </a:solidFill>
              <a:latin typeface="Consolas" panose="020B0609020204030204" pitchFamily="49" charset="0"/>
            </a:endParaRPr>
          </a:p>
          <a:p>
            <a:r>
              <a:rPr lang="es-DO" sz="1400" dirty="0">
                <a:solidFill>
                  <a:srgbClr val="0000FF"/>
                </a:solidFill>
                <a:latin typeface="Consolas" panose="020B0609020204030204" pitchFamily="49" charset="0"/>
              </a:rPr>
              <a:t>CREATE</a:t>
            </a:r>
            <a:r>
              <a:rPr lang="es-DO" sz="1400" dirty="0">
                <a:solidFill>
                  <a:srgbClr val="000000"/>
                </a:solidFill>
                <a:latin typeface="Consolas" panose="020B0609020204030204" pitchFamily="49" charset="0"/>
              </a:rPr>
              <a:t> </a:t>
            </a:r>
            <a:r>
              <a:rPr lang="es-DO" sz="1400" dirty="0">
                <a:solidFill>
                  <a:srgbClr val="0000FF"/>
                </a:solidFill>
                <a:latin typeface="Consolas" panose="020B0609020204030204" pitchFamily="49" charset="0"/>
              </a:rPr>
              <a:t>TRIGGER</a:t>
            </a:r>
            <a:r>
              <a:rPr lang="es-DO" sz="1400" dirty="0">
                <a:solidFill>
                  <a:srgbClr val="000000"/>
                </a:solidFill>
                <a:latin typeface="Consolas" panose="020B0609020204030204" pitchFamily="49" charset="0"/>
              </a:rPr>
              <a:t> tr_Eliminar_Contactos</a:t>
            </a:r>
          </a:p>
          <a:p>
            <a:r>
              <a:rPr lang="es-DO" sz="1400" dirty="0">
                <a:solidFill>
                  <a:srgbClr val="0000FF"/>
                </a:solidFill>
                <a:latin typeface="Consolas" panose="020B0609020204030204" pitchFamily="49" charset="0"/>
              </a:rPr>
              <a:t>ON</a:t>
            </a:r>
            <a:r>
              <a:rPr lang="es-DO" sz="1400" dirty="0">
                <a:solidFill>
                  <a:srgbClr val="000000"/>
                </a:solidFill>
                <a:latin typeface="Consolas" panose="020B0609020204030204" pitchFamily="49" charset="0"/>
              </a:rPr>
              <a:t> CONTACTOS</a:t>
            </a:r>
          </a:p>
          <a:p>
            <a:r>
              <a:rPr lang="es-DO" sz="1400" dirty="0">
                <a:solidFill>
                  <a:srgbClr val="0000FF"/>
                </a:solidFill>
                <a:latin typeface="Consolas" panose="020B0609020204030204" pitchFamily="49" charset="0"/>
              </a:rPr>
              <a:t>AFTER</a:t>
            </a:r>
            <a:r>
              <a:rPr lang="es-DO" sz="1400" dirty="0">
                <a:solidFill>
                  <a:srgbClr val="000000"/>
                </a:solidFill>
                <a:latin typeface="Consolas" panose="020B0609020204030204" pitchFamily="49" charset="0"/>
              </a:rPr>
              <a:t> </a:t>
            </a:r>
            <a:r>
              <a:rPr lang="es-DO" sz="1400" dirty="0">
                <a:solidFill>
                  <a:srgbClr val="0000FF"/>
                </a:solidFill>
                <a:latin typeface="Consolas" panose="020B0609020204030204" pitchFamily="49" charset="0"/>
              </a:rPr>
              <a:t>DELETE</a:t>
            </a:r>
            <a:endParaRPr lang="es-DO" sz="1400" dirty="0">
              <a:solidFill>
                <a:srgbClr val="000000"/>
              </a:solidFill>
              <a:latin typeface="Consolas" panose="020B0609020204030204" pitchFamily="49" charset="0"/>
            </a:endParaRPr>
          </a:p>
          <a:p>
            <a:r>
              <a:rPr lang="es-DO" sz="1400" dirty="0">
                <a:solidFill>
                  <a:srgbClr val="0000FF"/>
                </a:solidFill>
                <a:latin typeface="Consolas" panose="020B0609020204030204" pitchFamily="49" charset="0"/>
              </a:rPr>
              <a:t>AS</a:t>
            </a:r>
            <a:endParaRPr lang="es-DO" sz="1400" dirty="0">
              <a:solidFill>
                <a:srgbClr val="000000"/>
              </a:solidFill>
              <a:latin typeface="Consolas" panose="020B0609020204030204" pitchFamily="49" charset="0"/>
            </a:endParaRPr>
          </a:p>
          <a:p>
            <a:r>
              <a:rPr lang="es-DO" sz="1400" dirty="0">
                <a:solidFill>
                  <a:srgbClr val="0000FF"/>
                </a:solidFill>
                <a:latin typeface="Consolas" panose="020B0609020204030204" pitchFamily="49" charset="0"/>
              </a:rPr>
              <a:t>BEGIN</a:t>
            </a:r>
            <a:endParaRPr lang="es-DO" sz="1400" dirty="0">
              <a:solidFill>
                <a:srgbClr val="000000"/>
              </a:solidFill>
              <a:latin typeface="Consolas" panose="020B0609020204030204" pitchFamily="49" charset="0"/>
            </a:endParaRPr>
          </a:p>
          <a:p>
            <a:r>
              <a:rPr lang="es-DO" sz="1400" dirty="0">
                <a:solidFill>
                  <a:srgbClr val="0000FF"/>
                </a:solidFill>
                <a:latin typeface="Consolas" panose="020B0609020204030204" pitchFamily="49" charset="0"/>
              </a:rPr>
              <a:t>DECLARE</a:t>
            </a:r>
            <a:r>
              <a:rPr lang="es-DO" sz="1400" dirty="0">
                <a:solidFill>
                  <a:srgbClr val="000000"/>
                </a:solidFill>
                <a:latin typeface="Consolas" panose="020B0609020204030204" pitchFamily="49" charset="0"/>
              </a:rPr>
              <a:t> @usuario </a:t>
            </a:r>
            <a:r>
              <a:rPr lang="es-DO" sz="1400" dirty="0">
                <a:solidFill>
                  <a:srgbClr val="0000FF"/>
                </a:solidFill>
                <a:latin typeface="Consolas" panose="020B0609020204030204" pitchFamily="49" charset="0"/>
              </a:rPr>
              <a:t>varchar</a:t>
            </a:r>
            <a:r>
              <a:rPr lang="es-DO" sz="1400" dirty="0">
                <a:solidFill>
                  <a:srgbClr val="808080"/>
                </a:solidFill>
                <a:latin typeface="Consolas" panose="020B0609020204030204" pitchFamily="49" charset="0"/>
              </a:rPr>
              <a:t>(</a:t>
            </a:r>
            <a:r>
              <a:rPr lang="es-DO" sz="1400" dirty="0">
                <a:solidFill>
                  <a:srgbClr val="000000"/>
                </a:solidFill>
                <a:latin typeface="Consolas" panose="020B0609020204030204" pitchFamily="49" charset="0"/>
              </a:rPr>
              <a:t>30</a:t>
            </a:r>
            <a:r>
              <a:rPr lang="es-DO" sz="1400" dirty="0">
                <a:solidFill>
                  <a:srgbClr val="808080"/>
                </a:solidFill>
                <a:latin typeface="Consolas" panose="020B0609020204030204" pitchFamily="49" charset="0"/>
              </a:rPr>
              <a:t>);</a:t>
            </a:r>
            <a:endParaRPr lang="es-DO" sz="1400" dirty="0">
              <a:solidFill>
                <a:srgbClr val="000000"/>
              </a:solidFill>
              <a:latin typeface="Consolas" panose="020B0609020204030204" pitchFamily="49" charset="0"/>
            </a:endParaRPr>
          </a:p>
          <a:p>
            <a:r>
              <a:rPr lang="es-DO" sz="1400" dirty="0">
                <a:solidFill>
                  <a:srgbClr val="0000FF"/>
                </a:solidFill>
                <a:latin typeface="Consolas" panose="020B0609020204030204" pitchFamily="49" charset="0"/>
              </a:rPr>
              <a:t>SET</a:t>
            </a:r>
            <a:r>
              <a:rPr lang="es-DO" sz="1400" dirty="0">
                <a:solidFill>
                  <a:srgbClr val="000000"/>
                </a:solidFill>
                <a:latin typeface="Consolas" panose="020B0609020204030204" pitchFamily="49" charset="0"/>
              </a:rPr>
              <a:t> @usuario </a:t>
            </a:r>
            <a:r>
              <a:rPr lang="es-DO" sz="1400" dirty="0">
                <a:solidFill>
                  <a:srgbClr val="808080"/>
                </a:solidFill>
                <a:latin typeface="Consolas" panose="020B0609020204030204" pitchFamily="49" charset="0"/>
              </a:rPr>
              <a:t>=</a:t>
            </a:r>
            <a:r>
              <a:rPr lang="es-DO" sz="1400" dirty="0">
                <a:solidFill>
                  <a:srgbClr val="000000"/>
                </a:solidFill>
                <a:latin typeface="Consolas" panose="020B0609020204030204" pitchFamily="49" charset="0"/>
              </a:rPr>
              <a:t> </a:t>
            </a:r>
            <a:r>
              <a:rPr lang="es-DO" sz="1400" dirty="0">
                <a:solidFill>
                  <a:srgbClr val="FF00FF"/>
                </a:solidFill>
                <a:latin typeface="Consolas" panose="020B0609020204030204" pitchFamily="49" charset="0"/>
              </a:rPr>
              <a:t>SUSER_SNAME</a:t>
            </a:r>
            <a:r>
              <a:rPr lang="es-DO" sz="1400" dirty="0">
                <a:solidFill>
                  <a:srgbClr val="808080"/>
                </a:solidFill>
                <a:latin typeface="Consolas" panose="020B0609020204030204" pitchFamily="49" charset="0"/>
              </a:rPr>
              <a:t>();</a:t>
            </a:r>
            <a:endParaRPr lang="es-DO" sz="1400" dirty="0">
              <a:solidFill>
                <a:srgbClr val="000000"/>
              </a:solidFill>
              <a:latin typeface="Consolas" panose="020B0609020204030204" pitchFamily="49" charset="0"/>
            </a:endParaRPr>
          </a:p>
          <a:p>
            <a:r>
              <a:rPr lang="es-ES" sz="1400" dirty="0">
                <a:solidFill>
                  <a:srgbClr val="0000FF"/>
                </a:solidFill>
                <a:latin typeface="Consolas" panose="020B0609020204030204" pitchFamily="49" charset="0"/>
              </a:rPr>
              <a:t>PRINT</a:t>
            </a:r>
            <a:r>
              <a:rPr lang="es-ES" sz="1400" dirty="0">
                <a:solidFill>
                  <a:srgbClr val="000000"/>
                </a:solidFill>
                <a:latin typeface="Consolas" panose="020B0609020204030204" pitchFamily="49" charset="0"/>
              </a:rPr>
              <a:t> </a:t>
            </a:r>
            <a:r>
              <a:rPr lang="es-ES" sz="1400" dirty="0">
                <a:solidFill>
                  <a:srgbClr val="FF0000"/>
                </a:solidFill>
                <a:latin typeface="Consolas" panose="020B0609020204030204" pitchFamily="49" charset="0"/>
              </a:rPr>
              <a:t>'Un Contacto se Ha Eliminado por el usuario: '</a:t>
            </a:r>
            <a:r>
              <a:rPr lang="es-ES" sz="1400" dirty="0">
                <a:solidFill>
                  <a:srgbClr val="000000"/>
                </a:solidFill>
                <a:latin typeface="Consolas" panose="020B0609020204030204" pitchFamily="49" charset="0"/>
              </a:rPr>
              <a:t> </a:t>
            </a:r>
            <a:r>
              <a:rPr lang="es-ES" sz="1400" dirty="0">
                <a:solidFill>
                  <a:srgbClr val="808080"/>
                </a:solidFill>
                <a:latin typeface="Consolas" panose="020B0609020204030204" pitchFamily="49" charset="0"/>
              </a:rPr>
              <a:t>+</a:t>
            </a:r>
            <a:r>
              <a:rPr lang="es-ES" sz="1400" dirty="0">
                <a:solidFill>
                  <a:srgbClr val="000000"/>
                </a:solidFill>
                <a:latin typeface="Consolas" panose="020B0609020204030204" pitchFamily="49" charset="0"/>
              </a:rPr>
              <a:t> @usuario</a:t>
            </a:r>
            <a:r>
              <a:rPr lang="es-ES" sz="1400" dirty="0">
                <a:solidFill>
                  <a:srgbClr val="808080"/>
                </a:solidFill>
                <a:latin typeface="Consolas" panose="020B0609020204030204" pitchFamily="49" charset="0"/>
              </a:rPr>
              <a:t>;</a:t>
            </a:r>
            <a:endParaRPr lang="es-ES" sz="1400" dirty="0">
              <a:solidFill>
                <a:srgbClr val="000000"/>
              </a:solidFill>
              <a:latin typeface="Consolas" panose="020B0609020204030204" pitchFamily="49" charset="0"/>
            </a:endParaRPr>
          </a:p>
          <a:p>
            <a:r>
              <a:rPr lang="es-DO" sz="1400" dirty="0">
                <a:solidFill>
                  <a:srgbClr val="0000FF"/>
                </a:solidFill>
                <a:latin typeface="Consolas" panose="020B0609020204030204" pitchFamily="49" charset="0"/>
              </a:rPr>
              <a:t>END</a:t>
            </a:r>
            <a:r>
              <a:rPr lang="es-DO" sz="1400" dirty="0">
                <a:solidFill>
                  <a:srgbClr val="808080"/>
                </a:solidFill>
                <a:latin typeface="Consolas" panose="020B0609020204030204" pitchFamily="49" charset="0"/>
              </a:rPr>
              <a:t>;</a:t>
            </a:r>
            <a:endParaRPr lang="es-DO" dirty="0"/>
          </a:p>
        </p:txBody>
      </p:sp>
      <p:pic>
        <p:nvPicPr>
          <p:cNvPr id="5" name="Imagen 4">
            <a:extLst>
              <a:ext uri="{FF2B5EF4-FFF2-40B4-BE49-F238E27FC236}">
                <a16:creationId xmlns:a16="http://schemas.microsoft.com/office/drawing/2014/main" id="{01C23DE8-2F95-07D5-7A87-A2AA50393B84}"/>
              </a:ext>
            </a:extLst>
          </p:cNvPr>
          <p:cNvPicPr>
            <a:picLocks noChangeAspect="1"/>
          </p:cNvPicPr>
          <p:nvPr/>
        </p:nvPicPr>
        <p:blipFill>
          <a:blip r:embed="rId2"/>
          <a:stretch>
            <a:fillRect/>
          </a:stretch>
        </p:blipFill>
        <p:spPr>
          <a:xfrm>
            <a:off x="354204" y="2639474"/>
            <a:ext cx="11167068" cy="3957452"/>
          </a:xfrm>
          <a:prstGeom prst="rect">
            <a:avLst/>
          </a:prstGeom>
        </p:spPr>
      </p:pic>
    </p:spTree>
    <p:extLst>
      <p:ext uri="{BB962C8B-B14F-4D97-AF65-F5344CB8AC3E}">
        <p14:creationId xmlns:p14="http://schemas.microsoft.com/office/powerpoint/2010/main" val="4219125091"/>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C082F52B-EB63-42B9-2198-CE84FA46C00E}"/>
              </a:ext>
            </a:extLst>
          </p:cNvPr>
          <p:cNvPicPr>
            <a:picLocks noChangeAspect="1"/>
          </p:cNvPicPr>
          <p:nvPr/>
        </p:nvPicPr>
        <p:blipFill rotWithShape="1">
          <a:blip r:embed="rId2"/>
          <a:srcRect b="15088"/>
          <a:stretch/>
        </p:blipFill>
        <p:spPr>
          <a:xfrm>
            <a:off x="466725" y="4191001"/>
            <a:ext cx="11287125" cy="2305050"/>
          </a:xfrm>
          <a:prstGeom prst="rect">
            <a:avLst/>
          </a:prstGeom>
        </p:spPr>
      </p:pic>
      <p:sp>
        <p:nvSpPr>
          <p:cNvPr id="5" name="CuadroTexto 4">
            <a:extLst>
              <a:ext uri="{FF2B5EF4-FFF2-40B4-BE49-F238E27FC236}">
                <a16:creationId xmlns:a16="http://schemas.microsoft.com/office/drawing/2014/main" id="{6CF7B4BF-7F82-CE49-E354-71904CAE4CFB}"/>
              </a:ext>
            </a:extLst>
          </p:cNvPr>
          <p:cNvSpPr txBox="1"/>
          <p:nvPr/>
        </p:nvSpPr>
        <p:spPr>
          <a:xfrm>
            <a:off x="507206" y="361949"/>
            <a:ext cx="11206162" cy="3323987"/>
          </a:xfrm>
          <a:prstGeom prst="rect">
            <a:avLst/>
          </a:prstGeom>
          <a:noFill/>
        </p:spPr>
        <p:txBody>
          <a:bodyPr wrap="square">
            <a:spAutoFit/>
          </a:bodyPr>
          <a:lstStyle/>
          <a:p>
            <a:r>
              <a:rPr lang="en-US" sz="1400" dirty="0">
                <a:solidFill>
                  <a:srgbClr val="008000"/>
                </a:solidFill>
                <a:latin typeface="Consolas" panose="020B0609020204030204" pitchFamily="49" charset="0"/>
              </a:rPr>
              <a:t>-- Trigger para eliminación</a:t>
            </a:r>
            <a:endParaRPr lang="en-US" sz="1400" dirty="0">
              <a:solidFill>
                <a:srgbClr val="000000"/>
              </a:solidFill>
              <a:latin typeface="Consolas" panose="020B0609020204030204" pitchFamily="49" charset="0"/>
            </a:endParaRPr>
          </a:p>
          <a:p>
            <a:r>
              <a:rPr lang="en-US" sz="1400" dirty="0">
                <a:solidFill>
                  <a:srgbClr val="0000FF"/>
                </a:solidFill>
                <a:latin typeface="Consolas" panose="020B0609020204030204" pitchFamily="49" charset="0"/>
              </a:rPr>
              <a:t>CREATE</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TRIGGER</a:t>
            </a:r>
            <a:r>
              <a:rPr lang="en-US" sz="1400" dirty="0">
                <a:solidFill>
                  <a:srgbClr val="000000"/>
                </a:solidFill>
                <a:latin typeface="Consolas" panose="020B0609020204030204" pitchFamily="49" charset="0"/>
              </a:rPr>
              <a:t> tr_Eliminar_Contactos</a:t>
            </a:r>
          </a:p>
          <a:p>
            <a:r>
              <a:rPr lang="en-US" sz="1400" dirty="0">
                <a:solidFill>
                  <a:srgbClr val="0000FF"/>
                </a:solidFill>
                <a:latin typeface="Consolas" panose="020B0609020204030204" pitchFamily="49" charset="0"/>
              </a:rPr>
              <a:t>ON</a:t>
            </a:r>
            <a:r>
              <a:rPr lang="en-US" sz="1400" dirty="0">
                <a:solidFill>
                  <a:srgbClr val="000000"/>
                </a:solidFill>
                <a:latin typeface="Consolas" panose="020B0609020204030204" pitchFamily="49" charset="0"/>
              </a:rPr>
              <a:t> CONTACTOS</a:t>
            </a:r>
          </a:p>
          <a:p>
            <a:r>
              <a:rPr lang="en-US" sz="1400" dirty="0">
                <a:solidFill>
                  <a:srgbClr val="0000FF"/>
                </a:solidFill>
                <a:latin typeface="Consolas" panose="020B0609020204030204" pitchFamily="49" charset="0"/>
              </a:rPr>
              <a:t>AFTER</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DELETE</a:t>
            </a:r>
            <a:endParaRPr lang="en-US" sz="1400" dirty="0">
              <a:solidFill>
                <a:srgbClr val="000000"/>
              </a:solidFill>
              <a:latin typeface="Consolas" panose="020B0609020204030204" pitchFamily="49" charset="0"/>
            </a:endParaRPr>
          </a:p>
          <a:p>
            <a:r>
              <a:rPr lang="en-US" sz="1400" dirty="0">
                <a:solidFill>
                  <a:srgbClr val="0000FF"/>
                </a:solidFill>
                <a:latin typeface="Consolas" panose="020B0609020204030204" pitchFamily="49" charset="0"/>
              </a:rPr>
              <a:t>AS</a:t>
            </a:r>
            <a:endParaRPr lang="en-US" sz="1400" dirty="0">
              <a:solidFill>
                <a:srgbClr val="000000"/>
              </a:solidFill>
              <a:latin typeface="Consolas" panose="020B0609020204030204" pitchFamily="49" charset="0"/>
            </a:endParaRPr>
          </a:p>
          <a:p>
            <a:r>
              <a:rPr lang="en-US" sz="1400" dirty="0">
                <a:solidFill>
                  <a:srgbClr val="0000FF"/>
                </a:solidFill>
                <a:latin typeface="Consolas" panose="020B0609020204030204" pitchFamily="49" charset="0"/>
              </a:rPr>
              <a:t>BEGIN</a:t>
            </a:r>
            <a:endParaRPr lang="en-US" sz="1400" dirty="0">
              <a:solidFill>
                <a:srgbClr val="000000"/>
              </a:solidFill>
              <a:latin typeface="Consolas" panose="020B0609020204030204" pitchFamily="49" charset="0"/>
            </a:endParaRPr>
          </a:p>
          <a:p>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DECLARE</a:t>
            </a:r>
            <a:r>
              <a:rPr lang="en-US" sz="1400" dirty="0">
                <a:solidFill>
                  <a:srgbClr val="000000"/>
                </a:solidFill>
                <a:latin typeface="Consolas" panose="020B0609020204030204" pitchFamily="49" charset="0"/>
              </a:rPr>
              <a:t> @usuario </a:t>
            </a:r>
            <a:r>
              <a:rPr lang="en-US" sz="1400" dirty="0">
                <a:solidFill>
                  <a:srgbClr val="0000FF"/>
                </a:solidFill>
                <a:latin typeface="Consolas" panose="020B0609020204030204" pitchFamily="49" charset="0"/>
              </a:rPr>
              <a:t>VARCHAR</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30</a:t>
            </a:r>
            <a:r>
              <a:rPr lang="en-US" sz="1400" dirty="0">
                <a:solidFill>
                  <a:srgbClr val="808080"/>
                </a:solidFill>
                <a:latin typeface="Consolas" panose="020B0609020204030204" pitchFamily="49" charset="0"/>
              </a:rPr>
              <a:t>);</a:t>
            </a:r>
            <a:endParaRPr lang="en-US" sz="1400" dirty="0">
              <a:solidFill>
                <a:srgbClr val="000000"/>
              </a:solidFill>
              <a:latin typeface="Consolas" panose="020B0609020204030204" pitchFamily="49" charset="0"/>
            </a:endParaRPr>
          </a:p>
          <a:p>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DECLARE</a:t>
            </a:r>
            <a:r>
              <a:rPr lang="en-US" sz="1400" dirty="0">
                <a:solidFill>
                  <a:srgbClr val="000000"/>
                </a:solidFill>
                <a:latin typeface="Consolas" panose="020B0609020204030204" pitchFamily="49" charset="0"/>
              </a:rPr>
              <a:t> @fechaHoraEquipo </a:t>
            </a:r>
            <a:r>
              <a:rPr lang="en-US" sz="1400" dirty="0">
                <a:solidFill>
                  <a:srgbClr val="0000FF"/>
                </a:solidFill>
                <a:latin typeface="Consolas" panose="020B0609020204030204" pitchFamily="49" charset="0"/>
              </a:rPr>
              <a:t>VARCHAR</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100</a:t>
            </a:r>
            <a:r>
              <a:rPr lang="en-US" sz="1400" dirty="0">
                <a:solidFill>
                  <a:srgbClr val="808080"/>
                </a:solidFill>
                <a:latin typeface="Consolas" panose="020B0609020204030204" pitchFamily="49" charset="0"/>
              </a:rPr>
              <a:t>);</a:t>
            </a:r>
            <a:endParaRPr lang="en-US" sz="1400" dirty="0">
              <a:solidFill>
                <a:srgbClr val="000000"/>
              </a:solidFill>
              <a:latin typeface="Consolas" panose="020B0609020204030204" pitchFamily="49" charset="0"/>
            </a:endParaRPr>
          </a:p>
          <a:p>
            <a:r>
              <a:rPr lang="en-US" sz="1400" dirty="0">
                <a:solidFill>
                  <a:srgbClr val="000000"/>
                </a:solidFill>
                <a:latin typeface="Consolas" panose="020B0609020204030204" pitchFamily="49" charset="0"/>
              </a:rPr>
              <a:t>    </a:t>
            </a:r>
          </a:p>
          <a:p>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SET</a:t>
            </a:r>
            <a:r>
              <a:rPr lang="en-US" sz="1400" dirty="0">
                <a:solidFill>
                  <a:srgbClr val="000000"/>
                </a:solidFill>
                <a:latin typeface="Consolas" panose="020B0609020204030204" pitchFamily="49" charset="0"/>
              </a:rPr>
              <a:t> @usuario </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a:t>
            </a:r>
            <a:r>
              <a:rPr lang="en-US" sz="1400" dirty="0">
                <a:solidFill>
                  <a:srgbClr val="FF00FF"/>
                </a:solidFill>
                <a:latin typeface="Consolas" panose="020B0609020204030204" pitchFamily="49" charset="0"/>
              </a:rPr>
              <a:t>SUSER_SNAME</a:t>
            </a:r>
            <a:r>
              <a:rPr lang="en-US" sz="1400" dirty="0">
                <a:solidFill>
                  <a:srgbClr val="808080"/>
                </a:solidFill>
                <a:latin typeface="Consolas" panose="020B0609020204030204" pitchFamily="49" charset="0"/>
              </a:rPr>
              <a:t>();</a:t>
            </a:r>
            <a:endParaRPr lang="en-US" sz="1400" dirty="0">
              <a:solidFill>
                <a:srgbClr val="000000"/>
              </a:solidFill>
              <a:latin typeface="Consolas" panose="020B0609020204030204" pitchFamily="49" charset="0"/>
            </a:endParaRPr>
          </a:p>
          <a:p>
            <a:r>
              <a:rPr lang="es-ES" sz="1400" dirty="0">
                <a:solidFill>
                  <a:srgbClr val="000000"/>
                </a:solidFill>
                <a:latin typeface="Consolas" panose="020B0609020204030204" pitchFamily="49" charset="0"/>
              </a:rPr>
              <a:t>    </a:t>
            </a:r>
            <a:r>
              <a:rPr lang="es-ES" sz="1400" dirty="0">
                <a:solidFill>
                  <a:srgbClr val="0000FF"/>
                </a:solidFill>
                <a:latin typeface="Consolas" panose="020B0609020204030204" pitchFamily="49" charset="0"/>
              </a:rPr>
              <a:t>SET</a:t>
            </a:r>
            <a:r>
              <a:rPr lang="es-ES" sz="1400" dirty="0">
                <a:solidFill>
                  <a:srgbClr val="000000"/>
                </a:solidFill>
                <a:latin typeface="Consolas" panose="020B0609020204030204" pitchFamily="49" charset="0"/>
              </a:rPr>
              <a:t> @fechaHoraEquipo </a:t>
            </a:r>
            <a:r>
              <a:rPr lang="es-ES" sz="1400" dirty="0">
                <a:solidFill>
                  <a:srgbClr val="808080"/>
                </a:solidFill>
                <a:latin typeface="Consolas" panose="020B0609020204030204" pitchFamily="49" charset="0"/>
              </a:rPr>
              <a:t>=</a:t>
            </a:r>
            <a:r>
              <a:rPr lang="es-ES" sz="1400" dirty="0">
                <a:solidFill>
                  <a:srgbClr val="000000"/>
                </a:solidFill>
                <a:latin typeface="Consolas" panose="020B0609020204030204" pitchFamily="49" charset="0"/>
              </a:rPr>
              <a:t> </a:t>
            </a:r>
            <a:r>
              <a:rPr lang="es-ES" sz="1400" dirty="0">
                <a:solidFill>
                  <a:srgbClr val="FF0000"/>
                </a:solidFill>
                <a:latin typeface="Consolas" panose="020B0609020204030204" pitchFamily="49" charset="0"/>
              </a:rPr>
              <a:t>'Fecha y hora: '</a:t>
            </a:r>
            <a:r>
              <a:rPr lang="es-ES" sz="1400" dirty="0">
                <a:solidFill>
                  <a:srgbClr val="000000"/>
                </a:solidFill>
                <a:latin typeface="Consolas" panose="020B0609020204030204" pitchFamily="49" charset="0"/>
              </a:rPr>
              <a:t> </a:t>
            </a:r>
            <a:r>
              <a:rPr lang="es-ES" sz="1400" dirty="0">
                <a:solidFill>
                  <a:srgbClr val="808080"/>
                </a:solidFill>
                <a:latin typeface="Consolas" panose="020B0609020204030204" pitchFamily="49" charset="0"/>
              </a:rPr>
              <a:t>+</a:t>
            </a:r>
            <a:r>
              <a:rPr lang="es-ES" sz="1400" dirty="0">
                <a:solidFill>
                  <a:srgbClr val="000000"/>
                </a:solidFill>
                <a:latin typeface="Consolas" panose="020B0609020204030204" pitchFamily="49" charset="0"/>
              </a:rPr>
              <a:t> </a:t>
            </a:r>
            <a:r>
              <a:rPr lang="es-ES" sz="1400" dirty="0">
                <a:solidFill>
                  <a:srgbClr val="FF00FF"/>
                </a:solidFill>
                <a:latin typeface="Consolas" panose="020B0609020204030204" pitchFamily="49" charset="0"/>
              </a:rPr>
              <a:t>CONVERT</a:t>
            </a:r>
            <a:r>
              <a:rPr lang="es-ES" sz="1400" dirty="0">
                <a:solidFill>
                  <a:srgbClr val="808080"/>
                </a:solidFill>
                <a:latin typeface="Consolas" panose="020B0609020204030204" pitchFamily="49" charset="0"/>
              </a:rPr>
              <a:t>(</a:t>
            </a:r>
            <a:r>
              <a:rPr lang="es-ES" sz="1400" dirty="0">
                <a:solidFill>
                  <a:srgbClr val="0000FF"/>
                </a:solidFill>
                <a:latin typeface="Consolas" panose="020B0609020204030204" pitchFamily="49" charset="0"/>
              </a:rPr>
              <a:t>VARCHAR</a:t>
            </a:r>
            <a:r>
              <a:rPr lang="es-ES" sz="1400" dirty="0">
                <a:solidFill>
                  <a:srgbClr val="808080"/>
                </a:solidFill>
                <a:latin typeface="Consolas" panose="020B0609020204030204" pitchFamily="49" charset="0"/>
              </a:rPr>
              <a:t>(</a:t>
            </a:r>
            <a:r>
              <a:rPr lang="es-ES" sz="1400" dirty="0">
                <a:solidFill>
                  <a:srgbClr val="000000"/>
                </a:solidFill>
                <a:latin typeface="Consolas" panose="020B0609020204030204" pitchFamily="49" charset="0"/>
              </a:rPr>
              <a:t>19</a:t>
            </a:r>
            <a:r>
              <a:rPr lang="es-ES" sz="1400" dirty="0">
                <a:solidFill>
                  <a:srgbClr val="808080"/>
                </a:solidFill>
                <a:latin typeface="Consolas" panose="020B0609020204030204" pitchFamily="49" charset="0"/>
              </a:rPr>
              <a:t>),</a:t>
            </a:r>
            <a:r>
              <a:rPr lang="es-ES" sz="1400" dirty="0">
                <a:solidFill>
                  <a:srgbClr val="000000"/>
                </a:solidFill>
                <a:latin typeface="Consolas" panose="020B0609020204030204" pitchFamily="49" charset="0"/>
              </a:rPr>
              <a:t> </a:t>
            </a:r>
            <a:r>
              <a:rPr lang="es-ES" sz="1400" dirty="0">
                <a:solidFill>
                  <a:srgbClr val="FF00FF"/>
                </a:solidFill>
                <a:latin typeface="Consolas" panose="020B0609020204030204" pitchFamily="49" charset="0"/>
              </a:rPr>
              <a:t>GETDATE</a:t>
            </a:r>
            <a:r>
              <a:rPr lang="es-ES" sz="1400" dirty="0">
                <a:solidFill>
                  <a:srgbClr val="808080"/>
                </a:solidFill>
                <a:latin typeface="Consolas" panose="020B0609020204030204" pitchFamily="49" charset="0"/>
              </a:rPr>
              <a:t>(),</a:t>
            </a:r>
            <a:r>
              <a:rPr lang="es-ES" sz="1400" dirty="0">
                <a:solidFill>
                  <a:srgbClr val="000000"/>
                </a:solidFill>
                <a:latin typeface="Consolas" panose="020B0609020204030204" pitchFamily="49" charset="0"/>
              </a:rPr>
              <a:t> 120</a:t>
            </a:r>
            <a:r>
              <a:rPr lang="es-ES" sz="1400" dirty="0">
                <a:solidFill>
                  <a:srgbClr val="808080"/>
                </a:solidFill>
                <a:latin typeface="Consolas" panose="020B0609020204030204" pitchFamily="49" charset="0"/>
              </a:rPr>
              <a:t>)</a:t>
            </a:r>
            <a:r>
              <a:rPr lang="es-ES" sz="1400" dirty="0">
                <a:solidFill>
                  <a:srgbClr val="000000"/>
                </a:solidFill>
                <a:latin typeface="Consolas" panose="020B0609020204030204" pitchFamily="49" charset="0"/>
              </a:rPr>
              <a:t> </a:t>
            </a:r>
            <a:r>
              <a:rPr lang="es-ES" sz="1400" dirty="0">
                <a:solidFill>
                  <a:srgbClr val="808080"/>
                </a:solidFill>
                <a:latin typeface="Consolas" panose="020B0609020204030204" pitchFamily="49" charset="0"/>
              </a:rPr>
              <a:t>+</a:t>
            </a:r>
            <a:r>
              <a:rPr lang="es-ES" sz="1400" dirty="0">
                <a:solidFill>
                  <a:srgbClr val="000000"/>
                </a:solidFill>
                <a:latin typeface="Consolas" panose="020B0609020204030204" pitchFamily="49" charset="0"/>
              </a:rPr>
              <a:t> </a:t>
            </a:r>
            <a:r>
              <a:rPr lang="es-ES" sz="1400" dirty="0">
                <a:solidFill>
                  <a:srgbClr val="FF0000"/>
                </a:solidFill>
                <a:latin typeface="Consolas" panose="020B0609020204030204" pitchFamily="49" charset="0"/>
              </a:rPr>
              <a:t>', Equipo: '</a:t>
            </a:r>
            <a:r>
              <a:rPr lang="es-ES" sz="1400" dirty="0">
                <a:solidFill>
                  <a:srgbClr val="000000"/>
                </a:solidFill>
                <a:latin typeface="Consolas" panose="020B0609020204030204" pitchFamily="49" charset="0"/>
              </a:rPr>
              <a:t> </a:t>
            </a:r>
            <a:r>
              <a:rPr lang="es-ES" sz="1400" dirty="0">
                <a:solidFill>
                  <a:srgbClr val="808080"/>
                </a:solidFill>
                <a:latin typeface="Consolas" panose="020B0609020204030204" pitchFamily="49" charset="0"/>
              </a:rPr>
              <a:t>+</a:t>
            </a:r>
            <a:r>
              <a:rPr lang="es-ES" sz="1400" dirty="0">
                <a:solidFill>
                  <a:srgbClr val="000000"/>
                </a:solidFill>
                <a:latin typeface="Consolas" panose="020B0609020204030204" pitchFamily="49" charset="0"/>
              </a:rPr>
              <a:t> </a:t>
            </a:r>
            <a:r>
              <a:rPr lang="es-ES" sz="1400" dirty="0">
                <a:solidFill>
                  <a:srgbClr val="FF00FF"/>
                </a:solidFill>
                <a:latin typeface="Consolas" panose="020B0609020204030204" pitchFamily="49" charset="0"/>
              </a:rPr>
              <a:t>HOST_NAME</a:t>
            </a:r>
            <a:r>
              <a:rPr lang="es-ES" sz="1400" dirty="0">
                <a:solidFill>
                  <a:srgbClr val="808080"/>
                </a:solidFill>
                <a:latin typeface="Consolas" panose="020B0609020204030204" pitchFamily="49" charset="0"/>
              </a:rPr>
              <a:t>();</a:t>
            </a:r>
            <a:endParaRPr lang="es-ES" sz="1400" dirty="0">
              <a:solidFill>
                <a:srgbClr val="000000"/>
              </a:solidFill>
              <a:latin typeface="Consolas" panose="020B0609020204030204" pitchFamily="49" charset="0"/>
            </a:endParaRPr>
          </a:p>
          <a:p>
            <a:r>
              <a:rPr lang="en-US" sz="1400" dirty="0">
                <a:solidFill>
                  <a:srgbClr val="000000"/>
                </a:solidFill>
                <a:latin typeface="Consolas" panose="020B0609020204030204" pitchFamily="49" charset="0"/>
              </a:rPr>
              <a:t>    </a:t>
            </a:r>
          </a:p>
          <a:p>
            <a:r>
              <a:rPr lang="es-ES" sz="1400" dirty="0">
                <a:solidFill>
                  <a:srgbClr val="000000"/>
                </a:solidFill>
                <a:latin typeface="Consolas" panose="020B0609020204030204" pitchFamily="49" charset="0"/>
              </a:rPr>
              <a:t>    </a:t>
            </a:r>
            <a:r>
              <a:rPr lang="es-ES" sz="1400" dirty="0">
                <a:solidFill>
                  <a:srgbClr val="0000FF"/>
                </a:solidFill>
                <a:latin typeface="Consolas" panose="020B0609020204030204" pitchFamily="49" charset="0"/>
              </a:rPr>
              <a:t>PRINT</a:t>
            </a:r>
            <a:r>
              <a:rPr lang="es-ES" sz="1400" dirty="0">
                <a:solidFill>
                  <a:srgbClr val="000000"/>
                </a:solidFill>
                <a:latin typeface="Consolas" panose="020B0609020204030204" pitchFamily="49" charset="0"/>
              </a:rPr>
              <a:t> </a:t>
            </a:r>
            <a:r>
              <a:rPr lang="es-ES" sz="1400" dirty="0">
                <a:solidFill>
                  <a:srgbClr val="FF0000"/>
                </a:solidFill>
                <a:latin typeface="Consolas" panose="020B0609020204030204" pitchFamily="49" charset="0"/>
              </a:rPr>
              <a:t>'Un Contacto se Ha Eliminado por el usuario: '</a:t>
            </a:r>
            <a:r>
              <a:rPr lang="es-ES" sz="1400" dirty="0">
                <a:solidFill>
                  <a:srgbClr val="000000"/>
                </a:solidFill>
                <a:latin typeface="Consolas" panose="020B0609020204030204" pitchFamily="49" charset="0"/>
              </a:rPr>
              <a:t> </a:t>
            </a:r>
            <a:r>
              <a:rPr lang="es-ES" sz="1400" dirty="0">
                <a:solidFill>
                  <a:srgbClr val="808080"/>
                </a:solidFill>
                <a:latin typeface="Consolas" panose="020B0609020204030204" pitchFamily="49" charset="0"/>
              </a:rPr>
              <a:t>+</a:t>
            </a:r>
            <a:r>
              <a:rPr lang="es-ES" sz="1400" dirty="0">
                <a:solidFill>
                  <a:srgbClr val="000000"/>
                </a:solidFill>
                <a:latin typeface="Consolas" panose="020B0609020204030204" pitchFamily="49" charset="0"/>
              </a:rPr>
              <a:t> @usuario </a:t>
            </a:r>
            <a:r>
              <a:rPr lang="es-ES" sz="1400" dirty="0">
                <a:solidFill>
                  <a:srgbClr val="808080"/>
                </a:solidFill>
                <a:latin typeface="Consolas" panose="020B0609020204030204" pitchFamily="49" charset="0"/>
              </a:rPr>
              <a:t>+</a:t>
            </a:r>
            <a:r>
              <a:rPr lang="es-ES" sz="1400" dirty="0">
                <a:solidFill>
                  <a:srgbClr val="000000"/>
                </a:solidFill>
                <a:latin typeface="Consolas" panose="020B0609020204030204" pitchFamily="49" charset="0"/>
              </a:rPr>
              <a:t> </a:t>
            </a:r>
            <a:r>
              <a:rPr lang="es-ES" sz="1400" dirty="0">
                <a:solidFill>
                  <a:srgbClr val="FF0000"/>
                </a:solidFill>
                <a:latin typeface="Consolas" panose="020B0609020204030204" pitchFamily="49" charset="0"/>
              </a:rPr>
              <a:t>'. '</a:t>
            </a:r>
            <a:r>
              <a:rPr lang="es-ES" sz="1400" dirty="0">
                <a:solidFill>
                  <a:srgbClr val="000000"/>
                </a:solidFill>
                <a:latin typeface="Consolas" panose="020B0609020204030204" pitchFamily="49" charset="0"/>
              </a:rPr>
              <a:t> </a:t>
            </a:r>
            <a:r>
              <a:rPr lang="es-ES" sz="1400" dirty="0">
                <a:solidFill>
                  <a:srgbClr val="808080"/>
                </a:solidFill>
                <a:latin typeface="Consolas" panose="020B0609020204030204" pitchFamily="49" charset="0"/>
              </a:rPr>
              <a:t>+</a:t>
            </a:r>
            <a:r>
              <a:rPr lang="es-ES" sz="1400" dirty="0">
                <a:solidFill>
                  <a:srgbClr val="000000"/>
                </a:solidFill>
                <a:latin typeface="Consolas" panose="020B0609020204030204" pitchFamily="49" charset="0"/>
              </a:rPr>
              <a:t> @fechaHoraEquipo</a:t>
            </a:r>
            <a:r>
              <a:rPr lang="es-ES" sz="1400" dirty="0">
                <a:solidFill>
                  <a:srgbClr val="808080"/>
                </a:solidFill>
                <a:latin typeface="Consolas" panose="020B0609020204030204" pitchFamily="49" charset="0"/>
              </a:rPr>
              <a:t>;</a:t>
            </a:r>
            <a:endParaRPr lang="es-ES" sz="1400" dirty="0">
              <a:solidFill>
                <a:srgbClr val="000000"/>
              </a:solidFill>
              <a:latin typeface="Consolas" panose="020B0609020204030204" pitchFamily="49" charset="0"/>
            </a:endParaRPr>
          </a:p>
          <a:p>
            <a:r>
              <a:rPr lang="en-US" sz="1400" dirty="0">
                <a:solidFill>
                  <a:srgbClr val="0000FF"/>
                </a:solidFill>
                <a:latin typeface="Consolas" panose="020B0609020204030204" pitchFamily="49" charset="0"/>
              </a:rPr>
              <a:t>END</a:t>
            </a:r>
            <a:r>
              <a:rPr lang="en-US" sz="1400" dirty="0">
                <a:solidFill>
                  <a:srgbClr val="808080"/>
                </a:solidFill>
                <a:latin typeface="Consolas" panose="020B0609020204030204" pitchFamily="49" charset="0"/>
              </a:rPr>
              <a:t>;</a:t>
            </a:r>
            <a:endParaRPr lang="en-US" sz="1400" dirty="0">
              <a:solidFill>
                <a:srgbClr val="000000"/>
              </a:solidFill>
              <a:latin typeface="Consolas" panose="020B0609020204030204" pitchFamily="49" charset="0"/>
            </a:endParaRPr>
          </a:p>
        </p:txBody>
      </p:sp>
    </p:spTree>
    <p:extLst>
      <p:ext uri="{BB962C8B-B14F-4D97-AF65-F5344CB8AC3E}">
        <p14:creationId xmlns:p14="http://schemas.microsoft.com/office/powerpoint/2010/main" val="2551936466"/>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ADBCDE6-5EC4-4AB6-BE33-7705FD4651FC}"/>
              </a:ext>
            </a:extLst>
          </p:cNvPr>
          <p:cNvSpPr txBox="1"/>
          <p:nvPr/>
        </p:nvSpPr>
        <p:spPr>
          <a:xfrm>
            <a:off x="251927" y="150292"/>
            <a:ext cx="5281125" cy="6186309"/>
          </a:xfrm>
          <a:prstGeom prst="rect">
            <a:avLst/>
          </a:prstGeom>
          <a:noFill/>
        </p:spPr>
        <p:txBody>
          <a:bodyPr wrap="square">
            <a:spAutoFit/>
          </a:bodyPr>
          <a:lstStyle/>
          <a:p>
            <a:pPr algn="just"/>
            <a:r>
              <a:rPr lang="es-ES" sz="1600" b="1" i="0" u="sng" dirty="0">
                <a:solidFill>
                  <a:schemeClr val="tx1"/>
                </a:solidFill>
                <a:effectLst/>
                <a:latin typeface="Times New Roman" panose="02020603050405020304" pitchFamily="18" charset="0"/>
                <a:cs typeface="Times New Roman" panose="02020603050405020304" pitchFamily="18" charset="0"/>
              </a:rPr>
              <a:t>Tipos de Triggers Comunes:</a:t>
            </a:r>
          </a:p>
          <a:p>
            <a:pPr algn="just"/>
            <a:endParaRPr lang="es-ES" sz="1600" b="1" i="0" u="sng" dirty="0">
              <a:solidFill>
                <a:schemeClr val="tx1"/>
              </a:solidFill>
              <a:effectLst/>
              <a:latin typeface="Times New Roman" panose="02020603050405020304" pitchFamily="18" charset="0"/>
              <a:cs typeface="Times New Roman" panose="02020603050405020304" pitchFamily="18" charset="0"/>
            </a:endParaRPr>
          </a:p>
          <a:p>
            <a:pPr marL="342900" indent="-342900" algn="just">
              <a:buFont typeface="+mj-lt"/>
              <a:buAutoNum type="arabicParenR"/>
            </a:pPr>
            <a:r>
              <a:rPr lang="es-ES" b="1" i="0" dirty="0">
                <a:solidFill>
                  <a:schemeClr val="tx1"/>
                </a:solidFill>
                <a:effectLst/>
                <a:latin typeface="Times New Roman" panose="02020603050405020304" pitchFamily="18" charset="0"/>
                <a:cs typeface="Times New Roman" panose="02020603050405020304" pitchFamily="18" charset="0"/>
              </a:rPr>
              <a:t>BEFORE (Antes de):</a:t>
            </a:r>
            <a:r>
              <a:rPr lang="es-ES" b="0" i="0" dirty="0">
                <a:solidFill>
                  <a:schemeClr val="tx1"/>
                </a:solidFill>
                <a:effectLst/>
                <a:latin typeface="Times New Roman" panose="02020603050405020304" pitchFamily="18" charset="0"/>
                <a:cs typeface="Times New Roman" panose="02020603050405020304" pitchFamily="18" charset="0"/>
              </a:rPr>
              <a:t> Un trigger BEFORE se ejecuta antes de que ocurra la acción que lo dispara, como una inserción, actualización o eliminación. Se utiliza para realizar validaciones y ajustes previos a la acción.</a:t>
            </a:r>
          </a:p>
          <a:p>
            <a:pPr marL="342900" indent="-342900" algn="just">
              <a:buFont typeface="+mj-lt"/>
              <a:buAutoNum type="arabicParenR"/>
            </a:pPr>
            <a:r>
              <a:rPr lang="es-ES" b="1" i="0" dirty="0">
                <a:solidFill>
                  <a:schemeClr val="tx1"/>
                </a:solidFill>
                <a:effectLst/>
                <a:latin typeface="Times New Roman" panose="02020603050405020304" pitchFamily="18" charset="0"/>
                <a:cs typeface="Times New Roman" panose="02020603050405020304" pitchFamily="18" charset="0"/>
              </a:rPr>
              <a:t>AFTER (Después de):</a:t>
            </a:r>
            <a:r>
              <a:rPr lang="es-ES" b="0" i="0" dirty="0">
                <a:solidFill>
                  <a:schemeClr val="tx1"/>
                </a:solidFill>
                <a:effectLst/>
                <a:latin typeface="Times New Roman" panose="02020603050405020304" pitchFamily="18" charset="0"/>
                <a:cs typeface="Times New Roman" panose="02020603050405020304" pitchFamily="18" charset="0"/>
              </a:rPr>
              <a:t> Un trigger AFTER se ejecuta después de que se ha completado la acción que lo activa, permitiendo realizar tareas posteriores, como auditoría o notificaciones.</a:t>
            </a:r>
          </a:p>
          <a:p>
            <a:pPr marL="342900" indent="-342900" algn="just">
              <a:buFont typeface="+mj-lt"/>
              <a:buAutoNum type="arabicParenR"/>
            </a:pPr>
            <a:r>
              <a:rPr lang="es-ES" b="1" i="0" dirty="0">
                <a:solidFill>
                  <a:schemeClr val="tx1"/>
                </a:solidFill>
                <a:effectLst/>
                <a:latin typeface="Times New Roman" panose="02020603050405020304" pitchFamily="18" charset="0"/>
                <a:cs typeface="Times New Roman" panose="02020603050405020304" pitchFamily="18" charset="0"/>
              </a:rPr>
              <a:t>INSTEAD OF (En lugar de):</a:t>
            </a:r>
            <a:r>
              <a:rPr lang="es-ES" b="0" i="0" dirty="0">
                <a:solidFill>
                  <a:schemeClr val="tx1"/>
                </a:solidFill>
                <a:effectLst/>
                <a:latin typeface="Times New Roman" panose="02020603050405020304" pitchFamily="18" charset="0"/>
                <a:cs typeface="Times New Roman" panose="02020603050405020304" pitchFamily="18" charset="0"/>
              </a:rPr>
              <a:t> Los triggers INSTEAD OF se utilizan en lugar de la acción original, lo que permite personalizar o cambiar el comportamiento de una operación.</a:t>
            </a:r>
          </a:p>
          <a:p>
            <a:pPr algn="just"/>
            <a:endParaRPr lang="es-ES" b="1" i="0" dirty="0">
              <a:solidFill>
                <a:schemeClr val="tx1"/>
              </a:solidFill>
              <a:effectLst/>
              <a:latin typeface="Times New Roman" panose="02020603050405020304" pitchFamily="18" charset="0"/>
              <a:cs typeface="Times New Roman" panose="02020603050405020304" pitchFamily="18" charset="0"/>
            </a:endParaRPr>
          </a:p>
          <a:p>
            <a:pPr algn="just"/>
            <a:r>
              <a:rPr lang="es-ES" b="1" i="0" dirty="0">
                <a:solidFill>
                  <a:schemeClr val="tx1"/>
                </a:solidFill>
                <a:effectLst/>
                <a:latin typeface="Times New Roman" panose="02020603050405020304" pitchFamily="18" charset="0"/>
                <a:cs typeface="Times New Roman" panose="02020603050405020304" pitchFamily="18" charset="0"/>
              </a:rPr>
              <a:t>Otros Tipos de Triggers:</a:t>
            </a:r>
          </a:p>
          <a:p>
            <a:pPr algn="just"/>
            <a:endParaRPr lang="es-ES" b="0" i="0" dirty="0">
              <a:solidFill>
                <a:schemeClr val="tx1"/>
              </a:solidFill>
              <a:effectLst/>
              <a:latin typeface="Times New Roman" panose="02020603050405020304" pitchFamily="18" charset="0"/>
              <a:cs typeface="Times New Roman" panose="02020603050405020304" pitchFamily="18" charset="0"/>
            </a:endParaRPr>
          </a:p>
          <a:p>
            <a:pPr marL="342900" indent="-342900" algn="just">
              <a:buFont typeface="+mj-lt"/>
              <a:buAutoNum type="arabicParenR"/>
            </a:pPr>
            <a:r>
              <a:rPr lang="es-ES" b="1" i="0" dirty="0">
                <a:solidFill>
                  <a:schemeClr val="tx1"/>
                </a:solidFill>
                <a:effectLst/>
                <a:latin typeface="Times New Roman" panose="02020603050405020304" pitchFamily="18" charset="0"/>
                <a:cs typeface="Times New Roman" panose="02020603050405020304" pitchFamily="18" charset="0"/>
              </a:rPr>
              <a:t>FOR EACH ROW (Por cada fila):</a:t>
            </a:r>
            <a:r>
              <a:rPr lang="es-ES" b="0" i="0" dirty="0">
                <a:solidFill>
                  <a:schemeClr val="tx1"/>
                </a:solidFill>
                <a:effectLst/>
                <a:latin typeface="Times New Roman" panose="02020603050405020304" pitchFamily="18" charset="0"/>
                <a:cs typeface="Times New Roman" panose="02020603050405020304" pitchFamily="18" charset="0"/>
              </a:rPr>
              <a:t> Este modificador se usa para especificar que el trigger debe ejecutarse una vez por cada fila afectada por la acción desencadenante, lo que es especialmente útil para operaciones en múltiples filas.</a:t>
            </a:r>
          </a:p>
          <a:p>
            <a:pPr marL="342900" indent="-342900" algn="just">
              <a:buFont typeface="+mj-lt"/>
              <a:buAutoNum type="arabicParenR"/>
            </a:pPr>
            <a:r>
              <a:rPr lang="es-ES" b="1" i="0" dirty="0">
                <a:solidFill>
                  <a:schemeClr val="tx1"/>
                </a:solidFill>
                <a:effectLst/>
                <a:latin typeface="Times New Roman" panose="02020603050405020304" pitchFamily="18" charset="0"/>
                <a:cs typeface="Times New Roman" panose="02020603050405020304" pitchFamily="18" charset="0"/>
              </a:rPr>
              <a:t>COMPOUND TRIGGER (Trigger compuesto):</a:t>
            </a:r>
            <a:r>
              <a:rPr lang="es-ES" b="0" i="0" dirty="0">
                <a:solidFill>
                  <a:schemeClr val="tx1"/>
                </a:solidFill>
                <a:effectLst/>
                <a:latin typeface="Times New Roman" panose="02020603050405020304" pitchFamily="18" charset="0"/>
                <a:cs typeface="Times New Roman" panose="02020603050405020304" pitchFamily="18" charset="0"/>
              </a:rPr>
              <a:t> Algunos sistemas de gestión de bases de datos permiten crear triggers compuestos que combinan varios tipos de desencadenantes en un solo trigger. Esto facilita la ejecución de múltiples acciones en diferentes momentos durante una operación.</a:t>
            </a:r>
          </a:p>
          <a:p>
            <a:pPr marL="342900" indent="-342900" algn="just">
              <a:buFont typeface="+mj-lt"/>
              <a:buAutoNum type="arabicParenR"/>
            </a:pPr>
            <a:r>
              <a:rPr lang="es-ES" b="1" i="0" dirty="0">
                <a:solidFill>
                  <a:schemeClr val="tx1"/>
                </a:solidFill>
                <a:effectLst/>
                <a:latin typeface="Times New Roman" panose="02020603050405020304" pitchFamily="18" charset="0"/>
                <a:cs typeface="Times New Roman" panose="02020603050405020304" pitchFamily="18" charset="0"/>
              </a:rPr>
              <a:t>SYSTEM TRIGGER (Trigger de sistema):</a:t>
            </a:r>
            <a:r>
              <a:rPr lang="es-ES" b="0" i="0" dirty="0">
                <a:solidFill>
                  <a:schemeClr val="tx1"/>
                </a:solidFill>
                <a:effectLst/>
                <a:latin typeface="Times New Roman" panose="02020603050405020304" pitchFamily="18" charset="0"/>
                <a:cs typeface="Times New Roman" panose="02020603050405020304" pitchFamily="18" charset="0"/>
              </a:rPr>
              <a:t> Los triggers de sistema se activan en respuesta a eventos del sistema de la base de datos y pueden utilizarse para monitorear o responder a eventos del sistema.</a:t>
            </a:r>
          </a:p>
        </p:txBody>
      </p:sp>
      <p:pic>
        <p:nvPicPr>
          <p:cNvPr id="1026" name="Picture 2" descr="Triggers in SQL Server">
            <a:extLst>
              <a:ext uri="{FF2B5EF4-FFF2-40B4-BE49-F238E27FC236}">
                <a16:creationId xmlns:a16="http://schemas.microsoft.com/office/drawing/2014/main" id="{1F58C924-D1C9-4ACC-81AE-307CE2EA78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16859" y="1343219"/>
            <a:ext cx="5715000" cy="3238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0827769"/>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4596D590-CD0E-0C41-8A09-3CC38EB37DD4}"/>
              </a:ext>
            </a:extLst>
          </p:cNvPr>
          <p:cNvSpPr txBox="1"/>
          <p:nvPr/>
        </p:nvSpPr>
        <p:spPr>
          <a:xfrm>
            <a:off x="295275" y="227112"/>
            <a:ext cx="6096000" cy="369332"/>
          </a:xfrm>
          <a:prstGeom prst="rect">
            <a:avLst/>
          </a:prstGeom>
          <a:noFill/>
        </p:spPr>
        <p:txBody>
          <a:bodyPr wrap="square">
            <a:spAutoFit/>
          </a:bodyPr>
          <a:lstStyle/>
          <a:p>
            <a:r>
              <a:rPr lang="es-ES" sz="1800" b="1" dirty="0">
                <a:highlight>
                  <a:srgbClr val="00FF00"/>
                </a:highlight>
              </a:rPr>
              <a:t>SEGURIDAD EN LAS BASES DE DATOS SQL </a:t>
            </a:r>
            <a:endParaRPr lang="en-US" sz="1800" b="1" dirty="0">
              <a:highlight>
                <a:srgbClr val="00FF00"/>
              </a:highlight>
            </a:endParaRPr>
          </a:p>
        </p:txBody>
      </p:sp>
      <p:sp>
        <p:nvSpPr>
          <p:cNvPr id="5" name="CuadroTexto 4">
            <a:extLst>
              <a:ext uri="{FF2B5EF4-FFF2-40B4-BE49-F238E27FC236}">
                <a16:creationId xmlns:a16="http://schemas.microsoft.com/office/drawing/2014/main" id="{A749924C-F228-751C-2E0B-B577C4E47A57}"/>
              </a:ext>
            </a:extLst>
          </p:cNvPr>
          <p:cNvSpPr txBox="1"/>
          <p:nvPr/>
        </p:nvSpPr>
        <p:spPr>
          <a:xfrm>
            <a:off x="295275" y="839689"/>
            <a:ext cx="11610975" cy="5878532"/>
          </a:xfrm>
          <a:prstGeom prst="rect">
            <a:avLst/>
          </a:prstGeom>
          <a:noFill/>
        </p:spPr>
        <p:txBody>
          <a:bodyPr wrap="square">
            <a:spAutoFit/>
          </a:bodyPr>
          <a:lstStyle/>
          <a:p>
            <a:pPr algn="just"/>
            <a:r>
              <a:rPr lang="es-ES" sz="1800" dirty="0"/>
              <a:t>La seguridad en las bases de datos SQL es fundamental para proteger la integridad y confidencialidad de los datos almacenados. Aquí hay una breve descripción de los comandos </a:t>
            </a:r>
            <a:r>
              <a:rPr lang="es-ES" sz="1800" dirty="0">
                <a:highlight>
                  <a:srgbClr val="00FFFF"/>
                </a:highlight>
              </a:rPr>
              <a:t>GRANT</a:t>
            </a:r>
            <a:r>
              <a:rPr lang="es-ES" sz="1800" dirty="0"/>
              <a:t> y </a:t>
            </a:r>
            <a:r>
              <a:rPr lang="es-ES" sz="1800" dirty="0">
                <a:highlight>
                  <a:srgbClr val="00FFFF"/>
                </a:highlight>
              </a:rPr>
              <a:t>REVOKE</a:t>
            </a:r>
            <a:r>
              <a:rPr lang="es-ES" sz="1800" dirty="0"/>
              <a:t>, que se utilizan para administrar los permisos de los usuarios en una base de datos:</a:t>
            </a:r>
          </a:p>
          <a:p>
            <a:pPr algn="just"/>
            <a:endParaRPr lang="es-ES" sz="1800" dirty="0"/>
          </a:p>
          <a:p>
            <a:pPr algn="just"/>
            <a:r>
              <a:rPr lang="es-ES" sz="1800" b="1" dirty="0"/>
              <a:t>GRANT:</a:t>
            </a:r>
          </a:p>
          <a:p>
            <a:pPr algn="just"/>
            <a:endParaRPr lang="es-ES" sz="1800" b="1" dirty="0"/>
          </a:p>
          <a:p>
            <a:pPr algn="just"/>
            <a:r>
              <a:rPr lang="es-ES" sz="1800" dirty="0"/>
              <a:t>El comando GRANT se utiliza para otorgar permisos específicos a los usuarios o roles en una base de datos. Estos permisos determinan qué operaciones pueden realizar los usuarios en los objetos de la base de datos, como tablas, vistas, procedimientos almacenados, etc.</a:t>
            </a:r>
          </a:p>
          <a:p>
            <a:pPr algn="just"/>
            <a:endParaRPr lang="es-ES" sz="1800" dirty="0"/>
          </a:p>
          <a:p>
            <a:pPr algn="just"/>
            <a:r>
              <a:rPr lang="es-ES" sz="2400" dirty="0"/>
              <a:t>La sintaxis general de GRANT es la siguiente:</a:t>
            </a:r>
          </a:p>
          <a:p>
            <a:pPr algn="just"/>
            <a:endParaRPr lang="es-ES" sz="1800" dirty="0"/>
          </a:p>
          <a:p>
            <a:pPr algn="just"/>
            <a:r>
              <a:rPr lang="es-ES" sz="1800" dirty="0">
                <a:highlight>
                  <a:srgbClr val="FFFF00"/>
                </a:highlight>
              </a:rPr>
              <a:t>GRANT permiso ON objeto TO usuario;</a:t>
            </a:r>
          </a:p>
          <a:p>
            <a:pPr algn="just"/>
            <a:endParaRPr lang="es-ES" sz="1800" dirty="0">
              <a:highlight>
                <a:srgbClr val="FFFF00"/>
              </a:highlight>
            </a:endParaRPr>
          </a:p>
          <a:p>
            <a:r>
              <a:rPr lang="es-ES" sz="2000" b="1" dirty="0"/>
              <a:t>Donde:</a:t>
            </a:r>
          </a:p>
          <a:p>
            <a:pPr>
              <a:buFont typeface="Arial" panose="020B0604020202020204" pitchFamily="34" charset="0"/>
              <a:buChar char="•"/>
            </a:pPr>
            <a:r>
              <a:rPr lang="es-ES" sz="2000" dirty="0"/>
              <a:t>Permiso es el tipo de permiso que se otorga, como SELECT, INSERT, UPDATE, </a:t>
            </a:r>
            <a:r>
              <a:rPr lang="es-ES" sz="2000" b="1" dirty="0"/>
              <a:t>DELETE, etc.</a:t>
            </a:r>
          </a:p>
          <a:p>
            <a:pPr>
              <a:buFont typeface="Arial" panose="020B0604020202020204" pitchFamily="34" charset="0"/>
              <a:buChar char="•"/>
            </a:pPr>
            <a:r>
              <a:rPr lang="es-ES" sz="2000" dirty="0"/>
              <a:t>Objeto es el objeto de la base de datos al que se aplica el permiso, como una tabla, vista, procedimiento almacenado, etc.</a:t>
            </a:r>
          </a:p>
          <a:p>
            <a:pPr>
              <a:buFont typeface="Arial" panose="020B0604020202020204" pitchFamily="34" charset="0"/>
              <a:buChar char="•"/>
            </a:pPr>
            <a:r>
              <a:rPr lang="es-ES" sz="2000" dirty="0"/>
              <a:t>Usuario es el usuario o rol al que se le otorgan los permisos.</a:t>
            </a:r>
          </a:p>
          <a:p>
            <a:pPr algn="just"/>
            <a:endParaRPr lang="es-ES" sz="1800" dirty="0"/>
          </a:p>
        </p:txBody>
      </p:sp>
    </p:spTree>
    <p:extLst>
      <p:ext uri="{BB962C8B-B14F-4D97-AF65-F5344CB8AC3E}">
        <p14:creationId xmlns:p14="http://schemas.microsoft.com/office/powerpoint/2010/main" val="3679579179"/>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9ED32053-60EA-4199-0B83-E319E49FF591}"/>
              </a:ext>
            </a:extLst>
          </p:cNvPr>
          <p:cNvSpPr txBox="1"/>
          <p:nvPr/>
        </p:nvSpPr>
        <p:spPr>
          <a:xfrm>
            <a:off x="373855" y="314652"/>
            <a:ext cx="11446669" cy="646331"/>
          </a:xfrm>
          <a:prstGeom prst="rect">
            <a:avLst/>
          </a:prstGeom>
          <a:noFill/>
        </p:spPr>
        <p:txBody>
          <a:bodyPr wrap="square">
            <a:spAutoFit/>
          </a:bodyPr>
          <a:lstStyle/>
          <a:p>
            <a:r>
              <a:rPr lang="es-ES" sz="1800" dirty="0"/>
              <a:t>Por ejemplo, para otorgar permisos de selección en una tabla llamada employees al usuario user1, puedes usar:sql</a:t>
            </a:r>
            <a:endParaRPr lang="en-US" sz="1800" dirty="0"/>
          </a:p>
        </p:txBody>
      </p:sp>
      <p:sp>
        <p:nvSpPr>
          <p:cNvPr id="7" name="CuadroTexto 6">
            <a:extLst>
              <a:ext uri="{FF2B5EF4-FFF2-40B4-BE49-F238E27FC236}">
                <a16:creationId xmlns:a16="http://schemas.microsoft.com/office/drawing/2014/main" id="{9B122BBF-E4D5-1890-12FC-A1BA1EF21B5F}"/>
              </a:ext>
            </a:extLst>
          </p:cNvPr>
          <p:cNvSpPr txBox="1"/>
          <p:nvPr/>
        </p:nvSpPr>
        <p:spPr>
          <a:xfrm>
            <a:off x="457200" y="1198662"/>
            <a:ext cx="6096000" cy="307777"/>
          </a:xfrm>
          <a:prstGeom prst="rect">
            <a:avLst/>
          </a:prstGeom>
          <a:noFill/>
        </p:spPr>
        <p:txBody>
          <a:bodyPr wrap="square">
            <a:spAutoFit/>
          </a:bodyPr>
          <a:lstStyle/>
          <a:p>
            <a:r>
              <a:rPr lang="en-GB" dirty="0">
                <a:highlight>
                  <a:srgbClr val="FFFF00"/>
                </a:highlight>
              </a:rPr>
              <a:t>GRANT SELECT ON employees TO user1;</a:t>
            </a:r>
          </a:p>
        </p:txBody>
      </p:sp>
      <p:sp>
        <p:nvSpPr>
          <p:cNvPr id="11" name="CuadroTexto 10">
            <a:extLst>
              <a:ext uri="{FF2B5EF4-FFF2-40B4-BE49-F238E27FC236}">
                <a16:creationId xmlns:a16="http://schemas.microsoft.com/office/drawing/2014/main" id="{47549F51-B07A-7C79-79D2-ADD6E06B9D61}"/>
              </a:ext>
            </a:extLst>
          </p:cNvPr>
          <p:cNvSpPr txBox="1"/>
          <p:nvPr/>
        </p:nvSpPr>
        <p:spPr>
          <a:xfrm>
            <a:off x="457200" y="1744118"/>
            <a:ext cx="11363324" cy="1569660"/>
          </a:xfrm>
          <a:prstGeom prst="rect">
            <a:avLst/>
          </a:prstGeom>
          <a:noFill/>
        </p:spPr>
        <p:txBody>
          <a:bodyPr wrap="square">
            <a:spAutoFit/>
          </a:bodyPr>
          <a:lstStyle/>
          <a:p>
            <a:pPr algn="just"/>
            <a:r>
              <a:rPr lang="es-ES" sz="1600" b="1" dirty="0"/>
              <a:t>REVOKE:</a:t>
            </a:r>
          </a:p>
          <a:p>
            <a:pPr algn="just"/>
            <a:endParaRPr lang="es-ES" sz="1600" b="1" dirty="0"/>
          </a:p>
          <a:p>
            <a:pPr algn="just"/>
            <a:r>
              <a:rPr lang="es-ES" sz="1600" dirty="0"/>
              <a:t>El comando REVOKE se utiliza para revocar o eliminar los permisos previamente otorgados a un usuario o rol en una base de datos.</a:t>
            </a:r>
          </a:p>
          <a:p>
            <a:pPr algn="just"/>
            <a:endParaRPr lang="es-ES" sz="1600" dirty="0"/>
          </a:p>
          <a:p>
            <a:pPr algn="just"/>
            <a:r>
              <a:rPr lang="es-ES" sz="1600" dirty="0"/>
              <a:t>La sintaxis general de REVOKE es la siguiente:</a:t>
            </a:r>
          </a:p>
        </p:txBody>
      </p:sp>
      <p:sp>
        <p:nvSpPr>
          <p:cNvPr id="13" name="CuadroTexto 12">
            <a:extLst>
              <a:ext uri="{FF2B5EF4-FFF2-40B4-BE49-F238E27FC236}">
                <a16:creationId xmlns:a16="http://schemas.microsoft.com/office/drawing/2014/main" id="{9C7C01DD-9FD0-54A3-4408-EEA2957FFD00}"/>
              </a:ext>
            </a:extLst>
          </p:cNvPr>
          <p:cNvSpPr txBox="1"/>
          <p:nvPr/>
        </p:nvSpPr>
        <p:spPr>
          <a:xfrm>
            <a:off x="504825" y="3560924"/>
            <a:ext cx="6096000" cy="307777"/>
          </a:xfrm>
          <a:prstGeom prst="rect">
            <a:avLst/>
          </a:prstGeom>
          <a:noFill/>
        </p:spPr>
        <p:txBody>
          <a:bodyPr wrap="square">
            <a:spAutoFit/>
          </a:bodyPr>
          <a:lstStyle/>
          <a:p>
            <a:r>
              <a:rPr lang="en-US" dirty="0">
                <a:highlight>
                  <a:srgbClr val="FFFF00"/>
                </a:highlight>
              </a:rPr>
              <a:t>REVOKE permiso ON objeto FROM usuario;</a:t>
            </a:r>
          </a:p>
        </p:txBody>
      </p:sp>
      <p:sp>
        <p:nvSpPr>
          <p:cNvPr id="15" name="CuadroTexto 14">
            <a:extLst>
              <a:ext uri="{FF2B5EF4-FFF2-40B4-BE49-F238E27FC236}">
                <a16:creationId xmlns:a16="http://schemas.microsoft.com/office/drawing/2014/main" id="{CD3FA93B-C86B-5D40-35E6-9C49E866F162}"/>
              </a:ext>
            </a:extLst>
          </p:cNvPr>
          <p:cNvSpPr txBox="1"/>
          <p:nvPr/>
        </p:nvSpPr>
        <p:spPr>
          <a:xfrm>
            <a:off x="504825" y="4193473"/>
            <a:ext cx="11268074" cy="1200329"/>
          </a:xfrm>
          <a:prstGeom prst="rect">
            <a:avLst/>
          </a:prstGeom>
          <a:noFill/>
        </p:spPr>
        <p:txBody>
          <a:bodyPr wrap="square">
            <a:spAutoFit/>
          </a:bodyPr>
          <a:lstStyle/>
          <a:p>
            <a:r>
              <a:rPr lang="es-ES" sz="1800" b="1" dirty="0"/>
              <a:t>Donde:</a:t>
            </a:r>
          </a:p>
          <a:p>
            <a:pPr>
              <a:buFont typeface="Arial" panose="020B0604020202020204" pitchFamily="34" charset="0"/>
              <a:buChar char="•"/>
            </a:pPr>
            <a:r>
              <a:rPr lang="es-ES" sz="1800" dirty="0"/>
              <a:t>Permiso es el tipo de permiso que se revoca.</a:t>
            </a:r>
          </a:p>
          <a:p>
            <a:pPr>
              <a:buFont typeface="Arial" panose="020B0604020202020204" pitchFamily="34" charset="0"/>
              <a:buChar char="•"/>
            </a:pPr>
            <a:r>
              <a:rPr lang="es-ES" sz="1800" dirty="0"/>
              <a:t>Objeto es el objeto de la base de datos del que se revocan los permisos.</a:t>
            </a:r>
          </a:p>
          <a:p>
            <a:pPr>
              <a:buFont typeface="Arial" panose="020B0604020202020204" pitchFamily="34" charset="0"/>
              <a:buChar char="•"/>
            </a:pPr>
            <a:r>
              <a:rPr lang="es-ES" sz="1800" dirty="0"/>
              <a:t>Usuario es el usuario o rol al que se le revocan los permisos.</a:t>
            </a:r>
          </a:p>
        </p:txBody>
      </p:sp>
    </p:spTree>
    <p:extLst>
      <p:ext uri="{BB962C8B-B14F-4D97-AF65-F5344CB8AC3E}">
        <p14:creationId xmlns:p14="http://schemas.microsoft.com/office/powerpoint/2010/main" val="3058027342"/>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163A13C5-EF50-6A1A-1E98-874F0968A562}"/>
              </a:ext>
            </a:extLst>
          </p:cNvPr>
          <p:cNvSpPr txBox="1"/>
          <p:nvPr/>
        </p:nvSpPr>
        <p:spPr>
          <a:xfrm>
            <a:off x="247650" y="424190"/>
            <a:ext cx="11410950" cy="369332"/>
          </a:xfrm>
          <a:prstGeom prst="rect">
            <a:avLst/>
          </a:prstGeom>
          <a:noFill/>
        </p:spPr>
        <p:txBody>
          <a:bodyPr wrap="square">
            <a:spAutoFit/>
          </a:bodyPr>
          <a:lstStyle/>
          <a:p>
            <a:r>
              <a:rPr lang="es-ES" sz="1800" dirty="0"/>
              <a:t>Por ejemplo, para revocar los permisos de selección en la tabla employees del usuario user1, puedes usar:</a:t>
            </a:r>
            <a:endParaRPr lang="en-US" sz="1800" dirty="0"/>
          </a:p>
        </p:txBody>
      </p:sp>
      <p:sp>
        <p:nvSpPr>
          <p:cNvPr id="5" name="CuadroTexto 4">
            <a:extLst>
              <a:ext uri="{FF2B5EF4-FFF2-40B4-BE49-F238E27FC236}">
                <a16:creationId xmlns:a16="http://schemas.microsoft.com/office/drawing/2014/main" id="{98D58C02-96EA-E8F0-33A6-9D4D92FA98B6}"/>
              </a:ext>
            </a:extLst>
          </p:cNvPr>
          <p:cNvSpPr txBox="1"/>
          <p:nvPr/>
        </p:nvSpPr>
        <p:spPr>
          <a:xfrm>
            <a:off x="247650" y="1036737"/>
            <a:ext cx="6096000" cy="307777"/>
          </a:xfrm>
          <a:prstGeom prst="rect">
            <a:avLst/>
          </a:prstGeom>
          <a:noFill/>
        </p:spPr>
        <p:txBody>
          <a:bodyPr wrap="square">
            <a:spAutoFit/>
          </a:bodyPr>
          <a:lstStyle/>
          <a:p>
            <a:r>
              <a:rPr lang="en-GB" dirty="0">
                <a:highlight>
                  <a:srgbClr val="FFFF00"/>
                </a:highlight>
              </a:rPr>
              <a:t>REVOKE SELECT ON employees FROM user1;</a:t>
            </a:r>
          </a:p>
        </p:txBody>
      </p:sp>
      <p:sp>
        <p:nvSpPr>
          <p:cNvPr id="7" name="CuadroTexto 6">
            <a:extLst>
              <a:ext uri="{FF2B5EF4-FFF2-40B4-BE49-F238E27FC236}">
                <a16:creationId xmlns:a16="http://schemas.microsoft.com/office/drawing/2014/main" id="{62B9E3C1-6B07-E10F-EABD-5517C894FC78}"/>
              </a:ext>
            </a:extLst>
          </p:cNvPr>
          <p:cNvSpPr txBox="1"/>
          <p:nvPr/>
        </p:nvSpPr>
        <p:spPr>
          <a:xfrm>
            <a:off x="419100" y="2269093"/>
            <a:ext cx="11239500" cy="1015663"/>
          </a:xfrm>
          <a:prstGeom prst="rect">
            <a:avLst/>
          </a:prstGeom>
          <a:noFill/>
        </p:spPr>
        <p:txBody>
          <a:bodyPr wrap="square">
            <a:spAutoFit/>
          </a:bodyPr>
          <a:lstStyle/>
          <a:p>
            <a:pPr algn="just"/>
            <a:r>
              <a:rPr lang="es-ES" sz="2000" dirty="0"/>
              <a:t>Estos comandos son esenciales para administrar la seguridad de una base de datos SQL y asegurarse de que solo los usuarios autorizados puedan acceder y manipular los datos según sea necesario.</a:t>
            </a:r>
            <a:endParaRPr lang="en-US" sz="2000" dirty="0"/>
          </a:p>
        </p:txBody>
      </p:sp>
    </p:spTree>
    <p:extLst>
      <p:ext uri="{BB962C8B-B14F-4D97-AF65-F5344CB8AC3E}">
        <p14:creationId xmlns:p14="http://schemas.microsoft.com/office/powerpoint/2010/main" val="3459910322"/>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3FA737E6-3D6A-4159-19EE-5A055F0653F0}"/>
              </a:ext>
            </a:extLst>
          </p:cNvPr>
          <p:cNvSpPr txBox="1"/>
          <p:nvPr/>
        </p:nvSpPr>
        <p:spPr>
          <a:xfrm>
            <a:off x="316462" y="1363629"/>
            <a:ext cx="11617692" cy="1015663"/>
          </a:xfrm>
          <a:prstGeom prst="rect">
            <a:avLst/>
          </a:prstGeom>
          <a:solidFill>
            <a:srgbClr val="00B0F0"/>
          </a:solidFill>
        </p:spPr>
        <p:txBody>
          <a:bodyPr wrap="square">
            <a:spAutoFit/>
          </a:bodyPr>
          <a:lstStyle/>
          <a:p>
            <a:pPr algn="ctr"/>
            <a:r>
              <a:rPr lang="es-ES" sz="2000" b="1" i="0" dirty="0">
                <a:solidFill>
                  <a:schemeClr val="tx1"/>
                </a:solidFill>
                <a:effectLst/>
                <a:latin typeface="Times New Roman" panose="02020603050405020304" pitchFamily="18" charset="0"/>
                <a:cs typeface="Times New Roman" panose="02020603050405020304" pitchFamily="18" charset="0"/>
              </a:rPr>
              <a:t>Ahora depende de ti, aquí tienes más videos más avanzados 🚀, los cuales te llevarán más allá en tu aprendizaje. Recuerda suscribirte 📋, darle me gusta 👍, comentar 💬 y compartir con tus amigos 🙌, esto nos ayuda a seguir compartiendo contenido.</a:t>
            </a:r>
          </a:p>
        </p:txBody>
      </p:sp>
      <p:pic>
        <p:nvPicPr>
          <p:cNvPr id="1026" name="Picture 2" descr="social, youtube Icon">
            <a:extLst>
              <a:ext uri="{FF2B5EF4-FFF2-40B4-BE49-F238E27FC236}">
                <a16:creationId xmlns:a16="http://schemas.microsoft.com/office/drawing/2014/main" id="{155C9BD3-FA01-542F-0325-FFABA0A0FCA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099943" y="194407"/>
            <a:ext cx="1040736" cy="104073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5" descr="A person in a suit&#10;&#10;Description automatically generated with medium confidence">
            <a:extLst>
              <a:ext uri="{FF2B5EF4-FFF2-40B4-BE49-F238E27FC236}">
                <a16:creationId xmlns:a16="http://schemas.microsoft.com/office/drawing/2014/main" id="{92ACE0EC-9314-9355-1DBA-077F5270A96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405202" y="265876"/>
            <a:ext cx="900705" cy="897798"/>
          </a:xfrm>
          <a:prstGeom prst="flowChartConnector">
            <a:avLst/>
          </a:prstGeom>
          <a:solidFill>
            <a:srgbClr val="F1F0F0"/>
          </a:solidFill>
          <a:ln w="76200">
            <a:solidFill>
              <a:srgbClr val="AF9471"/>
            </a:solidFill>
          </a:ln>
          <a:effectLst>
            <a:glow rad="63500">
              <a:schemeClr val="accent4">
                <a:satMod val="175000"/>
                <a:alpha val="40000"/>
              </a:schemeClr>
            </a:glow>
          </a:effectLst>
        </p:spPr>
      </p:pic>
      <p:pic>
        <p:nvPicPr>
          <p:cNvPr id="8" name="Imagen 7" descr="Texto&#10;&#10;Descripción generada automáticamente con confianza baja">
            <a:extLst>
              <a:ext uri="{FF2B5EF4-FFF2-40B4-BE49-F238E27FC236}">
                <a16:creationId xmlns:a16="http://schemas.microsoft.com/office/drawing/2014/main" id="{7C334C38-DC32-D4C4-39F7-FBBD2B7BC8D8}"/>
              </a:ext>
            </a:extLst>
          </p:cNvPr>
          <p:cNvPicPr>
            <a:picLocks noChangeAspect="1"/>
          </p:cNvPicPr>
          <p:nvPr/>
        </p:nvPicPr>
        <p:blipFill rotWithShape="1">
          <a:blip r:embed="rId7">
            <a:extLst>
              <a:ext uri="{28A0092B-C50C-407E-A947-70E740481C1C}">
                <a14:useLocalDpi xmlns:a14="http://schemas.microsoft.com/office/drawing/2010/main" val="0"/>
              </a:ext>
            </a:extLst>
          </a:blip>
          <a:srcRect t="25077" b="27901"/>
          <a:stretch/>
        </p:blipFill>
        <p:spPr>
          <a:xfrm>
            <a:off x="3993021" y="295120"/>
            <a:ext cx="4264575" cy="713110"/>
          </a:xfrm>
          <a:prstGeom prst="rect">
            <a:avLst/>
          </a:prstGeom>
        </p:spPr>
      </p:pic>
      <p:pic>
        <p:nvPicPr>
          <p:cNvPr id="2" name="Online Media 1" title="SOLUCION CASO COOPERATIVA SQL">
            <a:hlinkClick r:id="" action="ppaction://media"/>
            <a:extLst>
              <a:ext uri="{FF2B5EF4-FFF2-40B4-BE49-F238E27FC236}">
                <a16:creationId xmlns:a16="http://schemas.microsoft.com/office/drawing/2014/main" id="{18C17E74-36B0-4F15-B769-86EEE73C2FCE}"/>
              </a:ext>
            </a:extLst>
          </p:cNvPr>
          <p:cNvPicPr>
            <a:picLocks noRot="1" noChangeAspect="1"/>
          </p:cNvPicPr>
          <p:nvPr>
            <a:videoFile r:link="rId1"/>
          </p:nvPr>
        </p:nvPicPr>
        <p:blipFill>
          <a:blip r:embed="rId8"/>
          <a:stretch>
            <a:fillRect/>
          </a:stretch>
        </p:blipFill>
        <p:spPr>
          <a:xfrm>
            <a:off x="287154" y="3025905"/>
            <a:ext cx="3705867" cy="2093815"/>
          </a:xfrm>
          <a:prstGeom prst="rect">
            <a:avLst/>
          </a:prstGeom>
        </p:spPr>
      </p:pic>
      <p:pic>
        <p:nvPicPr>
          <p:cNvPr id="4" name="Online Media 3" title="CREACION DE VISTA AGREGANDO CAMPO CALCULADO 10 POR CIENTO  DE INTERES A AHORROS">
            <a:hlinkClick r:id="" action="ppaction://media"/>
            <a:extLst>
              <a:ext uri="{FF2B5EF4-FFF2-40B4-BE49-F238E27FC236}">
                <a16:creationId xmlns:a16="http://schemas.microsoft.com/office/drawing/2014/main" id="{53D9FB29-D248-4D7E-881E-E09959A6DA6C}"/>
              </a:ext>
            </a:extLst>
          </p:cNvPr>
          <p:cNvPicPr>
            <a:picLocks noRot="1" noChangeAspect="1"/>
          </p:cNvPicPr>
          <p:nvPr>
            <a:videoFile r:link="rId2"/>
          </p:nvPr>
        </p:nvPicPr>
        <p:blipFill>
          <a:blip r:embed="rId9"/>
          <a:stretch>
            <a:fillRect/>
          </a:stretch>
        </p:blipFill>
        <p:spPr>
          <a:xfrm>
            <a:off x="4243066" y="2941929"/>
            <a:ext cx="3705867" cy="2093815"/>
          </a:xfrm>
          <a:prstGeom prst="rect">
            <a:avLst/>
          </a:prstGeom>
        </p:spPr>
      </p:pic>
      <p:pic>
        <p:nvPicPr>
          <p:cNvPr id="9" name="Online Media 8" title="Uso del Alter Table, Campo Calculado 10% a la Tabla Ahorro y Modificar Vista con Nuevo Campo.">
            <a:hlinkClick r:id="" action="ppaction://media"/>
            <a:extLst>
              <a:ext uri="{FF2B5EF4-FFF2-40B4-BE49-F238E27FC236}">
                <a16:creationId xmlns:a16="http://schemas.microsoft.com/office/drawing/2014/main" id="{EB02281D-F2AC-434E-A0D4-240702258682}"/>
              </a:ext>
            </a:extLst>
          </p:cNvPr>
          <p:cNvPicPr>
            <a:picLocks noRot="1" noChangeAspect="1"/>
          </p:cNvPicPr>
          <p:nvPr>
            <a:videoFile r:link="rId3"/>
          </p:nvPr>
        </p:nvPicPr>
        <p:blipFill>
          <a:blip r:embed="rId10"/>
          <a:stretch>
            <a:fillRect/>
          </a:stretch>
        </p:blipFill>
        <p:spPr>
          <a:xfrm>
            <a:off x="8119705" y="2965256"/>
            <a:ext cx="3705867" cy="2093815"/>
          </a:xfrm>
          <a:prstGeom prst="rect">
            <a:avLst/>
          </a:prstGeom>
        </p:spPr>
      </p:pic>
      <p:sp>
        <p:nvSpPr>
          <p:cNvPr id="10" name="TextBox 9">
            <a:extLst>
              <a:ext uri="{FF2B5EF4-FFF2-40B4-BE49-F238E27FC236}">
                <a16:creationId xmlns:a16="http://schemas.microsoft.com/office/drawing/2014/main" id="{F692D957-AD94-4459-AAD9-239778F07752}"/>
              </a:ext>
            </a:extLst>
          </p:cNvPr>
          <p:cNvSpPr txBox="1"/>
          <p:nvPr/>
        </p:nvSpPr>
        <p:spPr>
          <a:xfrm>
            <a:off x="65314" y="5439747"/>
            <a:ext cx="11868840" cy="646331"/>
          </a:xfrm>
          <a:prstGeom prst="rect">
            <a:avLst/>
          </a:prstGeom>
          <a:noFill/>
        </p:spPr>
        <p:txBody>
          <a:bodyPr wrap="square" rtlCol="0">
            <a:spAutoFit/>
          </a:bodyPr>
          <a:lstStyle/>
          <a:p>
            <a:pPr algn="ctr"/>
            <a:r>
              <a:rPr lang="es-ES" sz="1800" b="1" i="0" dirty="0">
                <a:solidFill>
                  <a:schemeClr val="tx1"/>
                </a:solidFill>
                <a:effectLst/>
                <a:latin typeface="Times New Roman" panose="02020603050405020304" pitchFamily="18" charset="0"/>
                <a:cs typeface="Times New Roman" panose="02020603050405020304" pitchFamily="18" charset="0"/>
              </a:rPr>
              <a:t>También te invito a leer este artículo en mi blog, el cual tiene un tutorial más avanzado y muy completo sobre una base de datos para ventas de vehículos 🚗💼, con el cual tendrás ahora todo más completo. ¡No dudes en explorarlo! 📚😊</a:t>
            </a:r>
            <a:endParaRPr lang="en-US" sz="1800" b="1"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00875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 fill="hold"/>
                                        <p:tgtEl>
                                          <p:spTgt spid="4"/>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5" fill="hold" display="0">
                  <p:stCondLst>
                    <p:cond delay="indefinite"/>
                  </p:stCondLst>
                </p:cTn>
                <p:tgtEl>
                  <p:spTgt spid="2"/>
                </p:tgtEl>
              </p:cMediaNode>
            </p:video>
            <p:seq concurrent="1" nextAc="seek">
              <p:cTn id="16" restart="whenNotActive" fill="hold" evtFilter="cancelBubble" nodeType="interactiveSeq">
                <p:stCondLst>
                  <p:cond evt="onClick" delay="0">
                    <p:tgtEl>
                      <p:spTgt spid="2"/>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2"/>
                                        </p:tgtEl>
                                      </p:cBhvr>
                                    </p:cmd>
                                  </p:childTnLst>
                                </p:cTn>
                              </p:par>
                            </p:childTnLst>
                          </p:cTn>
                        </p:par>
                      </p:childTnLst>
                    </p:cTn>
                  </p:par>
                </p:childTnLst>
              </p:cTn>
              <p:nextCondLst>
                <p:cond evt="onClick" delay="0">
                  <p:tgtEl>
                    <p:spTgt spid="2"/>
                  </p:tgtEl>
                </p:cond>
              </p:nextCondLst>
            </p:seq>
            <p:video>
              <p:cMediaNode vol="80000">
                <p:cTn id="21" fill="hold" display="0">
                  <p:stCondLst>
                    <p:cond delay="indefinite"/>
                  </p:stCondLst>
                </p:cTn>
                <p:tgtEl>
                  <p:spTgt spid="4"/>
                </p:tgtEl>
              </p:cMediaNode>
            </p:video>
            <p:seq concurrent="1" nextAc="seek">
              <p:cTn id="22" restart="whenNotActive" fill="hold" evtFilter="cancelBubble" nodeType="interactiveSeq">
                <p:stCondLst>
                  <p:cond evt="onClick" delay="0">
                    <p:tgtEl>
                      <p:spTgt spid="4"/>
                    </p:tgtEl>
                  </p:cond>
                </p:stCondLst>
                <p:endSync evt="end" delay="0">
                  <p:rtn val="all"/>
                </p:endSync>
                <p:childTnLst>
                  <p:par>
                    <p:cTn id="23" fill="hold">
                      <p:stCondLst>
                        <p:cond delay="0"/>
                      </p:stCondLst>
                      <p:childTnLst>
                        <p:par>
                          <p:cTn id="24" fill="hold">
                            <p:stCondLst>
                              <p:cond delay="0"/>
                            </p:stCondLst>
                            <p:childTnLst>
                              <p:par>
                                <p:cTn id="25" presetID="2" presetClass="mediacall" presetSubtype="0" fill="hold" nodeType="clickEffect">
                                  <p:stCondLst>
                                    <p:cond delay="0"/>
                                  </p:stCondLst>
                                  <p:childTnLst>
                                    <p:cmd type="call" cmd="togglePause">
                                      <p:cBhvr>
                                        <p:cTn id="26" dur="1" fill="hold"/>
                                        <p:tgtEl>
                                          <p:spTgt spid="4"/>
                                        </p:tgtEl>
                                      </p:cBhvr>
                                    </p:cmd>
                                  </p:childTnLst>
                                </p:cTn>
                              </p:par>
                            </p:childTnLst>
                          </p:cTn>
                        </p:par>
                      </p:childTnLst>
                    </p:cTn>
                  </p:par>
                </p:childTnLst>
              </p:cTn>
              <p:nextCondLst>
                <p:cond evt="onClick" delay="0">
                  <p:tgtEl>
                    <p:spTgt spid="4"/>
                  </p:tgtEl>
                </p:cond>
              </p:nextCondLst>
            </p:seq>
            <p:video>
              <p:cMediaNode vol="80000">
                <p:cTn id="27" fill="hold" display="0">
                  <p:stCondLst>
                    <p:cond delay="indefinite"/>
                  </p:stCondLst>
                </p:cTn>
                <p:tgtEl>
                  <p:spTgt spid="9"/>
                </p:tgtEl>
              </p:cMediaNode>
            </p:video>
            <p:seq concurrent="1" nextAc="seek">
              <p:cTn id="28" restart="whenNotActive" fill="hold" evtFilter="cancelBubble" nodeType="interactiveSeq">
                <p:stCondLst>
                  <p:cond evt="onClick" delay="0">
                    <p:tgtEl>
                      <p:spTgt spid="9"/>
                    </p:tgtEl>
                  </p:cond>
                </p:stCondLst>
                <p:endSync evt="end" delay="0">
                  <p:rtn val="all"/>
                </p:endSync>
                <p:childTnLst>
                  <p:par>
                    <p:cTn id="29" fill="hold">
                      <p:stCondLst>
                        <p:cond delay="0"/>
                      </p:stCondLst>
                      <p:childTnLst>
                        <p:par>
                          <p:cTn id="30" fill="hold">
                            <p:stCondLst>
                              <p:cond delay="0"/>
                            </p:stCondLst>
                            <p:childTnLst>
                              <p:par>
                                <p:cTn id="31" presetID="2" presetClass="mediacall" presetSubtype="0" fill="hold" nodeType="clickEffect">
                                  <p:stCondLst>
                                    <p:cond delay="0"/>
                                  </p:stCondLst>
                                  <p:childTnLst>
                                    <p:cmd type="call" cmd="togglePause">
                                      <p:cBhvr>
                                        <p:cTn id="3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51368613-D238-E34E-9BE7-EBA3ACCCD8E4}"/>
              </a:ext>
            </a:extLst>
          </p:cNvPr>
          <p:cNvSpPr txBox="1"/>
          <p:nvPr/>
        </p:nvSpPr>
        <p:spPr>
          <a:xfrm>
            <a:off x="381837" y="273166"/>
            <a:ext cx="11485266" cy="461665"/>
          </a:xfrm>
          <a:prstGeom prst="rect">
            <a:avLst/>
          </a:prstGeom>
          <a:noFill/>
        </p:spPr>
        <p:txBody>
          <a:bodyPr wrap="square">
            <a:spAutoFit/>
          </a:bodyPr>
          <a:lstStyle/>
          <a:p>
            <a:pPr algn="ctr"/>
            <a:r>
              <a:rPr lang="es-DO" sz="24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Ofertas de trabajo de Administracion bases datos sql server (infojobs.net)</a:t>
            </a:r>
            <a:endParaRPr lang="es-DO" sz="24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pic>
        <p:nvPicPr>
          <p:cNvPr id="5" name="Imagen 4">
            <a:extLst>
              <a:ext uri="{FF2B5EF4-FFF2-40B4-BE49-F238E27FC236}">
                <a16:creationId xmlns:a16="http://schemas.microsoft.com/office/drawing/2014/main" id="{7B77B78C-66EA-7314-18A7-9EE1E463EB9B}"/>
              </a:ext>
            </a:extLst>
          </p:cNvPr>
          <p:cNvPicPr>
            <a:picLocks noChangeAspect="1"/>
          </p:cNvPicPr>
          <p:nvPr/>
        </p:nvPicPr>
        <p:blipFill>
          <a:blip r:embed="rId3"/>
          <a:stretch>
            <a:fillRect/>
          </a:stretch>
        </p:blipFill>
        <p:spPr>
          <a:xfrm>
            <a:off x="276452" y="1573325"/>
            <a:ext cx="6678867" cy="4345455"/>
          </a:xfrm>
          <a:prstGeom prst="rect">
            <a:avLst/>
          </a:prstGeom>
        </p:spPr>
      </p:pic>
      <p:pic>
        <p:nvPicPr>
          <p:cNvPr id="7" name="Imagen 6">
            <a:extLst>
              <a:ext uri="{FF2B5EF4-FFF2-40B4-BE49-F238E27FC236}">
                <a16:creationId xmlns:a16="http://schemas.microsoft.com/office/drawing/2014/main" id="{D41BF90C-30AD-D8F6-B5A5-CE7F7417440D}"/>
              </a:ext>
            </a:extLst>
          </p:cNvPr>
          <p:cNvPicPr>
            <a:picLocks noChangeAspect="1"/>
          </p:cNvPicPr>
          <p:nvPr/>
        </p:nvPicPr>
        <p:blipFill>
          <a:blip r:embed="rId4"/>
          <a:stretch>
            <a:fillRect/>
          </a:stretch>
        </p:blipFill>
        <p:spPr>
          <a:xfrm>
            <a:off x="6955319" y="1616926"/>
            <a:ext cx="4911784" cy="4258255"/>
          </a:xfrm>
          <a:prstGeom prst="rect">
            <a:avLst/>
          </a:prstGeom>
        </p:spPr>
      </p:pic>
      <p:sp>
        <p:nvSpPr>
          <p:cNvPr id="9" name="CuadroTexto 8">
            <a:extLst>
              <a:ext uri="{FF2B5EF4-FFF2-40B4-BE49-F238E27FC236}">
                <a16:creationId xmlns:a16="http://schemas.microsoft.com/office/drawing/2014/main" id="{E191F8BF-16B3-22DB-2231-1B6FFB11B1D7}"/>
              </a:ext>
            </a:extLst>
          </p:cNvPr>
          <p:cNvSpPr txBox="1"/>
          <p:nvPr/>
        </p:nvSpPr>
        <p:spPr>
          <a:xfrm>
            <a:off x="2958495" y="6277057"/>
            <a:ext cx="6094140" cy="307777"/>
          </a:xfrm>
          <a:prstGeom prst="rect">
            <a:avLst/>
          </a:prstGeom>
          <a:noFill/>
        </p:spPr>
        <p:txBody>
          <a:bodyPr wrap="square">
            <a:spAutoFit/>
          </a:bodyPr>
          <a:lstStyle/>
          <a:p>
            <a:r>
              <a:rPr lang="es-DO" dirty="0">
                <a:latin typeface="Times New Roman" panose="02020603050405020304" pitchFamily="18" charset="0"/>
                <a:cs typeface="Times New Roman" panose="02020603050405020304" pitchFamily="18" charset="0"/>
                <a:hlinkClick r:id="rId2"/>
              </a:rPr>
              <a:t>Ofertas de trabajo de Administracion bases datos sql server (infojobs.net)</a:t>
            </a:r>
            <a:endParaRPr lang="es-DO"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24270954"/>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ocial, youtube Icon">
            <a:extLst>
              <a:ext uri="{FF2B5EF4-FFF2-40B4-BE49-F238E27FC236}">
                <a16:creationId xmlns:a16="http://schemas.microsoft.com/office/drawing/2014/main" id="{155C9BD3-FA01-542F-0325-FFABA0A0FC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99943" y="194407"/>
            <a:ext cx="1040736" cy="104073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5" descr="A person in a suit&#10;&#10;Description automatically generated with medium confidence">
            <a:extLst>
              <a:ext uri="{FF2B5EF4-FFF2-40B4-BE49-F238E27FC236}">
                <a16:creationId xmlns:a16="http://schemas.microsoft.com/office/drawing/2014/main" id="{92ACE0EC-9314-9355-1DBA-077F5270A9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05202" y="265876"/>
            <a:ext cx="900705" cy="897798"/>
          </a:xfrm>
          <a:prstGeom prst="flowChartConnector">
            <a:avLst/>
          </a:prstGeom>
          <a:solidFill>
            <a:srgbClr val="F1F0F0"/>
          </a:solidFill>
          <a:ln w="76200">
            <a:solidFill>
              <a:srgbClr val="AF9471"/>
            </a:solidFill>
          </a:ln>
          <a:effectLst>
            <a:glow rad="63500">
              <a:schemeClr val="accent4">
                <a:satMod val="175000"/>
                <a:alpha val="40000"/>
              </a:schemeClr>
            </a:glow>
          </a:effectLst>
        </p:spPr>
      </p:pic>
      <p:pic>
        <p:nvPicPr>
          <p:cNvPr id="8" name="Imagen 7" descr="Texto&#10;&#10;Descripción generada automáticamente con confianza baja">
            <a:extLst>
              <a:ext uri="{FF2B5EF4-FFF2-40B4-BE49-F238E27FC236}">
                <a16:creationId xmlns:a16="http://schemas.microsoft.com/office/drawing/2014/main" id="{7C334C38-DC32-D4C4-39F7-FBBD2B7BC8D8}"/>
              </a:ext>
            </a:extLst>
          </p:cNvPr>
          <p:cNvPicPr>
            <a:picLocks noChangeAspect="1"/>
          </p:cNvPicPr>
          <p:nvPr/>
        </p:nvPicPr>
        <p:blipFill rotWithShape="1">
          <a:blip r:embed="rId4">
            <a:extLst>
              <a:ext uri="{28A0092B-C50C-407E-A947-70E740481C1C}">
                <a14:useLocalDpi xmlns:a14="http://schemas.microsoft.com/office/drawing/2010/main" val="0"/>
              </a:ext>
            </a:extLst>
          </a:blip>
          <a:srcRect t="25077" b="27901"/>
          <a:stretch/>
        </p:blipFill>
        <p:spPr>
          <a:xfrm>
            <a:off x="3993021" y="295120"/>
            <a:ext cx="4264575" cy="713110"/>
          </a:xfrm>
          <a:prstGeom prst="rect">
            <a:avLst/>
          </a:prstGeom>
        </p:spPr>
      </p:pic>
      <p:sp>
        <p:nvSpPr>
          <p:cNvPr id="10" name="TextBox 9">
            <a:extLst>
              <a:ext uri="{FF2B5EF4-FFF2-40B4-BE49-F238E27FC236}">
                <a16:creationId xmlns:a16="http://schemas.microsoft.com/office/drawing/2014/main" id="{F692D957-AD94-4459-AAD9-239778F07752}"/>
              </a:ext>
            </a:extLst>
          </p:cNvPr>
          <p:cNvSpPr txBox="1"/>
          <p:nvPr/>
        </p:nvSpPr>
        <p:spPr>
          <a:xfrm>
            <a:off x="190888" y="1428795"/>
            <a:ext cx="11868840" cy="1015663"/>
          </a:xfrm>
          <a:prstGeom prst="rect">
            <a:avLst/>
          </a:prstGeom>
          <a:noFill/>
        </p:spPr>
        <p:txBody>
          <a:bodyPr wrap="square" rtlCol="0">
            <a:spAutoFit/>
          </a:bodyPr>
          <a:lstStyle/>
          <a:p>
            <a:pPr algn="ctr"/>
            <a:r>
              <a:rPr lang="es-ES" sz="2000" b="1" i="0" dirty="0">
                <a:solidFill>
                  <a:schemeClr val="tx1"/>
                </a:solidFill>
                <a:effectLst/>
                <a:latin typeface="Times New Roman" panose="02020603050405020304" pitchFamily="18" charset="0"/>
                <a:cs typeface="Times New Roman" panose="02020603050405020304" pitchFamily="18" charset="0"/>
              </a:rPr>
              <a:t>También te invito a leer este artículo en mi blog, el cual tiene un tutorial más avanzado y muy completo sobre una base de datos para ventas de vehículos 🚗💼, con el cual tendrás ahora todo más completo. ¡No dudes en explorarlo! 📚😊</a:t>
            </a:r>
            <a:endParaRPr lang="en-US" sz="2000" b="1" dirty="0">
              <a:solidFill>
                <a:schemeClr val="tx1"/>
              </a:solidFill>
              <a:latin typeface="Times New Roman" panose="02020603050405020304" pitchFamily="18" charset="0"/>
              <a:cs typeface="Times New Roman" panose="02020603050405020304" pitchFamily="18" charset="0"/>
            </a:endParaRPr>
          </a:p>
        </p:txBody>
      </p:sp>
      <p:pic>
        <p:nvPicPr>
          <p:cNvPr id="4098" name="Picture 2">
            <a:hlinkClick r:id="rId5"/>
            <a:extLst>
              <a:ext uri="{FF2B5EF4-FFF2-40B4-BE49-F238E27FC236}">
                <a16:creationId xmlns:a16="http://schemas.microsoft.com/office/drawing/2014/main" id="{11536A47-077C-41BA-8FCD-C3B0685C026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5568" y="2515927"/>
            <a:ext cx="11614160" cy="3175747"/>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1917A0FF-2F08-4483-A2F8-6CCC04C2FB6E}"/>
              </a:ext>
            </a:extLst>
          </p:cNvPr>
          <p:cNvSpPr txBox="1"/>
          <p:nvPr/>
        </p:nvSpPr>
        <p:spPr>
          <a:xfrm>
            <a:off x="240801" y="6101215"/>
            <a:ext cx="11818927" cy="461665"/>
          </a:xfrm>
          <a:prstGeom prst="rect">
            <a:avLst/>
          </a:prstGeom>
          <a:noFill/>
        </p:spPr>
        <p:txBody>
          <a:bodyPr wrap="square">
            <a:spAutoFit/>
          </a:bodyPr>
          <a:lstStyle/>
          <a:p>
            <a:pPr algn="ctr"/>
            <a:r>
              <a:rPr lang="en-US" sz="1200" dirty="0">
                <a:hlinkClick r:id="rId5"/>
              </a:rPr>
              <a:t>https://advisertecnology.com/index.php/2023/05/05/modelado-de-datos-para-el-negocio-de-ventas-de-vehiculos-un-enfoque-practico-para-aprender-sql-server/</a:t>
            </a:r>
            <a:endParaRPr lang="en-US" sz="1200" dirty="0"/>
          </a:p>
          <a:p>
            <a:pPr algn="ctr"/>
            <a:endParaRPr lang="en-US" sz="1200" dirty="0"/>
          </a:p>
        </p:txBody>
      </p:sp>
    </p:spTree>
    <p:extLst>
      <p:ext uri="{BB962C8B-B14F-4D97-AF65-F5344CB8AC3E}">
        <p14:creationId xmlns:p14="http://schemas.microsoft.com/office/powerpoint/2010/main" val="4217035900"/>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43509003-7DFB-85F0-5238-D4C8D2FD1ECB}"/>
              </a:ext>
            </a:extLst>
          </p:cNvPr>
          <p:cNvSpPr txBox="1"/>
          <p:nvPr/>
        </p:nvSpPr>
        <p:spPr>
          <a:xfrm>
            <a:off x="3937319" y="457993"/>
            <a:ext cx="7833425" cy="6001643"/>
          </a:xfrm>
          <a:prstGeom prst="rect">
            <a:avLst/>
          </a:prstGeom>
          <a:noFill/>
        </p:spPr>
        <p:txBody>
          <a:bodyPr wrap="square">
            <a:spAutoFit/>
          </a:bodyPr>
          <a:lstStyle/>
          <a:p>
            <a:pPr algn="ctr"/>
            <a:r>
              <a:rPr lang="es-ES" sz="3200" b="0" i="0" dirty="0">
                <a:solidFill>
                  <a:schemeClr val="tx1"/>
                </a:solidFill>
                <a:effectLst/>
                <a:latin typeface="Times New Roman" panose="02020603050405020304" pitchFamily="18" charset="0"/>
                <a:cs typeface="Times New Roman" panose="02020603050405020304" pitchFamily="18" charset="0"/>
              </a:rPr>
              <a:t>Ha sido una pequeña pero valiosa experiencia compartir con ustedes estos conocimientos sobre </a:t>
            </a:r>
            <a:r>
              <a:rPr lang="es-ES" sz="3200" b="1" i="0" dirty="0">
                <a:solidFill>
                  <a:schemeClr val="tx1"/>
                </a:solidFill>
                <a:effectLst/>
                <a:highlight>
                  <a:srgbClr val="FFFF00"/>
                </a:highlight>
                <a:latin typeface="Times New Roman" panose="02020603050405020304" pitchFamily="18" charset="0"/>
                <a:cs typeface="Times New Roman" panose="02020603050405020304" pitchFamily="18" charset="0"/>
              </a:rPr>
              <a:t>SQL Server</a:t>
            </a:r>
            <a:r>
              <a:rPr lang="es-ES" sz="3200" b="0" i="0" dirty="0">
                <a:solidFill>
                  <a:schemeClr val="tx1"/>
                </a:solidFill>
                <a:effectLst/>
                <a:latin typeface="Times New Roman" panose="02020603050405020304" pitchFamily="18" charset="0"/>
                <a:cs typeface="Times New Roman" panose="02020603050405020304" pitchFamily="18" charset="0"/>
              </a:rPr>
              <a:t>. Espero que hayan aprendido mucho y estén ansiosos por seguir profundizando en el mundo de la programación y el análisis de datos. Recuerden que esta es una habilidad muy valorada en el mercado y puede abrir muchas puertas en su carrera profesional</a:t>
            </a:r>
            <a:r>
              <a:rPr lang="es-ES" sz="3200" b="0" i="0" dirty="0">
                <a:solidFill>
                  <a:schemeClr val="tx1"/>
                </a:solidFill>
                <a:effectLst/>
                <a:highlight>
                  <a:srgbClr val="00FF00"/>
                </a:highlight>
                <a:latin typeface="Times New Roman" panose="02020603050405020304" pitchFamily="18" charset="0"/>
                <a:cs typeface="Times New Roman" panose="02020603050405020304" pitchFamily="18" charset="0"/>
              </a:rPr>
              <a:t>. No dejen de practicar y seguir aprendiendo</a:t>
            </a:r>
            <a:r>
              <a:rPr lang="es-ES" sz="3200" b="0" i="0" dirty="0">
                <a:solidFill>
                  <a:schemeClr val="tx1"/>
                </a:solidFill>
                <a:effectLst/>
                <a:latin typeface="Times New Roman" panose="02020603050405020304" pitchFamily="18" charset="0"/>
                <a:cs typeface="Times New Roman" panose="02020603050405020304" pitchFamily="18" charset="0"/>
              </a:rPr>
              <a:t>.</a:t>
            </a:r>
          </a:p>
          <a:p>
            <a:pPr algn="ctr"/>
            <a:r>
              <a:rPr lang="es-ES" sz="3200" b="0" i="0" dirty="0">
                <a:solidFill>
                  <a:schemeClr val="tx1"/>
                </a:solidFill>
                <a:effectLst/>
                <a:latin typeface="Times New Roman" panose="02020603050405020304" pitchFamily="18" charset="0"/>
                <a:cs typeface="Times New Roman" panose="02020603050405020304" pitchFamily="18" charset="0"/>
              </a:rPr>
              <a:t>Les deseo mucho éxito en su camino. ¡Sigan adelante!</a:t>
            </a:r>
          </a:p>
        </p:txBody>
      </p:sp>
      <p:pic>
        <p:nvPicPr>
          <p:cNvPr id="1026" name="Picture 2" descr="Tú puedes... si así lo crees | Blog EmprendeRioja">
            <a:extLst>
              <a:ext uri="{FF2B5EF4-FFF2-40B4-BE49-F238E27FC236}">
                <a16:creationId xmlns:a16="http://schemas.microsoft.com/office/drawing/2014/main" id="{57A9F51F-7BB7-9881-EBBD-FB5F607028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2985" y="1992619"/>
            <a:ext cx="3344483" cy="27131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7330397"/>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grpSp>
        <p:nvGrpSpPr>
          <p:cNvPr id="223" name="Google Shape;223;p35"/>
          <p:cNvGrpSpPr/>
          <p:nvPr/>
        </p:nvGrpSpPr>
        <p:grpSpPr>
          <a:xfrm>
            <a:off x="252907" y="172482"/>
            <a:ext cx="11686100" cy="6513036"/>
            <a:chOff x="269465" y="116498"/>
            <a:chExt cx="11686100" cy="6513036"/>
          </a:xfrm>
        </p:grpSpPr>
        <p:sp>
          <p:nvSpPr>
            <p:cNvPr id="224" name="Google Shape;224;p35"/>
            <p:cNvSpPr txBox="1"/>
            <p:nvPr/>
          </p:nvSpPr>
          <p:spPr>
            <a:xfrm>
              <a:off x="269465" y="116498"/>
              <a:ext cx="11652900" cy="138495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2800" b="1" i="0" dirty="0">
                  <a:solidFill>
                    <a:srgbClr val="00FF00"/>
                  </a:solidFill>
                  <a:effectLst>
                    <a:outerShdw blurRad="38100" dist="38100" dir="2700000" algn="tl">
                      <a:srgbClr val="000000">
                        <a:alpha val="43137"/>
                      </a:srgbClr>
                    </a:outerShdw>
                  </a:effectLst>
                  <a:highlight>
                    <a:srgbClr val="000000"/>
                  </a:highlight>
                  <a:latin typeface="Times New Roman" panose="02020603050405020304" pitchFamily="18" charset="0"/>
                  <a:cs typeface="Times New Roman" panose="02020603050405020304" pitchFamily="18" charset="0"/>
                </a:rPr>
                <a:t>Cambia tu mente, cambia tu futuro. La mejor inversión que puedes hacer en tu vida es en ti y en tu educación. No solo lograrás mejorar tu vida, sino también la de tus seres queridos y la de quienes te rodean</a:t>
              </a:r>
              <a:endParaRPr sz="1600" b="1" dirty="0">
                <a:solidFill>
                  <a:srgbClr val="00FF00"/>
                </a:solidFill>
                <a:effectLst>
                  <a:outerShdw blurRad="38100" dist="38100" dir="2700000" algn="tl">
                    <a:srgbClr val="000000">
                      <a:alpha val="43137"/>
                    </a:srgbClr>
                  </a:outerShdw>
                </a:effectLst>
                <a:highlight>
                  <a:srgbClr val="000000"/>
                </a:highlight>
                <a:latin typeface="Times New Roman" panose="02020603050405020304" pitchFamily="18" charset="0"/>
                <a:ea typeface="Calibri"/>
                <a:cs typeface="Times New Roman" panose="02020603050405020304" pitchFamily="18" charset="0"/>
                <a:sym typeface="Calibri"/>
              </a:endParaRPr>
            </a:p>
          </p:txBody>
        </p:sp>
        <p:pic>
          <p:nvPicPr>
            <p:cNvPr id="225" name="Google Shape;225;p35"/>
            <p:cNvPicPr preferRelativeResize="0"/>
            <p:nvPr/>
          </p:nvPicPr>
          <p:blipFill rotWithShape="1">
            <a:blip r:embed="rId3">
              <a:alphaModFix/>
            </a:blip>
            <a:srcRect l="12123" r="10716" b="9878"/>
            <a:stretch/>
          </p:blipFill>
          <p:spPr>
            <a:xfrm>
              <a:off x="7921948" y="1798127"/>
              <a:ext cx="4033617" cy="4831407"/>
            </a:xfrm>
            <a:prstGeom prst="rect">
              <a:avLst/>
            </a:prstGeom>
            <a:noFill/>
            <a:ln>
              <a:noFill/>
            </a:ln>
          </p:spPr>
        </p:pic>
        <p:grpSp>
          <p:nvGrpSpPr>
            <p:cNvPr id="226" name="Google Shape;226;p35"/>
            <p:cNvGrpSpPr/>
            <p:nvPr/>
          </p:nvGrpSpPr>
          <p:grpSpPr>
            <a:xfrm>
              <a:off x="302751" y="1798126"/>
              <a:ext cx="3315079" cy="4831368"/>
              <a:chOff x="302751" y="1798126"/>
              <a:chExt cx="3315079" cy="4831368"/>
            </a:xfrm>
          </p:grpSpPr>
          <p:sp>
            <p:nvSpPr>
              <p:cNvPr id="227" name="Google Shape;227;p35"/>
              <p:cNvSpPr txBox="1"/>
              <p:nvPr/>
            </p:nvSpPr>
            <p:spPr>
              <a:xfrm>
                <a:off x="302751" y="5059874"/>
                <a:ext cx="3315079" cy="1569620"/>
              </a:xfrm>
              <a:prstGeom prst="rect">
                <a:avLst/>
              </a:prstGeom>
              <a:solidFill>
                <a:schemeClr val="dk1"/>
              </a:solidFill>
              <a:ln w="9525" cap="flat" cmpd="sng">
                <a:solidFill>
                  <a:srgbClr val="385623"/>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spcBef>
                    <a:spcPts val="0"/>
                  </a:spcBef>
                  <a:spcAft>
                    <a:spcPts val="0"/>
                  </a:spcAft>
                  <a:buNone/>
                </a:pPr>
                <a:r>
                  <a:rPr lang="es-DO" sz="2400" dirty="0">
                    <a:solidFill>
                      <a:schemeClr val="bg1"/>
                    </a:solidFill>
                    <a:latin typeface="Times New Roman" panose="02020603050405020304" pitchFamily="18" charset="0"/>
                    <a:ea typeface="Calibri"/>
                    <a:cs typeface="Times New Roman" panose="02020603050405020304" pitchFamily="18" charset="0"/>
                    <a:sym typeface="Calibri"/>
                  </a:rPr>
                  <a:t>El </a:t>
                </a:r>
                <a:r>
                  <a:rPr lang="es-ES" sz="2400" dirty="0">
                    <a:solidFill>
                      <a:schemeClr val="bg1"/>
                    </a:solidFill>
                    <a:latin typeface="Times New Roman" panose="02020603050405020304" pitchFamily="18" charset="0"/>
                    <a:ea typeface="Calibri"/>
                    <a:cs typeface="Times New Roman" panose="02020603050405020304" pitchFamily="18" charset="0"/>
                    <a:sym typeface="Calibri"/>
                  </a:rPr>
                  <a:t>Inteligente no es aquel que lo sabe todo, sino aquel que sabe utilizar lo poco que sabe.</a:t>
                </a:r>
                <a:endParaRPr dirty="0">
                  <a:solidFill>
                    <a:schemeClr val="bg1"/>
                  </a:solidFill>
                  <a:latin typeface="Times New Roman" panose="02020603050405020304" pitchFamily="18" charset="0"/>
                  <a:cs typeface="Times New Roman" panose="02020603050405020304" pitchFamily="18" charset="0"/>
                </a:endParaRPr>
              </a:p>
            </p:txBody>
          </p:sp>
          <p:pic>
            <p:nvPicPr>
              <p:cNvPr id="228" name="Google Shape;228;p35" descr="Einstein no se equivocó sobre la expansión del Universo • El Nuevo Diario"/>
              <p:cNvPicPr preferRelativeResize="0"/>
              <p:nvPr/>
            </p:nvPicPr>
            <p:blipFill rotWithShape="1">
              <a:blip r:embed="rId4">
                <a:alphaModFix/>
              </a:blip>
              <a:srcRect/>
              <a:stretch/>
            </p:blipFill>
            <p:spPr>
              <a:xfrm>
                <a:off x="302751" y="1798126"/>
                <a:ext cx="3315079" cy="3261748"/>
              </a:xfrm>
              <a:prstGeom prst="rect">
                <a:avLst/>
              </a:prstGeom>
              <a:noFill/>
              <a:ln>
                <a:noFill/>
              </a:ln>
            </p:spPr>
          </p:pic>
        </p:grpSp>
        <p:pic>
          <p:nvPicPr>
            <p:cNvPr id="229" name="Google Shape;229;p35" descr="Desmotivaciones El tiempo es oro, no lo desperdicies; cumple tus metas y  disfruta tu vida al máximo."/>
            <p:cNvPicPr preferRelativeResize="0"/>
            <p:nvPr/>
          </p:nvPicPr>
          <p:blipFill rotWithShape="1">
            <a:blip r:embed="rId5">
              <a:alphaModFix/>
            </a:blip>
            <a:srcRect l="7372" t="5931" r="8603" b="6061"/>
            <a:stretch/>
          </p:blipFill>
          <p:spPr>
            <a:xfrm>
              <a:off x="3888402" y="2112713"/>
              <a:ext cx="3865525" cy="4292015"/>
            </a:xfrm>
            <a:prstGeom prst="rect">
              <a:avLst/>
            </a:prstGeom>
            <a:noFill/>
            <a:ln>
              <a:noFill/>
            </a:ln>
          </p:spPr>
        </p:pic>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Sueldo del desarrollador de sql Escala de pago">
            <a:extLst>
              <a:ext uri="{FF2B5EF4-FFF2-40B4-BE49-F238E27FC236}">
                <a16:creationId xmlns:a16="http://schemas.microsoft.com/office/drawing/2014/main" id="{6269B400-15E8-FD87-9B3E-BEC1F04768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9487" y="447675"/>
            <a:ext cx="6168806" cy="2916671"/>
          </a:xfrm>
          <a:prstGeom prst="rect">
            <a:avLst/>
          </a:prstGeom>
          <a:noFill/>
          <a:extLst>
            <a:ext uri="{909E8E84-426E-40DD-AFC4-6F175D3DCCD1}">
              <a14:hiddenFill xmlns:a14="http://schemas.microsoft.com/office/drawing/2010/main">
                <a:solidFill>
                  <a:srgbClr val="FFFFFF"/>
                </a:solidFill>
              </a14:hiddenFill>
            </a:ext>
          </a:extLst>
        </p:spPr>
      </p:pic>
      <p:sp>
        <p:nvSpPr>
          <p:cNvPr id="3" name="CuadroTexto 2">
            <a:extLst>
              <a:ext uri="{FF2B5EF4-FFF2-40B4-BE49-F238E27FC236}">
                <a16:creationId xmlns:a16="http://schemas.microsoft.com/office/drawing/2014/main" id="{FFC407A8-515A-0DC1-E70E-4AAA822E7AE0}"/>
              </a:ext>
            </a:extLst>
          </p:cNvPr>
          <p:cNvSpPr txBox="1"/>
          <p:nvPr/>
        </p:nvSpPr>
        <p:spPr>
          <a:xfrm>
            <a:off x="286997" y="3364346"/>
            <a:ext cx="6097424" cy="276999"/>
          </a:xfrm>
          <a:prstGeom prst="rect">
            <a:avLst/>
          </a:prstGeom>
          <a:noFill/>
        </p:spPr>
        <p:txBody>
          <a:bodyPr wrap="square">
            <a:spAutoFit/>
          </a:bodyPr>
          <a:lstStyle/>
          <a:p>
            <a:pPr algn="ctr"/>
            <a:r>
              <a:rPr lang="es-ES" sz="1200" b="0" i="1" dirty="0">
                <a:solidFill>
                  <a:srgbClr val="20323C"/>
                </a:solidFill>
                <a:effectLst/>
                <a:latin typeface="Times New Roman" panose="02020603050405020304" pitchFamily="18" charset="0"/>
                <a:ea typeface="Open Sans" panose="020B0606030504020204" pitchFamily="34" charset="0"/>
                <a:cs typeface="Times New Roman" panose="02020603050405020304" pitchFamily="18" charset="0"/>
              </a:rPr>
              <a:t>Moneda: USD | Actualizado: 15 de mayo de 2019 | Individuos reportando: 1,512</a:t>
            </a:r>
            <a:endParaRPr lang="es-DO" sz="1200" dirty="0">
              <a:latin typeface="Times New Roman" panose="02020603050405020304" pitchFamily="18" charset="0"/>
              <a:ea typeface="Open Sans" panose="020B0606030504020204" pitchFamily="34" charset="0"/>
              <a:cs typeface="Times New Roman" panose="02020603050405020304" pitchFamily="18" charset="0"/>
            </a:endParaRPr>
          </a:p>
        </p:txBody>
      </p:sp>
      <p:pic>
        <p:nvPicPr>
          <p:cNvPr id="2052" name="Picture 4" descr="El salario de un desarrollador de Glassdoor">
            <a:extLst>
              <a:ext uri="{FF2B5EF4-FFF2-40B4-BE49-F238E27FC236}">
                <a16:creationId xmlns:a16="http://schemas.microsoft.com/office/drawing/2014/main" id="{D681C418-9BFC-465E-8589-9DC858ED90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48293" y="889985"/>
            <a:ext cx="5502067" cy="1105326"/>
          </a:xfrm>
          <a:prstGeom prst="rect">
            <a:avLst/>
          </a:prstGeom>
          <a:noFill/>
          <a:extLst>
            <a:ext uri="{909E8E84-426E-40DD-AFC4-6F175D3DCCD1}">
              <a14:hiddenFill xmlns:a14="http://schemas.microsoft.com/office/drawing/2010/main">
                <a:solidFill>
                  <a:srgbClr val="FFFFFF"/>
                </a:solidFill>
              </a14:hiddenFill>
            </a:ext>
          </a:extLst>
        </p:spPr>
      </p:pic>
      <p:sp>
        <p:nvSpPr>
          <p:cNvPr id="5" name="CuadroTexto 4">
            <a:extLst>
              <a:ext uri="{FF2B5EF4-FFF2-40B4-BE49-F238E27FC236}">
                <a16:creationId xmlns:a16="http://schemas.microsoft.com/office/drawing/2014/main" id="{706C5D74-8005-452A-E446-7B2C86F8B9CF}"/>
              </a:ext>
            </a:extLst>
          </p:cNvPr>
          <p:cNvSpPr txBox="1"/>
          <p:nvPr/>
        </p:nvSpPr>
        <p:spPr>
          <a:xfrm>
            <a:off x="6548293" y="2549023"/>
            <a:ext cx="5613886" cy="261610"/>
          </a:xfrm>
          <a:prstGeom prst="rect">
            <a:avLst/>
          </a:prstGeom>
          <a:noFill/>
        </p:spPr>
        <p:txBody>
          <a:bodyPr wrap="square">
            <a:spAutoFit/>
          </a:bodyPr>
          <a:lstStyle/>
          <a:p>
            <a:r>
              <a:rPr lang="es-ES" sz="1100" b="0" i="1" dirty="0">
                <a:solidFill>
                  <a:srgbClr val="20323C"/>
                </a:solidFill>
                <a:effectLst/>
                <a:latin typeface="Times New Roman" panose="02020603050405020304" pitchFamily="18" charset="0"/>
                <a:ea typeface="Open Sans" panose="020B0606030504020204" pitchFamily="34" charset="0"/>
                <a:cs typeface="Times New Roman" panose="02020603050405020304" pitchFamily="18" charset="0"/>
              </a:rPr>
              <a:t>Moneda: USD | Actualizado: 17 de mayo de 2019 | Individuos reportando: 703</a:t>
            </a:r>
            <a:endParaRPr lang="es-DO" sz="1100" dirty="0">
              <a:latin typeface="Times New Roman" panose="02020603050405020304" pitchFamily="18" charset="0"/>
              <a:ea typeface="Open Sans" panose="020B0606030504020204" pitchFamily="34" charset="0"/>
              <a:cs typeface="Times New Roman" panose="02020603050405020304" pitchFamily="18" charset="0"/>
            </a:endParaRPr>
          </a:p>
        </p:txBody>
      </p:sp>
      <p:pic>
        <p:nvPicPr>
          <p:cNvPr id="2054" name="Picture 6" descr="Sueldo de promotor de sql. En efecto.">
            <a:extLst>
              <a:ext uri="{FF2B5EF4-FFF2-40B4-BE49-F238E27FC236}">
                <a16:creationId xmlns:a16="http://schemas.microsoft.com/office/drawing/2014/main" id="{777B02BE-9AEE-E266-1E31-80BB78D4886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1471" y="3913786"/>
            <a:ext cx="4161803" cy="2294772"/>
          </a:xfrm>
          <a:prstGeom prst="rect">
            <a:avLst/>
          </a:prstGeom>
          <a:noFill/>
          <a:extLst>
            <a:ext uri="{909E8E84-426E-40DD-AFC4-6F175D3DCCD1}">
              <a14:hiddenFill xmlns:a14="http://schemas.microsoft.com/office/drawing/2010/main">
                <a:solidFill>
                  <a:srgbClr val="FFFFFF"/>
                </a:solidFill>
              </a14:hiddenFill>
            </a:ext>
          </a:extLst>
        </p:spPr>
      </p:pic>
      <p:sp>
        <p:nvSpPr>
          <p:cNvPr id="7" name="CuadroTexto 6">
            <a:extLst>
              <a:ext uri="{FF2B5EF4-FFF2-40B4-BE49-F238E27FC236}">
                <a16:creationId xmlns:a16="http://schemas.microsoft.com/office/drawing/2014/main" id="{35E911FA-3D36-F49D-C6E7-5FB002FC316A}"/>
              </a:ext>
            </a:extLst>
          </p:cNvPr>
          <p:cNvSpPr txBox="1"/>
          <p:nvPr/>
        </p:nvSpPr>
        <p:spPr>
          <a:xfrm>
            <a:off x="286997" y="6202576"/>
            <a:ext cx="4906631" cy="253916"/>
          </a:xfrm>
          <a:prstGeom prst="rect">
            <a:avLst/>
          </a:prstGeom>
          <a:noFill/>
        </p:spPr>
        <p:txBody>
          <a:bodyPr wrap="square">
            <a:spAutoFit/>
          </a:bodyPr>
          <a:lstStyle/>
          <a:p>
            <a:pPr algn="ctr"/>
            <a:r>
              <a:rPr lang="es-ES" sz="1050" b="0" i="1" dirty="0">
                <a:solidFill>
                  <a:srgbClr val="20323C"/>
                </a:solidFill>
                <a:effectLst/>
                <a:latin typeface="Times New Roman" panose="02020603050405020304" pitchFamily="18" charset="0"/>
                <a:ea typeface="Open Sans" panose="020B0606030504020204" pitchFamily="34" charset="0"/>
                <a:cs typeface="Times New Roman" panose="02020603050405020304" pitchFamily="18" charset="0"/>
              </a:rPr>
              <a:t>Moneda: USD | Actualizado: 16 de mayo de 2019 | Fuentes de datos individuales: 991</a:t>
            </a:r>
            <a:endParaRPr lang="es-DO" sz="1050" dirty="0">
              <a:latin typeface="Times New Roman" panose="02020603050405020304" pitchFamily="18" charset="0"/>
              <a:ea typeface="Open Sans" panose="020B0606030504020204" pitchFamily="34" charset="0"/>
              <a:cs typeface="Times New Roman" panose="02020603050405020304" pitchFamily="18" charset="0"/>
            </a:endParaRPr>
          </a:p>
        </p:txBody>
      </p:sp>
      <p:pic>
        <p:nvPicPr>
          <p:cNvPr id="2056" name="Picture 8" descr="Salario de desarrollador SQL ZipRecruiter">
            <a:extLst>
              <a:ext uri="{FF2B5EF4-FFF2-40B4-BE49-F238E27FC236}">
                <a16:creationId xmlns:a16="http://schemas.microsoft.com/office/drawing/2014/main" id="{16702C20-8CCC-7DB5-728A-8476039C834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0619" y="3658504"/>
            <a:ext cx="5353585" cy="2428941"/>
          </a:xfrm>
          <a:prstGeom prst="rect">
            <a:avLst/>
          </a:prstGeom>
          <a:noFill/>
          <a:extLst>
            <a:ext uri="{909E8E84-426E-40DD-AFC4-6F175D3DCCD1}">
              <a14:hiddenFill xmlns:a14="http://schemas.microsoft.com/office/drawing/2010/main">
                <a:solidFill>
                  <a:srgbClr val="FFFFFF"/>
                </a:solidFill>
              </a14:hiddenFill>
            </a:ext>
          </a:extLst>
        </p:spPr>
      </p:pic>
      <p:sp>
        <p:nvSpPr>
          <p:cNvPr id="9" name="CuadroTexto 8">
            <a:extLst>
              <a:ext uri="{FF2B5EF4-FFF2-40B4-BE49-F238E27FC236}">
                <a16:creationId xmlns:a16="http://schemas.microsoft.com/office/drawing/2014/main" id="{D57551B4-566B-880C-8903-BEFD91CB8842}"/>
              </a:ext>
            </a:extLst>
          </p:cNvPr>
          <p:cNvSpPr txBox="1"/>
          <p:nvPr/>
        </p:nvSpPr>
        <p:spPr>
          <a:xfrm>
            <a:off x="6622188" y="6194881"/>
            <a:ext cx="5282815" cy="261610"/>
          </a:xfrm>
          <a:prstGeom prst="rect">
            <a:avLst/>
          </a:prstGeom>
          <a:noFill/>
        </p:spPr>
        <p:txBody>
          <a:bodyPr wrap="square">
            <a:spAutoFit/>
          </a:bodyPr>
          <a:lstStyle/>
          <a:p>
            <a:pPr algn="ctr"/>
            <a:r>
              <a:rPr lang="es-ES" sz="1100" b="0" i="1" dirty="0">
                <a:solidFill>
                  <a:srgbClr val="20323C"/>
                </a:solidFill>
                <a:effectLst/>
                <a:latin typeface="Times New Roman" panose="02020603050405020304" pitchFamily="18" charset="0"/>
                <a:ea typeface="Open Sans" panose="020B0606030504020204" pitchFamily="34" charset="0"/>
                <a:cs typeface="Times New Roman" panose="02020603050405020304" pitchFamily="18" charset="0"/>
              </a:rPr>
              <a:t>Moneda: USD | Actualizado: 22 Abr 2019 | Fuentes de datos individuales: –</a:t>
            </a:r>
            <a:endParaRPr lang="es-DO" sz="1100" dirty="0">
              <a:latin typeface="Times New Roman" panose="02020603050405020304" pitchFamily="18" charset="0"/>
              <a:ea typeface="Open Sans" panose="020B0606030504020204" pitchFamily="34" charset="0"/>
              <a:cs typeface="Times New Roman" panose="02020603050405020304" pitchFamily="18" charset="0"/>
            </a:endParaRPr>
          </a:p>
        </p:txBody>
      </p:sp>
      <p:sp>
        <p:nvSpPr>
          <p:cNvPr id="11" name="CuadroTexto 10">
            <a:extLst>
              <a:ext uri="{FF2B5EF4-FFF2-40B4-BE49-F238E27FC236}">
                <a16:creationId xmlns:a16="http://schemas.microsoft.com/office/drawing/2014/main" id="{C6636E30-1A67-E0D7-87A7-564A42175D00}"/>
              </a:ext>
            </a:extLst>
          </p:cNvPr>
          <p:cNvSpPr txBox="1"/>
          <p:nvPr/>
        </p:nvSpPr>
        <p:spPr>
          <a:xfrm>
            <a:off x="6843045" y="114832"/>
            <a:ext cx="5061958" cy="307777"/>
          </a:xfrm>
          <a:prstGeom prst="rect">
            <a:avLst/>
          </a:prstGeom>
          <a:noFill/>
        </p:spPr>
        <p:txBody>
          <a:bodyPr wrap="square">
            <a:spAutoFit/>
          </a:bodyPr>
          <a:lstStyle/>
          <a:p>
            <a:r>
              <a:rPr lang="es-DO" dirty="0">
                <a:latin typeface="Times New Roman" panose="02020603050405020304" pitchFamily="18" charset="0"/>
                <a:ea typeface="Open Sans" panose="020B0606030504020204" pitchFamily="34" charset="0"/>
                <a:cs typeface="Times New Roman" panose="02020603050405020304" pitchFamily="18" charset="0"/>
              </a:rPr>
              <a:t>https://devskiller.com/es/sql-developer-salary/</a:t>
            </a:r>
          </a:p>
        </p:txBody>
      </p:sp>
    </p:spTree>
    <p:extLst>
      <p:ext uri="{BB962C8B-B14F-4D97-AF65-F5344CB8AC3E}">
        <p14:creationId xmlns:p14="http://schemas.microsoft.com/office/powerpoint/2010/main" val="17462810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501E7821-F2E7-C5DF-ACCD-A9240DFC1E93}"/>
              </a:ext>
            </a:extLst>
          </p:cNvPr>
          <p:cNvPicPr>
            <a:picLocks noChangeAspect="1"/>
          </p:cNvPicPr>
          <p:nvPr/>
        </p:nvPicPr>
        <p:blipFill>
          <a:blip r:embed="rId2"/>
          <a:stretch>
            <a:fillRect/>
          </a:stretch>
        </p:blipFill>
        <p:spPr>
          <a:xfrm>
            <a:off x="1085316" y="718652"/>
            <a:ext cx="9746924" cy="4827702"/>
          </a:xfrm>
          <a:prstGeom prst="rect">
            <a:avLst/>
          </a:prstGeom>
        </p:spPr>
      </p:pic>
      <p:sp>
        <p:nvSpPr>
          <p:cNvPr id="5" name="CuadroTexto 4">
            <a:extLst>
              <a:ext uri="{FF2B5EF4-FFF2-40B4-BE49-F238E27FC236}">
                <a16:creationId xmlns:a16="http://schemas.microsoft.com/office/drawing/2014/main" id="{FB9B962E-408D-DF49-D394-822AFBB9FD0B}"/>
              </a:ext>
            </a:extLst>
          </p:cNvPr>
          <p:cNvSpPr txBox="1"/>
          <p:nvPr/>
        </p:nvSpPr>
        <p:spPr>
          <a:xfrm>
            <a:off x="2014315" y="6139348"/>
            <a:ext cx="8163370" cy="307777"/>
          </a:xfrm>
          <a:prstGeom prst="rect">
            <a:avLst/>
          </a:prstGeom>
          <a:noFill/>
        </p:spPr>
        <p:txBody>
          <a:bodyPr wrap="square">
            <a:spAutoFit/>
          </a:bodyPr>
          <a:lstStyle/>
          <a:p>
            <a:pPr algn="ctr"/>
            <a:r>
              <a:rPr lang="es-DO" dirty="0">
                <a:solidFill>
                  <a:srgbClr val="0070C0"/>
                </a:solidFill>
                <a:latin typeface="Times New Roman" panose="02020603050405020304" pitchFamily="18" charset="0"/>
                <a:ea typeface="Open Sans" panose="020B0606030504020204" pitchFamily="34" charset="0"/>
                <a:cs typeface="Times New Roman" panose="02020603050405020304" pitchFamily="18" charset="0"/>
              </a:rPr>
              <a:t>https://www.glassdoor.com/Salaries/sql-developer-salary-SRCH_KO0,13.htm</a:t>
            </a:r>
          </a:p>
        </p:txBody>
      </p:sp>
    </p:spTree>
    <p:extLst>
      <p:ext uri="{BB962C8B-B14F-4D97-AF65-F5344CB8AC3E}">
        <p14:creationId xmlns:p14="http://schemas.microsoft.com/office/powerpoint/2010/main" val="14648356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07C0AC29-80C6-8250-B337-B8191E3959C1}"/>
              </a:ext>
            </a:extLst>
          </p:cNvPr>
          <p:cNvPicPr>
            <a:picLocks noChangeAspect="1"/>
          </p:cNvPicPr>
          <p:nvPr/>
        </p:nvPicPr>
        <p:blipFill>
          <a:blip r:embed="rId2"/>
          <a:stretch>
            <a:fillRect/>
          </a:stretch>
        </p:blipFill>
        <p:spPr>
          <a:xfrm>
            <a:off x="1366837" y="1509712"/>
            <a:ext cx="9458325" cy="3838575"/>
          </a:xfrm>
          <a:prstGeom prst="rect">
            <a:avLst/>
          </a:prstGeom>
        </p:spPr>
      </p:pic>
      <p:sp>
        <p:nvSpPr>
          <p:cNvPr id="5" name="CuadroTexto 4">
            <a:extLst>
              <a:ext uri="{FF2B5EF4-FFF2-40B4-BE49-F238E27FC236}">
                <a16:creationId xmlns:a16="http://schemas.microsoft.com/office/drawing/2014/main" id="{0EC6FB08-0476-31CC-15E9-DF732B620424}"/>
              </a:ext>
            </a:extLst>
          </p:cNvPr>
          <p:cNvSpPr txBox="1"/>
          <p:nvPr/>
        </p:nvSpPr>
        <p:spPr>
          <a:xfrm>
            <a:off x="2393236" y="431529"/>
            <a:ext cx="7405525" cy="461665"/>
          </a:xfrm>
          <a:prstGeom prst="rect">
            <a:avLst/>
          </a:prstGeom>
          <a:noFill/>
        </p:spPr>
        <p:txBody>
          <a:bodyPr wrap="square">
            <a:spAutoFit/>
          </a:bodyPr>
          <a:lstStyle/>
          <a:p>
            <a:pPr algn="l"/>
            <a:r>
              <a:rPr lang="es-ES" sz="2400" b="1" i="0" dirty="0">
                <a:solidFill>
                  <a:srgbClr val="302C2C"/>
                </a:solidFill>
                <a:effectLst/>
                <a:latin typeface="Times New Roman" panose="02020603050405020304" pitchFamily="18" charset="0"/>
                <a:ea typeface="Open Sans" panose="020B0606030504020204" pitchFamily="34" charset="0"/>
                <a:cs typeface="Times New Roman" panose="02020603050405020304" pitchFamily="18" charset="0"/>
              </a:rPr>
              <a:t>Salario promedio de un desarrollador de SQL</a:t>
            </a:r>
          </a:p>
        </p:txBody>
      </p:sp>
      <p:sp>
        <p:nvSpPr>
          <p:cNvPr id="7" name="CuadroTexto 6">
            <a:extLst>
              <a:ext uri="{FF2B5EF4-FFF2-40B4-BE49-F238E27FC236}">
                <a16:creationId xmlns:a16="http://schemas.microsoft.com/office/drawing/2014/main" id="{257BA82D-7AA3-98C1-14F1-62F7619E62A5}"/>
              </a:ext>
            </a:extLst>
          </p:cNvPr>
          <p:cNvSpPr txBox="1"/>
          <p:nvPr/>
        </p:nvSpPr>
        <p:spPr>
          <a:xfrm>
            <a:off x="2723972" y="5887861"/>
            <a:ext cx="7163512" cy="307777"/>
          </a:xfrm>
          <a:prstGeom prst="rect">
            <a:avLst/>
          </a:prstGeom>
          <a:noFill/>
        </p:spPr>
        <p:txBody>
          <a:bodyPr wrap="square">
            <a:spAutoFit/>
          </a:bodyPr>
          <a:lstStyle/>
          <a:p>
            <a:r>
              <a:rPr lang="es-DO" dirty="0">
                <a:latin typeface="Times New Roman" panose="02020603050405020304" pitchFamily="18" charset="0"/>
                <a:ea typeface="Open Sans" panose="020B0606030504020204" pitchFamily="34" charset="0"/>
                <a:cs typeface="Times New Roman" panose="02020603050405020304" pitchFamily="18" charset="0"/>
                <a:hlinkClick r:id="rId3"/>
              </a:rPr>
              <a:t>https://www.payscale.com/research/US/Job=SQL_Developer/Salary</a:t>
            </a:r>
            <a:endParaRPr lang="es-DO" dirty="0">
              <a:latin typeface="Times New Roman" panose="02020603050405020304" pitchFamily="18" charset="0"/>
              <a:ea typeface="Open Sans" panose="020B0606030504020204" pitchFamily="34" charset="0"/>
              <a:cs typeface="Times New Roman" panose="02020603050405020304" pitchFamily="18" charset="0"/>
            </a:endParaRPr>
          </a:p>
        </p:txBody>
      </p:sp>
    </p:spTree>
    <p:extLst>
      <p:ext uri="{BB962C8B-B14F-4D97-AF65-F5344CB8AC3E}">
        <p14:creationId xmlns:p14="http://schemas.microsoft.com/office/powerpoint/2010/main" val="10952244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C95D1D-890E-0EE5-1589-CBBE2BDC0A4B}"/>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A61BE98A-5232-28AD-1C1F-DCD60A79467A}"/>
              </a:ext>
            </a:extLst>
          </p:cNvPr>
          <p:cNvPicPr>
            <a:picLocks noChangeAspect="1"/>
          </p:cNvPicPr>
          <p:nvPr/>
        </p:nvPicPr>
        <p:blipFill>
          <a:blip r:embed="rId4"/>
          <a:stretch>
            <a:fillRect/>
          </a:stretch>
        </p:blipFill>
        <p:spPr>
          <a:xfrm>
            <a:off x="383245" y="0"/>
            <a:ext cx="11425509" cy="6858000"/>
          </a:xfrm>
          <a:prstGeom prst="rect">
            <a:avLst/>
          </a:prstGeom>
        </p:spPr>
      </p:pic>
      <p:pic>
        <p:nvPicPr>
          <p:cNvPr id="5" name="Online Media 4" title="INTRODUCCION A SQL SERVER -FUNDAMENTOS DE BASE DE DATOS Y EJEMPLO BASICO CRUD">
            <a:hlinkClick r:id="" action="ppaction://media"/>
            <a:extLst>
              <a:ext uri="{FF2B5EF4-FFF2-40B4-BE49-F238E27FC236}">
                <a16:creationId xmlns:a16="http://schemas.microsoft.com/office/drawing/2014/main" id="{26FE8965-444A-7525-A38F-147A760AA428}"/>
              </a:ext>
            </a:extLst>
          </p:cNvPr>
          <p:cNvPicPr>
            <a:picLocks noRot="1" noChangeAspect="1"/>
          </p:cNvPicPr>
          <p:nvPr>
            <a:videoFile r:link="rId1"/>
          </p:nvPr>
        </p:nvPicPr>
        <p:blipFill>
          <a:blip r:embed="rId5"/>
          <a:stretch>
            <a:fillRect/>
          </a:stretch>
        </p:blipFill>
        <p:spPr>
          <a:xfrm>
            <a:off x="2707951" y="1638429"/>
            <a:ext cx="4234024" cy="2685662"/>
          </a:xfrm>
          <a:prstGeom prst="rect">
            <a:avLst/>
          </a:prstGeom>
        </p:spPr>
      </p:pic>
      <p:pic>
        <p:nvPicPr>
          <p:cNvPr id="6" name="Online Media 5" title="👨‍💻  EJERCICIOS Y CONSULTAS BASICAS DE SQL BASICAS, TABLAS Y RELACIONES Y VISTAS">
            <a:hlinkClick r:id="" action="ppaction://media"/>
            <a:extLst>
              <a:ext uri="{FF2B5EF4-FFF2-40B4-BE49-F238E27FC236}">
                <a16:creationId xmlns:a16="http://schemas.microsoft.com/office/drawing/2014/main" id="{3D1E7C4F-CD6D-26CF-3A91-1F913DA7970B}"/>
              </a:ext>
            </a:extLst>
          </p:cNvPr>
          <p:cNvPicPr>
            <a:picLocks noRot="1" noChangeAspect="1"/>
          </p:cNvPicPr>
          <p:nvPr>
            <a:videoFile r:link="rId2"/>
          </p:nvPr>
        </p:nvPicPr>
        <p:blipFill>
          <a:blip r:embed="rId6"/>
          <a:stretch>
            <a:fillRect/>
          </a:stretch>
        </p:blipFill>
        <p:spPr>
          <a:xfrm>
            <a:off x="7217574" y="1638429"/>
            <a:ext cx="4305732" cy="2685662"/>
          </a:xfrm>
          <a:prstGeom prst="rect">
            <a:avLst/>
          </a:prstGeom>
        </p:spPr>
      </p:pic>
      <p:sp>
        <p:nvSpPr>
          <p:cNvPr id="8" name="TextBox 7">
            <a:extLst>
              <a:ext uri="{FF2B5EF4-FFF2-40B4-BE49-F238E27FC236}">
                <a16:creationId xmlns:a16="http://schemas.microsoft.com/office/drawing/2014/main" id="{F547EB4C-DC6B-BB6D-5786-455EF86AE3A7}"/>
              </a:ext>
            </a:extLst>
          </p:cNvPr>
          <p:cNvSpPr txBox="1"/>
          <p:nvPr/>
        </p:nvSpPr>
        <p:spPr>
          <a:xfrm>
            <a:off x="7217574" y="4441019"/>
            <a:ext cx="4305732" cy="523220"/>
          </a:xfrm>
          <a:prstGeom prst="rect">
            <a:avLst/>
          </a:prstGeom>
          <a:noFill/>
        </p:spPr>
        <p:txBody>
          <a:bodyPr wrap="square">
            <a:spAutoFit/>
          </a:bodyPr>
          <a:lstStyle/>
          <a:p>
            <a:pPr algn="ctr"/>
            <a:r>
              <a:rPr lang="es-ES" b="1" i="0" dirty="0">
                <a:solidFill>
                  <a:srgbClr val="F1F1F1"/>
                </a:solidFill>
                <a:effectLst/>
                <a:latin typeface="Times New Roman" panose="02020603050405020304" pitchFamily="18" charset="0"/>
                <a:cs typeface="Times New Roman" panose="02020603050405020304" pitchFamily="18" charset="0"/>
              </a:rPr>
              <a:t> EJERCICIOS Y CONSULTAS BASICAS DE SQL BASICAS, TABLAS Y RELACIONES Y VISTAS</a:t>
            </a:r>
          </a:p>
        </p:txBody>
      </p:sp>
      <p:sp>
        <p:nvSpPr>
          <p:cNvPr id="10" name="TextBox 9">
            <a:extLst>
              <a:ext uri="{FF2B5EF4-FFF2-40B4-BE49-F238E27FC236}">
                <a16:creationId xmlns:a16="http://schemas.microsoft.com/office/drawing/2014/main" id="{FCE3B8E7-E690-B907-5BAB-481B21FC90A8}"/>
              </a:ext>
            </a:extLst>
          </p:cNvPr>
          <p:cNvSpPr txBox="1"/>
          <p:nvPr/>
        </p:nvSpPr>
        <p:spPr>
          <a:xfrm>
            <a:off x="2600908" y="4441019"/>
            <a:ext cx="4331218" cy="738664"/>
          </a:xfrm>
          <a:prstGeom prst="rect">
            <a:avLst/>
          </a:prstGeom>
          <a:noFill/>
        </p:spPr>
        <p:txBody>
          <a:bodyPr wrap="square">
            <a:spAutoFit/>
          </a:bodyPr>
          <a:lstStyle/>
          <a:p>
            <a:pPr algn="ctr"/>
            <a:r>
              <a:rPr lang="es-ES" b="1" i="0" dirty="0">
                <a:solidFill>
                  <a:srgbClr val="F1F1F1"/>
                </a:solidFill>
                <a:effectLst/>
                <a:latin typeface="Times New Roman" panose="02020603050405020304" pitchFamily="18" charset="0"/>
                <a:cs typeface="Times New Roman" panose="02020603050405020304" pitchFamily="18" charset="0"/>
              </a:rPr>
              <a:t>INTRODUCCION A SQL SERVER -FUNDAMENTOS DE BASE DE DATOS Y EJEMPLO BASICO CRUD</a:t>
            </a:r>
          </a:p>
        </p:txBody>
      </p:sp>
      <p:sp>
        <p:nvSpPr>
          <p:cNvPr id="11" name="TextBox 10">
            <a:extLst>
              <a:ext uri="{FF2B5EF4-FFF2-40B4-BE49-F238E27FC236}">
                <a16:creationId xmlns:a16="http://schemas.microsoft.com/office/drawing/2014/main" id="{C981BB3A-1C86-79DE-2B4F-3E43830D76EE}"/>
              </a:ext>
            </a:extLst>
          </p:cNvPr>
          <p:cNvSpPr txBox="1"/>
          <p:nvPr/>
        </p:nvSpPr>
        <p:spPr>
          <a:xfrm>
            <a:off x="3293706" y="1007706"/>
            <a:ext cx="7865706" cy="461665"/>
          </a:xfrm>
          <a:prstGeom prst="rect">
            <a:avLst/>
          </a:prstGeom>
          <a:noFill/>
        </p:spPr>
        <p:txBody>
          <a:bodyPr wrap="square" rtlCol="0">
            <a:spAutoFit/>
          </a:bodyPr>
          <a:lstStyle/>
          <a:p>
            <a:pPr algn="ctr"/>
            <a:r>
              <a:rPr lang="en-GB" sz="2400" b="1" dirty="0">
                <a:solidFill>
                  <a:srgbClr val="FFC000"/>
                </a:solidFill>
              </a:rPr>
              <a:t>Ver videos en mi Canal de Youtube</a:t>
            </a:r>
            <a:endParaRPr lang="en-US" sz="2400" b="1" dirty="0">
              <a:solidFill>
                <a:srgbClr val="FFC000"/>
              </a:solidFill>
            </a:endParaRPr>
          </a:p>
        </p:txBody>
      </p:sp>
    </p:spTree>
    <p:extLst>
      <p:ext uri="{BB962C8B-B14F-4D97-AF65-F5344CB8AC3E}">
        <p14:creationId xmlns:p14="http://schemas.microsoft.com/office/powerpoint/2010/main" val="2757557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5"/>
                </p:tgtEl>
              </p:cMediaNode>
            </p:video>
            <p:seq concurrent="1" nextAc="seek">
              <p:cTn id="12" restart="whenNotActive" fill="hold" evtFilter="cancelBubble" nodeType="interactiveSeq">
                <p:stCondLst>
                  <p:cond evt="onClick" delay="0">
                    <p:tgtEl>
                      <p:spTgt spid="5"/>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5"/>
                                        </p:tgtEl>
                                      </p:cBhvr>
                                    </p:cmd>
                                  </p:childTnLst>
                                </p:cTn>
                              </p:par>
                            </p:childTnLst>
                          </p:cTn>
                        </p:par>
                      </p:childTnLst>
                    </p:cTn>
                  </p:par>
                </p:childTnLst>
              </p:cTn>
              <p:nextCondLst>
                <p:cond evt="onClick" delay="0">
                  <p:tgtEl>
                    <p:spTgt spid="5"/>
                  </p:tgtEl>
                </p:cond>
              </p:nextCondLst>
            </p:seq>
            <p:video>
              <p:cMediaNode vol="80000">
                <p:cTn id="17" fill="hold" display="0">
                  <p:stCondLst>
                    <p:cond delay="indefinite"/>
                  </p:stCondLst>
                </p:cTn>
                <p:tgtEl>
                  <p:spTgt spid="6"/>
                </p:tgtEl>
              </p:cMediaNode>
            </p:video>
            <p:seq concurrent="1" nextAc="seek">
              <p:cTn id="18" restart="whenNotActive" fill="hold" evtFilter="cancelBubble" nodeType="interactiveSeq">
                <p:stCondLst>
                  <p:cond evt="onClick" delay="0">
                    <p:tgtEl>
                      <p:spTgt spid="6"/>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164A6303-9BC7-32BC-7C64-97EA286FC611}"/>
              </a:ext>
            </a:extLst>
          </p:cNvPr>
          <p:cNvPicPr>
            <a:picLocks noChangeAspect="1"/>
          </p:cNvPicPr>
          <p:nvPr/>
        </p:nvPicPr>
        <p:blipFill>
          <a:blip r:embed="rId2"/>
          <a:stretch>
            <a:fillRect/>
          </a:stretch>
        </p:blipFill>
        <p:spPr>
          <a:xfrm>
            <a:off x="1562100" y="1042987"/>
            <a:ext cx="9067800" cy="4772025"/>
          </a:xfrm>
          <a:prstGeom prst="rect">
            <a:avLst/>
          </a:prstGeom>
        </p:spPr>
      </p:pic>
    </p:spTree>
    <p:extLst>
      <p:ext uri="{BB962C8B-B14F-4D97-AF65-F5344CB8AC3E}">
        <p14:creationId xmlns:p14="http://schemas.microsoft.com/office/powerpoint/2010/main" val="33447156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Administrador de Base de Datos Sueldo, Funciones, Habilidades y Empleo">
            <a:extLst>
              <a:ext uri="{FF2B5EF4-FFF2-40B4-BE49-F238E27FC236}">
                <a16:creationId xmlns:a16="http://schemas.microsoft.com/office/drawing/2014/main" id="{D57B196E-40F6-9C4E-0C1A-B15F27E4B6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87297" y="1716524"/>
            <a:ext cx="6922272" cy="406461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alario del desarrollador de SQL por ubicación">
            <a:extLst>
              <a:ext uri="{FF2B5EF4-FFF2-40B4-BE49-F238E27FC236}">
                <a16:creationId xmlns:a16="http://schemas.microsoft.com/office/drawing/2014/main" id="{0BC3708B-EF8C-7F76-CBF3-4A3E80471D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2653" y="1864406"/>
            <a:ext cx="4700081" cy="3916734"/>
          </a:xfrm>
          <a:prstGeom prst="rect">
            <a:avLst/>
          </a:prstGeom>
          <a:noFill/>
          <a:extLst>
            <a:ext uri="{909E8E84-426E-40DD-AFC4-6F175D3DCCD1}">
              <a14:hiddenFill xmlns:a14="http://schemas.microsoft.com/office/drawing/2010/main">
                <a:solidFill>
                  <a:srgbClr val="FFFFFF"/>
                </a:solidFill>
              </a14:hiddenFill>
            </a:ext>
          </a:extLst>
        </p:spPr>
      </p:pic>
      <p:sp>
        <p:nvSpPr>
          <p:cNvPr id="3" name="CuadroTexto 2">
            <a:extLst>
              <a:ext uri="{FF2B5EF4-FFF2-40B4-BE49-F238E27FC236}">
                <a16:creationId xmlns:a16="http://schemas.microsoft.com/office/drawing/2014/main" id="{786057EB-2F65-EB68-FBED-350355CC2699}"/>
              </a:ext>
            </a:extLst>
          </p:cNvPr>
          <p:cNvSpPr txBox="1"/>
          <p:nvPr/>
        </p:nvSpPr>
        <p:spPr>
          <a:xfrm>
            <a:off x="162653" y="338196"/>
            <a:ext cx="11866694" cy="923330"/>
          </a:xfrm>
          <a:prstGeom prst="rect">
            <a:avLst/>
          </a:prstGeom>
          <a:noFill/>
        </p:spPr>
        <p:txBody>
          <a:bodyPr wrap="square">
            <a:spAutoFit/>
          </a:bodyPr>
          <a:lstStyle/>
          <a:p>
            <a:pPr algn="just"/>
            <a:r>
              <a:rPr lang="es-ES" sz="1800" b="0" i="0" dirty="0">
                <a:effectLst/>
                <a:latin typeface="Times New Roman" panose="02020603050405020304" pitchFamily="18" charset="0"/>
                <a:ea typeface="Open Sans" panose="020B0606030504020204" pitchFamily="34" charset="0"/>
                <a:cs typeface="Times New Roman" panose="02020603050405020304" pitchFamily="18" charset="0"/>
              </a:rPr>
              <a:t>Aparte de la experiencia, la ubicación también importa cuando se trata de los niveles salariales de los desarrolladores de bases de datos en los EE.UU. Por ejemplo, Atlanta ofrece una tasa de pago por encima de la media para los desarrolladores de SQL: 22% más alta que la media nacional presentada por </a:t>
            </a:r>
            <a:r>
              <a:rPr lang="es-ES" sz="1800" b="1" i="0" u="sng" dirty="0">
                <a:solidFill>
                  <a:srgbClr val="0070C0"/>
                </a:solidFill>
                <a:effectLst/>
                <a:latin typeface="Times New Roman" panose="02020603050405020304" pitchFamily="18" charset="0"/>
                <a:ea typeface="Open Sans" panose="020B0606030504020204" pitchFamily="34" charset="0"/>
                <a:cs typeface="Times New Roman" panose="02020603050405020304" pitchFamily="18" charset="0"/>
                <a:hlinkClick r:id="rId4">
                  <a:extLst>
                    <a:ext uri="{A12FA001-AC4F-418D-AE19-62706E023703}">
                      <ahyp:hlinkClr xmlns:ahyp="http://schemas.microsoft.com/office/drawing/2018/hyperlinkcolor" val="tx"/>
                    </a:ext>
                  </a:extLst>
                </a:hlinkClick>
              </a:rPr>
              <a:t>PayScale</a:t>
            </a:r>
            <a:r>
              <a:rPr lang="es-ES" sz="1800" b="0" i="0" u="sng" dirty="0">
                <a:effectLst/>
                <a:latin typeface="Times New Roman" panose="02020603050405020304" pitchFamily="18" charset="0"/>
                <a:ea typeface="Open Sans" panose="020B0606030504020204" pitchFamily="34" charset="0"/>
                <a:cs typeface="Times New Roman" panose="02020603050405020304" pitchFamily="18" charset="0"/>
              </a:rPr>
              <a:t> </a:t>
            </a:r>
            <a:r>
              <a:rPr lang="es-ES" sz="1800" b="0" i="0" dirty="0">
                <a:effectLst/>
                <a:latin typeface="Times New Roman" panose="02020603050405020304" pitchFamily="18" charset="0"/>
                <a:ea typeface="Open Sans" panose="020B0606030504020204" pitchFamily="34" charset="0"/>
                <a:cs typeface="Times New Roman" panose="02020603050405020304" pitchFamily="18" charset="0"/>
              </a:rPr>
              <a:t>para ser precisos.</a:t>
            </a:r>
            <a:endParaRPr lang="es-DO" sz="1800" dirty="0">
              <a:latin typeface="Times New Roman" panose="02020603050405020304" pitchFamily="18" charset="0"/>
              <a:ea typeface="Open Sans" panose="020B0606030504020204" pitchFamily="34" charset="0"/>
              <a:cs typeface="Times New Roman" panose="02020603050405020304" pitchFamily="18" charset="0"/>
            </a:endParaRPr>
          </a:p>
        </p:txBody>
      </p:sp>
    </p:spTree>
    <p:extLst>
      <p:ext uri="{BB962C8B-B14F-4D97-AF65-F5344CB8AC3E}">
        <p14:creationId xmlns:p14="http://schemas.microsoft.com/office/powerpoint/2010/main" val="19460580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75400" y="1297967"/>
            <a:ext cx="5546093" cy="4163036"/>
          </a:xfrm>
          <a:prstGeom prst="rect">
            <a:avLst/>
          </a:prstGeom>
        </p:spPr>
      </p:pic>
      <p:sp>
        <p:nvSpPr>
          <p:cNvPr id="4" name="CuadroTexto 3"/>
          <p:cNvSpPr txBox="1"/>
          <p:nvPr/>
        </p:nvSpPr>
        <p:spPr>
          <a:xfrm>
            <a:off x="215899" y="170237"/>
            <a:ext cx="11705593" cy="1569660"/>
          </a:xfrm>
          <a:prstGeom prst="rect">
            <a:avLst/>
          </a:prstGeom>
          <a:noFill/>
        </p:spPr>
        <p:txBody>
          <a:bodyPr wrap="square" rtlCol="0">
            <a:spAutoFit/>
          </a:bodyPr>
          <a:lstStyle/>
          <a:p>
            <a:pPr algn="just"/>
            <a:r>
              <a:rPr lang="en-US" sz="2400" dirty="0">
                <a:latin typeface="Times New Roman" panose="02020603050405020304" pitchFamily="18" charset="0"/>
                <a:cs typeface="Times New Roman" panose="02020603050405020304" pitchFamily="18" charset="0"/>
              </a:rPr>
              <a:t>Ahora como sabemos de que va todo esto de las </a:t>
            </a:r>
            <a:r>
              <a:rPr lang="en-US" sz="2400" b="1" dirty="0">
                <a:latin typeface="Times New Roman" panose="02020603050405020304" pitchFamily="18" charset="0"/>
                <a:cs typeface="Times New Roman" panose="02020603050405020304" pitchFamily="18" charset="0"/>
              </a:rPr>
              <a:t>Bases de Datos</a:t>
            </a:r>
            <a:r>
              <a:rPr lang="en-US" sz="2400" dirty="0">
                <a:latin typeface="Times New Roman" panose="02020603050405020304" pitchFamily="18" charset="0"/>
                <a:cs typeface="Times New Roman" panose="02020603050405020304" pitchFamily="18" charset="0"/>
              </a:rPr>
              <a:t>, vamos ver algunos ejemplos donde se hace necesario no solo saber bases de datos, sino estar alineados con la Estrategia del negocio, y aplicando la Mineria de datos y la Inteligencia de Negocios, llevarnos a otro nivel.</a:t>
            </a:r>
            <a:endParaRPr lang="es-DO" sz="2400" dirty="0">
              <a:latin typeface="Times New Roman" panose="02020603050405020304" pitchFamily="18" charset="0"/>
              <a:cs typeface="Times New Roman" panose="02020603050405020304" pitchFamily="18" charset="0"/>
            </a:endParaRPr>
          </a:p>
        </p:txBody>
      </p:sp>
      <p:sp>
        <p:nvSpPr>
          <p:cNvPr id="5" name="CuadroTexto 4"/>
          <p:cNvSpPr txBox="1"/>
          <p:nvPr/>
        </p:nvSpPr>
        <p:spPr>
          <a:xfrm>
            <a:off x="215900" y="5461003"/>
            <a:ext cx="11705593" cy="1200329"/>
          </a:xfrm>
          <a:prstGeom prst="rect">
            <a:avLst/>
          </a:prstGeom>
          <a:noFill/>
        </p:spPr>
        <p:txBody>
          <a:bodyPr wrap="square" rtlCol="0">
            <a:spAutoFit/>
          </a:bodyPr>
          <a:lstStyle/>
          <a:p>
            <a:pPr algn="ctr"/>
            <a:r>
              <a:rPr lang="en-US" sz="2400" dirty="0">
                <a:latin typeface="Times New Roman" panose="02020603050405020304" pitchFamily="18" charset="0"/>
                <a:cs typeface="Times New Roman" panose="02020603050405020304" pitchFamily="18" charset="0"/>
              </a:rPr>
              <a:t>Imaginemos que tenemos un Negocio, Nuestro Jefe o Dueño de la Empresa quiere informacion de sus ventas, o las Transacciones del dia, de la semana, o del mes, o incluso, del ultimo año de ventas, y va donde ti a buscar de Resultados.</a:t>
            </a:r>
            <a:endParaRPr lang="es-DO" sz="2400" dirty="0">
              <a:latin typeface="Times New Roman" panose="02020603050405020304" pitchFamily="18" charset="0"/>
              <a:cs typeface="Times New Roman" panose="02020603050405020304" pitchFamily="18" charset="0"/>
            </a:endParaRPr>
          </a:p>
        </p:txBody>
      </p:sp>
      <p:sp>
        <p:nvSpPr>
          <p:cNvPr id="6" name="5 Flecha derecha"/>
          <p:cNvSpPr/>
          <p:nvPr/>
        </p:nvSpPr>
        <p:spPr>
          <a:xfrm>
            <a:off x="5133860" y="2478795"/>
            <a:ext cx="1318658" cy="683046"/>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latin typeface="Times New Roman" panose="02020603050405020304" pitchFamily="18" charset="0"/>
              <a:cs typeface="Times New Roman" panose="02020603050405020304" pitchFamily="18" charset="0"/>
            </a:endParaRPr>
          </a:p>
        </p:txBody>
      </p:sp>
      <p:grpSp>
        <p:nvGrpSpPr>
          <p:cNvPr id="7" name="Grupo 6"/>
          <p:cNvGrpSpPr/>
          <p:nvPr/>
        </p:nvGrpSpPr>
        <p:grpSpPr>
          <a:xfrm>
            <a:off x="614118" y="1862856"/>
            <a:ext cx="4703074" cy="3048006"/>
            <a:chOff x="658363" y="1739897"/>
            <a:chExt cx="4703074" cy="3048006"/>
          </a:xfrm>
        </p:grpSpPr>
        <p:pic>
          <p:nvPicPr>
            <p:cNvPr id="3" name="Imagen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8363" y="1739897"/>
              <a:ext cx="4703074" cy="3048006"/>
            </a:xfrm>
            <a:prstGeom prst="rect">
              <a:avLst/>
            </a:prstGeom>
          </p:spPr>
        </p:pic>
        <p:pic>
          <p:nvPicPr>
            <p:cNvPr id="1028" name="Picture 4" descr="Home Page Christine Network"/>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004760" y="2807202"/>
              <a:ext cx="502355" cy="50235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1638205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494651" y="1724836"/>
            <a:ext cx="1863534" cy="3408330"/>
          </a:xfrm>
          <a:prstGeom prst="rect">
            <a:avLst/>
          </a:prstGeom>
        </p:spPr>
      </p:pic>
      <p:pic>
        <p:nvPicPr>
          <p:cNvPr id="3" name="Imagen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600" y="642082"/>
            <a:ext cx="4613750" cy="5373663"/>
          </a:xfrm>
          <a:prstGeom prst="rect">
            <a:avLst/>
          </a:prstGeom>
        </p:spPr>
      </p:pic>
      <p:sp>
        <p:nvSpPr>
          <p:cNvPr id="4" name="CuadroTexto 3"/>
          <p:cNvSpPr txBox="1"/>
          <p:nvPr/>
        </p:nvSpPr>
        <p:spPr>
          <a:xfrm>
            <a:off x="5230090" y="155175"/>
            <a:ext cx="6562093" cy="1569660"/>
          </a:xfrm>
          <a:prstGeom prst="rect">
            <a:avLst/>
          </a:prstGeom>
          <a:noFill/>
        </p:spPr>
        <p:txBody>
          <a:bodyPr wrap="square" rtlCol="0">
            <a:spAutoFit/>
          </a:bodyPr>
          <a:lstStyle/>
          <a:p>
            <a:pPr algn="ctr"/>
            <a:r>
              <a:rPr lang="en-US" sz="2400" dirty="0">
                <a:latin typeface="Times New Roman" panose="02020603050405020304" pitchFamily="18" charset="0"/>
                <a:cs typeface="Times New Roman" panose="02020603050405020304" pitchFamily="18" charset="0"/>
              </a:rPr>
              <a:t>Te imaginas que tubieras que buscar en los papeles y formularios llenados a mano, toda las informaciones que te pide tu jefe?, creo que no seria una Buena idea No! </a:t>
            </a:r>
            <a:r>
              <a:rPr lang="en-US" sz="2400" b="1" dirty="0">
                <a:solidFill>
                  <a:srgbClr val="FF0000"/>
                </a:solidFill>
                <a:latin typeface="Times New Roman" panose="02020603050405020304" pitchFamily="18" charset="0"/>
                <a:cs typeface="Times New Roman" panose="02020603050405020304" pitchFamily="18" charset="0"/>
              </a:rPr>
              <a:t>Que piensan ustedes?....</a:t>
            </a:r>
            <a:endParaRPr lang="es-DO" sz="2400" b="1" dirty="0">
              <a:solidFill>
                <a:srgbClr val="FF0000"/>
              </a:solidFill>
              <a:latin typeface="Times New Roman" panose="02020603050405020304" pitchFamily="18" charset="0"/>
              <a:cs typeface="Times New Roman" panose="02020603050405020304" pitchFamily="18" charset="0"/>
            </a:endParaRPr>
          </a:p>
        </p:txBody>
      </p:sp>
      <p:sp>
        <p:nvSpPr>
          <p:cNvPr id="5" name="CuadroTexto 4"/>
          <p:cNvSpPr txBox="1"/>
          <p:nvPr/>
        </p:nvSpPr>
        <p:spPr>
          <a:xfrm>
            <a:off x="4901514" y="5288693"/>
            <a:ext cx="7106595" cy="1569660"/>
          </a:xfrm>
          <a:prstGeom prst="rect">
            <a:avLst/>
          </a:prstGeom>
          <a:noFill/>
        </p:spPr>
        <p:txBody>
          <a:bodyPr wrap="square" rtlCol="0">
            <a:spAutoFit/>
          </a:bodyPr>
          <a:lstStyle/>
          <a:p>
            <a:pPr algn="ctr"/>
            <a:r>
              <a:rPr lang="en-US" sz="2400" dirty="0">
                <a:latin typeface="Times New Roman" panose="02020603050405020304" pitchFamily="18" charset="0"/>
                <a:cs typeface="Times New Roman" panose="02020603050405020304" pitchFamily="18" charset="0"/>
              </a:rPr>
              <a:t>Te imaginas que no tengas una Base de Datos bien creada, que sus relaciones y transacciones no esten alineados con las necesidades del Negpocio?, un  </a:t>
            </a:r>
            <a:r>
              <a:rPr lang="en-US" sz="2400" b="1" dirty="0">
                <a:solidFill>
                  <a:srgbClr val="FF0000"/>
                </a:solidFill>
                <a:latin typeface="Times New Roman" panose="02020603050405020304" pitchFamily="18" charset="0"/>
                <a:cs typeface="Times New Roman" panose="02020603050405020304" pitchFamily="18" charset="0"/>
              </a:rPr>
              <a:t>Caos NO.!!!!</a:t>
            </a:r>
            <a:endParaRPr lang="es-DO" sz="2400" b="1"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882063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1"/>
          <p:cNvSpPr/>
          <p:nvPr/>
        </p:nvSpPr>
        <p:spPr>
          <a:xfrm>
            <a:off x="198305" y="52860"/>
            <a:ext cx="11777030" cy="954107"/>
          </a:xfrm>
          <a:prstGeom prst="rect">
            <a:avLst/>
          </a:prstGeom>
        </p:spPr>
        <p:txBody>
          <a:bodyPr wrap="square" lIns="91440" tIns="45720" rIns="91440" bIns="45720">
            <a:spAutoFit/>
          </a:bodyPr>
          <a:lstStyle/>
          <a:p>
            <a:pPr algn="ctr"/>
            <a:r>
              <a:rPr lang="en-US" sz="2800" b="1" dirty="0">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Algunos Sistemas tienen modulos, y en ellos podemos consultar informacion, e incluso generar informes detallados, y con algunos filtros.</a:t>
            </a:r>
            <a:endParaRPr lang="es-ES" sz="2800" b="1" dirty="0">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pic>
        <p:nvPicPr>
          <p:cNvPr id="4" name="Imagen 3">
            <a:extLst>
              <a:ext uri="{FF2B5EF4-FFF2-40B4-BE49-F238E27FC236}">
                <a16:creationId xmlns:a16="http://schemas.microsoft.com/office/drawing/2014/main" id="{250F06AF-5172-4BDD-A220-E97F853A06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36038" y="1006967"/>
            <a:ext cx="8885464" cy="5847257"/>
          </a:xfrm>
          <a:prstGeom prst="rect">
            <a:avLst/>
          </a:prstGeom>
        </p:spPr>
      </p:pic>
    </p:spTree>
    <p:extLst>
      <p:ext uri="{BB962C8B-B14F-4D97-AF65-F5344CB8AC3E}">
        <p14:creationId xmlns:p14="http://schemas.microsoft.com/office/powerpoint/2010/main" val="18150790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8112" y="401825"/>
            <a:ext cx="6676621" cy="6128184"/>
          </a:xfrm>
          <a:prstGeom prst="rect">
            <a:avLst/>
          </a:prstGeom>
        </p:spPr>
      </p:pic>
      <p:sp>
        <p:nvSpPr>
          <p:cNvPr id="3" name="Rectángulo 1"/>
          <p:cNvSpPr/>
          <p:nvPr/>
        </p:nvSpPr>
        <p:spPr>
          <a:xfrm>
            <a:off x="7134301" y="711317"/>
            <a:ext cx="4749587" cy="5509200"/>
          </a:xfrm>
          <a:prstGeom prst="rect">
            <a:avLst/>
          </a:prstGeom>
        </p:spPr>
        <p:txBody>
          <a:bodyPr wrap="square" lIns="91440" tIns="45720" rIns="91440" bIns="45720">
            <a:spAutoFit/>
          </a:bodyPr>
          <a:lstStyle/>
          <a:p>
            <a:pPr algn="ctr"/>
            <a:r>
              <a:rPr lang="en-US" sz="3200" b="1" dirty="0">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Es claro que no podemos pensar que los formularios, talonarios y facturas en papel realizados a mano, nos resolveran la vida si queremos ser competitivo y menos no tener una Herramienta y una Metodologia que me lo permita.</a:t>
            </a:r>
            <a:endParaRPr lang="es-ES" sz="3200" b="1" dirty="0">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917651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p:cNvSpPr txBox="1"/>
          <p:nvPr/>
        </p:nvSpPr>
        <p:spPr>
          <a:xfrm>
            <a:off x="170915" y="369997"/>
            <a:ext cx="7755349" cy="1569660"/>
          </a:xfrm>
          <a:prstGeom prst="rect">
            <a:avLst/>
          </a:prstGeom>
          <a:noFill/>
        </p:spPr>
        <p:txBody>
          <a:bodyPr wrap="square" rtlCol="0">
            <a:spAutoFit/>
          </a:bodyPr>
          <a:lstStyle/>
          <a:p>
            <a:pPr algn="ctr"/>
            <a:r>
              <a:rPr lang="en-US" sz="3200" b="1" dirty="0">
                <a:solidFill>
                  <a:srgbClr val="002060"/>
                </a:solidFill>
                <a:latin typeface="Times New Roman" panose="02020603050405020304" pitchFamily="18" charset="0"/>
                <a:cs typeface="Times New Roman" panose="02020603050405020304" pitchFamily="18" charset="0"/>
              </a:rPr>
              <a:t>Vamos a crear un-CRUD utilizando el </a:t>
            </a:r>
            <a:r>
              <a:rPr lang="en-US" sz="3200" b="1" dirty="0">
                <a:solidFill>
                  <a:srgbClr val="FFC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Gestor de Base de </a:t>
            </a:r>
            <a:r>
              <a:rPr lang="en-US" sz="3200" b="1" dirty="0">
                <a:effectLst>
                  <a:outerShdw blurRad="38100" dist="38100" dir="2700000" algn="tl">
                    <a:srgbClr val="000000">
                      <a:alpha val="43137"/>
                    </a:srgbClr>
                  </a:outerShdw>
                </a:effectLst>
                <a:highlight>
                  <a:srgbClr val="FFFF00"/>
                </a:highlight>
                <a:latin typeface="Times New Roman" panose="02020603050405020304" pitchFamily="18" charset="0"/>
                <a:cs typeface="Times New Roman" panose="02020603050405020304" pitchFamily="18" charset="0"/>
              </a:rPr>
              <a:t>Datos SQL Server</a:t>
            </a:r>
            <a:r>
              <a:rPr lang="en-US" sz="3200" b="1" dirty="0">
                <a:highlight>
                  <a:srgbClr val="FFFF00"/>
                </a:highlight>
                <a:latin typeface="Times New Roman" panose="02020603050405020304" pitchFamily="18" charset="0"/>
                <a:cs typeface="Times New Roman" panose="02020603050405020304" pitchFamily="18" charset="0"/>
              </a:rPr>
              <a:t> </a:t>
            </a:r>
            <a:r>
              <a:rPr lang="en-US" sz="3200" b="1" dirty="0">
                <a:solidFill>
                  <a:srgbClr val="002060"/>
                </a:solidFill>
                <a:latin typeface="Times New Roman" panose="02020603050405020304" pitchFamily="18" charset="0"/>
                <a:cs typeface="Times New Roman" panose="02020603050405020304" pitchFamily="18" charset="0"/>
              </a:rPr>
              <a:t>con las Operaciones Basicas con el DML:</a:t>
            </a:r>
          </a:p>
        </p:txBody>
      </p:sp>
      <p:pic>
        <p:nvPicPr>
          <p:cNvPr id="7170" name="Picture 2" descr="Imagen relacionada"/>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7737183" y="369997"/>
            <a:ext cx="4137660" cy="592074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Ventajas y desventajas de usar SQL-Server – Site Title">
            <a:extLst>
              <a:ext uri="{FF2B5EF4-FFF2-40B4-BE49-F238E27FC236}">
                <a16:creationId xmlns:a16="http://schemas.microsoft.com/office/drawing/2014/main" id="{AD9FF312-5D13-4E64-A88B-1DEF36AE97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0199123">
            <a:off x="7971456" y="2835021"/>
            <a:ext cx="698009" cy="372272"/>
          </a:xfrm>
          <a:prstGeom prst="rect">
            <a:avLst/>
          </a:prstGeom>
          <a:noFill/>
          <a:extLst>
            <a:ext uri="{909E8E84-426E-40DD-AFC4-6F175D3DCCD1}">
              <a14:hiddenFill xmlns:a14="http://schemas.microsoft.com/office/drawing/2010/main">
                <a:solidFill>
                  <a:srgbClr val="FFFFFF"/>
                </a:solidFill>
              </a14:hiddenFill>
            </a:ext>
          </a:extLst>
        </p:spPr>
      </p:pic>
      <p:sp>
        <p:nvSpPr>
          <p:cNvPr id="7" name="CuadroTexto 6">
            <a:extLst>
              <a:ext uri="{FF2B5EF4-FFF2-40B4-BE49-F238E27FC236}">
                <a16:creationId xmlns:a16="http://schemas.microsoft.com/office/drawing/2014/main" id="{A3EA16AD-3C99-4B7F-9CA9-D29DBE169F9C}"/>
              </a:ext>
            </a:extLst>
          </p:cNvPr>
          <p:cNvSpPr txBox="1"/>
          <p:nvPr/>
        </p:nvSpPr>
        <p:spPr>
          <a:xfrm>
            <a:off x="317157" y="3270419"/>
            <a:ext cx="3348989" cy="3046988"/>
          </a:xfrm>
          <a:prstGeom prst="rect">
            <a:avLst/>
          </a:prstGeom>
          <a:noFill/>
        </p:spPr>
        <p:txBody>
          <a:bodyPr wrap="square">
            <a:spAutoFit/>
          </a:bodyPr>
          <a:lstStyle/>
          <a:p>
            <a:pPr marL="914400" indent="-914400">
              <a:buFont typeface="+mj-lt"/>
              <a:buAutoNum type="alphaLcParenR"/>
            </a:pPr>
            <a:r>
              <a:rPr lang="en-US" sz="4800" b="1" dirty="0">
                <a:solidFill>
                  <a:schemeClr val="accent6">
                    <a:lumMod val="75000"/>
                  </a:schemeClr>
                </a:solidFill>
                <a:latin typeface="Times New Roman" panose="02020603050405020304" pitchFamily="18" charset="0"/>
                <a:cs typeface="Times New Roman" panose="02020603050405020304" pitchFamily="18" charset="0"/>
              </a:rPr>
              <a:t>Create.</a:t>
            </a:r>
          </a:p>
          <a:p>
            <a:pPr marL="914400" indent="-914400">
              <a:buFont typeface="+mj-lt"/>
              <a:buAutoNum type="alphaLcParenR"/>
            </a:pPr>
            <a:r>
              <a:rPr lang="en-US" sz="4800" b="1" dirty="0">
                <a:solidFill>
                  <a:srgbClr val="0070C0"/>
                </a:solidFill>
                <a:latin typeface="Times New Roman" panose="02020603050405020304" pitchFamily="18" charset="0"/>
                <a:cs typeface="Times New Roman" panose="02020603050405020304" pitchFamily="18" charset="0"/>
              </a:rPr>
              <a:t>Read.</a:t>
            </a:r>
          </a:p>
          <a:p>
            <a:pPr marL="914400" indent="-914400">
              <a:buFont typeface="+mj-lt"/>
              <a:buAutoNum type="alphaLcParenR"/>
            </a:pPr>
            <a:r>
              <a:rPr lang="en-US" sz="4800" b="1" dirty="0">
                <a:solidFill>
                  <a:srgbClr val="00B0F0"/>
                </a:solidFill>
                <a:latin typeface="Times New Roman" panose="02020603050405020304" pitchFamily="18" charset="0"/>
                <a:cs typeface="Times New Roman" panose="02020603050405020304" pitchFamily="18" charset="0"/>
              </a:rPr>
              <a:t>Update.</a:t>
            </a:r>
          </a:p>
          <a:p>
            <a:pPr marL="914400" indent="-914400">
              <a:buFont typeface="+mj-lt"/>
              <a:buAutoNum type="alphaLcParenR"/>
            </a:pPr>
            <a:r>
              <a:rPr lang="en-US" sz="4800" b="1" dirty="0">
                <a:solidFill>
                  <a:srgbClr val="FF0000"/>
                </a:solidFill>
                <a:latin typeface="Times New Roman" panose="02020603050405020304" pitchFamily="18" charset="0"/>
                <a:cs typeface="Times New Roman" panose="02020603050405020304" pitchFamily="18" charset="0"/>
              </a:rPr>
              <a:t>Delete. </a:t>
            </a:r>
            <a:endParaRPr lang="es-ES" sz="4800" dirty="0">
              <a:solidFill>
                <a:srgbClr val="FF0000"/>
              </a:solidFill>
              <a:latin typeface="Times New Roman" panose="02020603050405020304" pitchFamily="18" charset="0"/>
              <a:cs typeface="Times New Roman" panose="02020603050405020304" pitchFamily="18" charset="0"/>
            </a:endParaRPr>
          </a:p>
        </p:txBody>
      </p:sp>
      <p:sp>
        <p:nvSpPr>
          <p:cNvPr id="9" name="CuadroTexto 8">
            <a:extLst>
              <a:ext uri="{FF2B5EF4-FFF2-40B4-BE49-F238E27FC236}">
                <a16:creationId xmlns:a16="http://schemas.microsoft.com/office/drawing/2014/main" id="{73A13C6E-A83C-4270-B2DC-9FC01C27E2CB}"/>
              </a:ext>
            </a:extLst>
          </p:cNvPr>
          <p:cNvSpPr txBox="1"/>
          <p:nvPr/>
        </p:nvSpPr>
        <p:spPr>
          <a:xfrm>
            <a:off x="4642826" y="4111305"/>
            <a:ext cx="2683380" cy="1384995"/>
          </a:xfrm>
          <a:prstGeom prst="rect">
            <a:avLst/>
          </a:prstGeom>
          <a:noFill/>
        </p:spPr>
        <p:txBody>
          <a:bodyPr wrap="square">
            <a:spAutoFit/>
          </a:bodyPr>
          <a:lstStyle/>
          <a:p>
            <a:pPr algn="ctr"/>
            <a:r>
              <a:rPr lang="es-ES" sz="2800" b="1" i="0" dirty="0">
                <a:solidFill>
                  <a:srgbClr val="005072"/>
                </a:solidFill>
                <a:effectLst/>
                <a:latin typeface="Times New Roman" panose="02020603050405020304" pitchFamily="18" charset="0"/>
                <a:cs typeface="Times New Roman" panose="02020603050405020304" pitchFamily="18" charset="0"/>
              </a:rPr>
              <a:t>Lenguaje de Manipulación de Datos</a:t>
            </a:r>
          </a:p>
        </p:txBody>
      </p:sp>
      <p:sp>
        <p:nvSpPr>
          <p:cNvPr id="6" name="Cerrar llave 5">
            <a:extLst>
              <a:ext uri="{FF2B5EF4-FFF2-40B4-BE49-F238E27FC236}">
                <a16:creationId xmlns:a16="http://schemas.microsoft.com/office/drawing/2014/main" id="{858BCB7B-2AF5-44CB-AEEA-47CCD0F544DC}"/>
              </a:ext>
            </a:extLst>
          </p:cNvPr>
          <p:cNvSpPr/>
          <p:nvPr/>
        </p:nvSpPr>
        <p:spPr>
          <a:xfrm>
            <a:off x="3548660" y="3428999"/>
            <a:ext cx="999858" cy="2749609"/>
          </a:xfrm>
          <a:prstGeom prst="rightBrace">
            <a:avLst/>
          </a:prstGeom>
          <a:ln w="571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002043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RUD Operation">
            <a:extLst>
              <a:ext uri="{FF2B5EF4-FFF2-40B4-BE49-F238E27FC236}">
                <a16:creationId xmlns:a16="http://schemas.microsoft.com/office/drawing/2014/main" id="{66FE205B-30C1-456B-9495-3D35989FE2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7846" y="712966"/>
            <a:ext cx="8591550" cy="3219450"/>
          </a:xfrm>
          <a:prstGeom prst="rect">
            <a:avLst/>
          </a:prstGeom>
          <a:noFill/>
          <a:extLst>
            <a:ext uri="{909E8E84-426E-40DD-AFC4-6F175D3DCCD1}">
              <a14:hiddenFill xmlns:a14="http://schemas.microsoft.com/office/drawing/2010/main">
                <a:solidFill>
                  <a:srgbClr val="FFFFFF"/>
                </a:solidFill>
              </a14:hiddenFill>
            </a:ext>
          </a:extLst>
        </p:spPr>
      </p:pic>
      <p:sp>
        <p:nvSpPr>
          <p:cNvPr id="5" name="Rectángulo 4">
            <a:extLst>
              <a:ext uri="{FF2B5EF4-FFF2-40B4-BE49-F238E27FC236}">
                <a16:creationId xmlns:a16="http://schemas.microsoft.com/office/drawing/2014/main" id="{60AE2A83-40C6-48A2-941D-3A9A19DE4E8C}"/>
              </a:ext>
            </a:extLst>
          </p:cNvPr>
          <p:cNvSpPr/>
          <p:nvPr/>
        </p:nvSpPr>
        <p:spPr>
          <a:xfrm>
            <a:off x="494269" y="251301"/>
            <a:ext cx="10824519" cy="461665"/>
          </a:xfrm>
          <a:prstGeom prst="rect">
            <a:avLst/>
          </a:prstGeom>
        </p:spPr>
        <p:txBody>
          <a:bodyPr wrap="square">
            <a:spAutoFit/>
          </a:bodyPr>
          <a:lstStyle/>
          <a:p>
            <a:pPr algn="ctr"/>
            <a:r>
              <a:rPr lang="es-ES" sz="2400" b="1" dirty="0">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Operaciones CRUD en Base de Datos SQL Server</a:t>
            </a:r>
          </a:p>
        </p:txBody>
      </p:sp>
      <p:sp>
        <p:nvSpPr>
          <p:cNvPr id="7" name="CuadroTexto 6">
            <a:extLst>
              <a:ext uri="{FF2B5EF4-FFF2-40B4-BE49-F238E27FC236}">
                <a16:creationId xmlns:a16="http://schemas.microsoft.com/office/drawing/2014/main" id="{8966BA3D-1612-49FF-9C8A-F50260540FB2}"/>
              </a:ext>
            </a:extLst>
          </p:cNvPr>
          <p:cNvSpPr txBox="1"/>
          <p:nvPr/>
        </p:nvSpPr>
        <p:spPr>
          <a:xfrm>
            <a:off x="222421" y="4065370"/>
            <a:ext cx="11582400" cy="2677656"/>
          </a:xfrm>
          <a:prstGeom prst="rect">
            <a:avLst/>
          </a:prstGeom>
          <a:noFill/>
        </p:spPr>
        <p:txBody>
          <a:bodyPr wrap="square">
            <a:spAutoFit/>
          </a:bodyPr>
          <a:lstStyle/>
          <a:p>
            <a:pPr algn="just"/>
            <a:r>
              <a:rPr lang="es-ES" sz="2400" dirty="0">
                <a:solidFill>
                  <a:srgbClr val="252525"/>
                </a:solidFill>
                <a:latin typeface="Times New Roman" panose="02020603050405020304" pitchFamily="18" charset="0"/>
                <a:cs typeface="Times New Roman" panose="02020603050405020304" pitchFamily="18" charset="0"/>
              </a:rPr>
              <a:t>En la Informatica, en la Programacion, o Ciencia Computacion, se utiliza para</a:t>
            </a:r>
            <a:r>
              <a:rPr lang="es-ES" sz="2400" b="0" dirty="0">
                <a:solidFill>
                  <a:srgbClr val="252525"/>
                </a:solidFill>
                <a:effectLst/>
                <a:latin typeface="Times New Roman" panose="02020603050405020304" pitchFamily="18" charset="0"/>
                <a:cs typeface="Times New Roman" panose="02020603050405020304" pitchFamily="18" charset="0"/>
              </a:rPr>
              <a:t>, crear, leer, actualizar y eliminar estas Operaciones se les llama (CRUD), estas son las cuatro funciones básicas del almacenamiento persistente. A veces se utilizan palabras alternativas al definir las cuatro funciones básicas de CRUD, como recuperar en lugar de leer, modificar en lugar de actualizar o destruir en lugar de eliminar. CRUD también se usa a veces para describir las convenciones de la interfaz de usuario que facilitan la visualización, la búsqueda y el cambio de información; a menudo utilizando formularios e informes basados ​​en computadora.</a:t>
            </a:r>
            <a:endParaRPr lang="es-ES" sz="2400" dirty="0">
              <a:latin typeface="Times New Roman" panose="02020603050405020304" pitchFamily="18" charset="0"/>
              <a:cs typeface="Times New Roman" panose="02020603050405020304" pitchFamily="18" charset="0"/>
            </a:endParaRPr>
          </a:p>
        </p:txBody>
      </p:sp>
      <p:pic>
        <p:nvPicPr>
          <p:cNvPr id="6" name="Picture 2" descr="Rush order Shipping Upgrade Priority dispatch Rush | Etsy in 2021 |  Animated emoticons, Funny emoticons, Funny emoji faces">
            <a:extLst>
              <a:ext uri="{FF2B5EF4-FFF2-40B4-BE49-F238E27FC236}">
                <a16:creationId xmlns:a16="http://schemas.microsoft.com/office/drawing/2014/main" id="{BAC3838E-F6EF-461B-80AC-8754B15ACA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6680" y="491693"/>
            <a:ext cx="1618756" cy="12206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921965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MongoDB Queries Tutorial. Understanding most frequently used… | by Danish  Siddiq | tajawal | Medium">
            <a:extLst>
              <a:ext uri="{FF2B5EF4-FFF2-40B4-BE49-F238E27FC236}">
                <a16:creationId xmlns:a16="http://schemas.microsoft.com/office/drawing/2014/main" id="{425E2930-B38D-4412-9DE2-3B1FAF205C2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870" t="-114" r="8671" b="-220"/>
          <a:stretch/>
        </p:blipFill>
        <p:spPr bwMode="auto">
          <a:xfrm>
            <a:off x="5153038" y="2129352"/>
            <a:ext cx="6178378" cy="3880021"/>
          </a:xfrm>
          <a:prstGeom prst="rect">
            <a:avLst/>
          </a:prstGeom>
          <a:noFill/>
          <a:extLst>
            <a:ext uri="{909E8E84-426E-40DD-AFC4-6F175D3DCCD1}">
              <a14:hiddenFill xmlns:a14="http://schemas.microsoft.com/office/drawing/2010/main">
                <a:solidFill>
                  <a:srgbClr val="FFFFFF"/>
                </a:solidFill>
              </a14:hiddenFill>
            </a:ext>
          </a:extLst>
        </p:spPr>
      </p:pic>
      <p:sp>
        <p:nvSpPr>
          <p:cNvPr id="5" name="CuadroTexto 4">
            <a:extLst>
              <a:ext uri="{FF2B5EF4-FFF2-40B4-BE49-F238E27FC236}">
                <a16:creationId xmlns:a16="http://schemas.microsoft.com/office/drawing/2014/main" id="{9F4108C9-D3C0-49DE-9FFA-7840D0D23D6C}"/>
              </a:ext>
            </a:extLst>
          </p:cNvPr>
          <p:cNvSpPr txBox="1"/>
          <p:nvPr/>
        </p:nvSpPr>
        <p:spPr>
          <a:xfrm>
            <a:off x="281227" y="3520741"/>
            <a:ext cx="4996944" cy="1815882"/>
          </a:xfrm>
          <a:prstGeom prst="rect">
            <a:avLst/>
          </a:prstGeom>
          <a:noFill/>
        </p:spPr>
        <p:txBody>
          <a:bodyPr wrap="square">
            <a:spAutoFit/>
          </a:bodyPr>
          <a:lstStyle/>
          <a:p>
            <a:pPr algn="l">
              <a:buFont typeface="Arial" panose="020B0604020202020204" pitchFamily="34" charset="0"/>
              <a:buChar char="•"/>
            </a:pPr>
            <a:r>
              <a:rPr lang="es-ES" sz="2800" b="0" i="0" dirty="0">
                <a:solidFill>
                  <a:srgbClr val="3C4858"/>
                </a:solidFill>
                <a:effectLst/>
                <a:latin typeface="Times New Roman" panose="02020603050405020304" pitchFamily="18" charset="0"/>
                <a:cs typeface="Times New Roman" panose="02020603050405020304" pitchFamily="18" charset="0"/>
              </a:rPr>
              <a:t>C – create (crear)</a:t>
            </a:r>
          </a:p>
          <a:p>
            <a:pPr algn="l">
              <a:buFont typeface="Arial" panose="020B0604020202020204" pitchFamily="34" charset="0"/>
              <a:buChar char="•"/>
            </a:pPr>
            <a:r>
              <a:rPr lang="es-ES" sz="2800" b="0" i="0" dirty="0">
                <a:solidFill>
                  <a:srgbClr val="3C4858"/>
                </a:solidFill>
                <a:effectLst/>
                <a:latin typeface="Times New Roman" panose="02020603050405020304" pitchFamily="18" charset="0"/>
                <a:cs typeface="Times New Roman" panose="02020603050405020304" pitchFamily="18" charset="0"/>
              </a:rPr>
              <a:t>R – read (leer o recuperar)</a:t>
            </a:r>
          </a:p>
          <a:p>
            <a:pPr algn="l">
              <a:buFont typeface="Arial" panose="020B0604020202020204" pitchFamily="34" charset="0"/>
              <a:buChar char="•"/>
            </a:pPr>
            <a:r>
              <a:rPr lang="es-ES" sz="2800" b="0" i="0" dirty="0">
                <a:solidFill>
                  <a:srgbClr val="3C4858"/>
                </a:solidFill>
                <a:effectLst/>
                <a:latin typeface="Times New Roman" panose="02020603050405020304" pitchFamily="18" charset="0"/>
                <a:cs typeface="Times New Roman" panose="02020603050405020304" pitchFamily="18" charset="0"/>
              </a:rPr>
              <a:t>U – update (actualizar)</a:t>
            </a:r>
          </a:p>
          <a:p>
            <a:pPr algn="l">
              <a:buFont typeface="Arial" panose="020B0604020202020204" pitchFamily="34" charset="0"/>
              <a:buChar char="•"/>
            </a:pPr>
            <a:r>
              <a:rPr lang="es-ES" sz="2800" b="0" i="0" dirty="0">
                <a:solidFill>
                  <a:srgbClr val="3C4858"/>
                </a:solidFill>
                <a:effectLst/>
                <a:latin typeface="Times New Roman" panose="02020603050405020304" pitchFamily="18" charset="0"/>
                <a:cs typeface="Times New Roman" panose="02020603050405020304" pitchFamily="18" charset="0"/>
              </a:rPr>
              <a:t>D – delete (eliminar)</a:t>
            </a:r>
          </a:p>
        </p:txBody>
      </p:sp>
      <p:pic>
        <p:nvPicPr>
          <p:cNvPr id="1026" name="Picture 2" descr="💻Como Descargar e Instalar SQL SERVER 2019 Developer Edition .....">
            <a:extLst>
              <a:ext uri="{FF2B5EF4-FFF2-40B4-BE49-F238E27FC236}">
                <a16:creationId xmlns:a16="http://schemas.microsoft.com/office/drawing/2014/main" id="{91124529-D9EB-4297-A290-0E1DF34051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25844" y="246580"/>
            <a:ext cx="5238573" cy="218273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6207EAEA-0873-4A9B-8BF6-B1393F4B7605}"/>
              </a:ext>
            </a:extLst>
          </p:cNvPr>
          <p:cNvSpPr txBox="1"/>
          <p:nvPr/>
        </p:nvSpPr>
        <p:spPr>
          <a:xfrm>
            <a:off x="359876" y="6009373"/>
            <a:ext cx="6097508" cy="523220"/>
          </a:xfrm>
          <a:prstGeom prst="rect">
            <a:avLst/>
          </a:prstGeom>
          <a:noFill/>
        </p:spPr>
        <p:txBody>
          <a:bodyPr wrap="square">
            <a:spAutoFit/>
          </a:bodyPr>
          <a:lstStyle>
            <a:defPPr>
              <a:defRPr lang="es-ES"/>
            </a:defPPr>
            <a:lvl1pPr>
              <a:buFont typeface="Arial" panose="020B0604020202020204" pitchFamily="34" charset="0"/>
              <a:buChar char="•"/>
              <a:defRPr sz="2800" b="0" i="0">
                <a:solidFill>
                  <a:srgbClr val="3C4858"/>
                </a:solidFill>
                <a:effectLst/>
                <a:latin typeface="Roboto" panose="02000000000000000000" pitchFamily="2" charset="0"/>
              </a:defRPr>
            </a:lvl1pPr>
          </a:lstStyle>
          <a:p>
            <a:r>
              <a:rPr lang="es-ES" b="1" dirty="0">
                <a:latin typeface="Times New Roman" panose="02020603050405020304" pitchFamily="18" charset="0"/>
                <a:cs typeface="Times New Roman" panose="02020603050405020304" pitchFamily="18" charset="0"/>
              </a:rPr>
              <a:t>R – read (leer o recuperar)- Select</a:t>
            </a:r>
          </a:p>
        </p:txBody>
      </p:sp>
      <p:grpSp>
        <p:nvGrpSpPr>
          <p:cNvPr id="13" name="Group 12">
            <a:extLst>
              <a:ext uri="{FF2B5EF4-FFF2-40B4-BE49-F238E27FC236}">
                <a16:creationId xmlns:a16="http://schemas.microsoft.com/office/drawing/2014/main" id="{E7934F8D-E044-4AE5-A02F-786CF95FB14B}"/>
              </a:ext>
            </a:extLst>
          </p:cNvPr>
          <p:cNvGrpSpPr/>
          <p:nvPr/>
        </p:nvGrpSpPr>
        <p:grpSpPr>
          <a:xfrm>
            <a:off x="143204" y="4182702"/>
            <a:ext cx="216672" cy="2088281"/>
            <a:chOff x="162962" y="4137434"/>
            <a:chExt cx="271604" cy="2088281"/>
          </a:xfrm>
        </p:grpSpPr>
        <p:cxnSp>
          <p:nvCxnSpPr>
            <p:cNvPr id="4" name="Straight Arrow Connector 3">
              <a:extLst>
                <a:ext uri="{FF2B5EF4-FFF2-40B4-BE49-F238E27FC236}">
                  <a16:creationId xmlns:a16="http://schemas.microsoft.com/office/drawing/2014/main" id="{E2FC25D4-3E52-4756-B740-C44727765222}"/>
                </a:ext>
              </a:extLst>
            </p:cNvPr>
            <p:cNvCxnSpPr>
              <a:cxnSpLocks/>
            </p:cNvCxnSpPr>
            <p:nvPr/>
          </p:nvCxnSpPr>
          <p:spPr>
            <a:xfrm>
              <a:off x="162962" y="4137434"/>
              <a:ext cx="0" cy="208828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ECC8B21E-6638-457C-B1AE-85D6068325C3}"/>
                </a:ext>
              </a:extLst>
            </p:cNvPr>
            <p:cNvCxnSpPr/>
            <p:nvPr/>
          </p:nvCxnSpPr>
          <p:spPr>
            <a:xfrm>
              <a:off x="162962" y="4137434"/>
              <a:ext cx="271604"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62595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E1983E2E-A0FE-4C02-9797-ED9686F0298F}"/>
              </a:ext>
            </a:extLst>
          </p:cNvPr>
          <p:cNvSpPr txBox="1"/>
          <p:nvPr/>
        </p:nvSpPr>
        <p:spPr>
          <a:xfrm>
            <a:off x="487110" y="384561"/>
            <a:ext cx="11348815" cy="646331"/>
          </a:xfrm>
          <a:prstGeom prst="rect">
            <a:avLst/>
          </a:prstGeom>
          <a:noFill/>
        </p:spPr>
        <p:txBody>
          <a:bodyPr wrap="square" rtlCol="0">
            <a:spAutoFit/>
          </a:bodyPr>
          <a:lstStyle/>
          <a:p>
            <a:pPr algn="ctr"/>
            <a:r>
              <a:rPr lang="en-US" sz="3600" b="1"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Herramientas Necesarias para el Curso:</a:t>
            </a:r>
            <a:endParaRPr lang="es-ES" sz="3600" b="1"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pic>
        <p:nvPicPr>
          <p:cNvPr id="2052" name="Picture 4" descr="Computadora Intel 3.50Ghz, 4GB RAM DDR4, Disco 1TB SATA, Monitor HD 19.5”,  Teclado y mouse – CyberMarket">
            <a:extLst>
              <a:ext uri="{FF2B5EF4-FFF2-40B4-BE49-F238E27FC236}">
                <a16:creationId xmlns:a16="http://schemas.microsoft.com/office/drawing/2014/main" id="{2C0C7EAA-E736-4F53-9F96-2889448A49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8027" y="2051069"/>
            <a:ext cx="3779830" cy="311836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62BA984C-6612-4093-BD6D-E0969D98DFA4}"/>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9357911" y="1994428"/>
            <a:ext cx="2605933" cy="2605933"/>
          </a:xfrm>
          <a:prstGeom prst="rect">
            <a:avLst/>
          </a:prstGeom>
          <a:noFill/>
          <a:extLst>
            <a:ext uri="{909E8E84-426E-40DD-AFC4-6F175D3DCCD1}">
              <a14:hiddenFill xmlns:a14="http://schemas.microsoft.com/office/drawing/2010/main">
                <a:solidFill>
                  <a:srgbClr val="FFFFFF"/>
                </a:solidFill>
              </a14:hiddenFill>
            </a:ext>
          </a:extLst>
        </p:spPr>
      </p:pic>
      <p:sp>
        <p:nvSpPr>
          <p:cNvPr id="7" name="CuadroTexto 6">
            <a:extLst>
              <a:ext uri="{FF2B5EF4-FFF2-40B4-BE49-F238E27FC236}">
                <a16:creationId xmlns:a16="http://schemas.microsoft.com/office/drawing/2014/main" id="{0189A49A-2B5C-43D3-BF92-685EA5F9C9B9}"/>
              </a:ext>
            </a:extLst>
          </p:cNvPr>
          <p:cNvSpPr txBox="1"/>
          <p:nvPr/>
        </p:nvSpPr>
        <p:spPr>
          <a:xfrm>
            <a:off x="9588381" y="4731966"/>
            <a:ext cx="2144995" cy="1569660"/>
          </a:xfrm>
          <a:prstGeom prst="rect">
            <a:avLst/>
          </a:prstGeom>
          <a:noFill/>
        </p:spPr>
        <p:txBody>
          <a:bodyPr wrap="square" rtlCol="0">
            <a:spAutoFit/>
          </a:bodyPr>
          <a:lstStyle/>
          <a:p>
            <a:pPr algn="ctr"/>
            <a:r>
              <a:rPr lang="en-US" sz="3200" b="1" dirty="0">
                <a:solidFill>
                  <a:srgbClr val="002060"/>
                </a:solidFill>
                <a:latin typeface="Times New Roman" panose="02020603050405020304" pitchFamily="18" charset="0"/>
                <a:cs typeface="Times New Roman" panose="02020603050405020304" pitchFamily="18" charset="0"/>
              </a:rPr>
              <a:t>Muchas Ganas de Aprender</a:t>
            </a:r>
            <a:endParaRPr lang="es-ES" sz="3200" b="1" dirty="0">
              <a:solidFill>
                <a:srgbClr val="002060"/>
              </a:solidFill>
              <a:latin typeface="Times New Roman" panose="02020603050405020304" pitchFamily="18" charset="0"/>
              <a:cs typeface="Times New Roman" panose="02020603050405020304" pitchFamily="18" charset="0"/>
            </a:endParaRPr>
          </a:p>
        </p:txBody>
      </p:sp>
      <p:pic>
        <p:nvPicPr>
          <p:cNvPr id="8" name="Picture 8" descr="Fix SQL Server Management Studio CRASH every moment | rmaafs">
            <a:extLst>
              <a:ext uri="{FF2B5EF4-FFF2-40B4-BE49-F238E27FC236}">
                <a16:creationId xmlns:a16="http://schemas.microsoft.com/office/drawing/2014/main" id="{EB40F9E0-46D8-426E-A972-5B4C6C2A156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30841" y="3757623"/>
            <a:ext cx="2801838" cy="271581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76925EF5-88A6-42A4-8229-D0056BA79F80}"/>
              </a:ext>
            </a:extLst>
          </p:cNvPr>
          <p:cNvSpPr txBox="1"/>
          <p:nvPr/>
        </p:nvSpPr>
        <p:spPr>
          <a:xfrm>
            <a:off x="541991" y="5345066"/>
            <a:ext cx="3895866" cy="830997"/>
          </a:xfrm>
          <a:prstGeom prst="rect">
            <a:avLst/>
          </a:prstGeom>
          <a:noFill/>
        </p:spPr>
        <p:txBody>
          <a:bodyPr wrap="square" rtlCol="0">
            <a:spAutoFit/>
          </a:bodyPr>
          <a:lstStyle/>
          <a:p>
            <a:pPr algn="ctr"/>
            <a:r>
              <a:rPr lang="en-US" sz="2400" b="1" dirty="0">
                <a:latin typeface="Times New Roman" panose="02020603050405020304" pitchFamily="18" charset="0"/>
                <a:cs typeface="Times New Roman" panose="02020603050405020304" pitchFamily="18" charset="0"/>
              </a:rPr>
              <a:t>1- PC gama Media (Laptop o Desktop)</a:t>
            </a:r>
            <a:endParaRPr lang="es-DO" sz="2400" b="1" dirty="0">
              <a:latin typeface="Times New Roman" panose="02020603050405020304" pitchFamily="18" charset="0"/>
              <a:cs typeface="Times New Roman" panose="02020603050405020304" pitchFamily="18" charset="0"/>
            </a:endParaRPr>
          </a:p>
        </p:txBody>
      </p:sp>
      <p:grpSp>
        <p:nvGrpSpPr>
          <p:cNvPr id="5" name="Grupo 4">
            <a:extLst>
              <a:ext uri="{FF2B5EF4-FFF2-40B4-BE49-F238E27FC236}">
                <a16:creationId xmlns:a16="http://schemas.microsoft.com/office/drawing/2014/main" id="{2F00F86B-1246-D5E0-74C0-07D5E657F56F}"/>
              </a:ext>
            </a:extLst>
          </p:cNvPr>
          <p:cNvGrpSpPr/>
          <p:nvPr/>
        </p:nvGrpSpPr>
        <p:grpSpPr>
          <a:xfrm>
            <a:off x="4717993" y="1586762"/>
            <a:ext cx="4427434" cy="2071112"/>
            <a:chOff x="4684167" y="1257240"/>
            <a:chExt cx="4427434" cy="2071112"/>
          </a:xfrm>
        </p:grpSpPr>
        <p:pic>
          <p:nvPicPr>
            <p:cNvPr id="2050" name="Picture 2" descr="💻Como Descargar e Instalar SQL SERVER 2019 Developer Edition .....">
              <a:extLst>
                <a:ext uri="{FF2B5EF4-FFF2-40B4-BE49-F238E27FC236}">
                  <a16:creationId xmlns:a16="http://schemas.microsoft.com/office/drawing/2014/main" id="{7DE52C9D-E6F3-4AB2-9914-36ABF8A8A1F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84167" y="1257240"/>
              <a:ext cx="4427434" cy="184476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1">
              <a:extLst>
                <a:ext uri="{FF2B5EF4-FFF2-40B4-BE49-F238E27FC236}">
                  <a16:creationId xmlns:a16="http://schemas.microsoft.com/office/drawing/2014/main" id="{EFA3EE5A-425C-EB02-9182-8E54585D835F}"/>
                </a:ext>
              </a:extLst>
            </p:cNvPr>
            <p:cNvSpPr txBox="1"/>
            <p:nvPr/>
          </p:nvSpPr>
          <p:spPr>
            <a:xfrm>
              <a:off x="6545175" y="2866687"/>
              <a:ext cx="1450265" cy="461665"/>
            </a:xfrm>
            <a:prstGeom prst="rect">
              <a:avLst/>
            </a:prstGeom>
            <a:noFill/>
          </p:spPr>
          <p:txBody>
            <a:bodyPr wrap="square" rtlCol="0">
              <a:spAutoFit/>
            </a:bodyPr>
            <a:lstStyle/>
            <a:p>
              <a:r>
                <a:rPr lang="en-GB" sz="2400" b="1" dirty="0">
                  <a:latin typeface="Times New Roman" panose="02020603050405020304" pitchFamily="18" charset="0"/>
                  <a:cs typeface="Times New Roman" panose="02020603050405020304" pitchFamily="18" charset="0"/>
                </a:rPr>
                <a:t>E</a:t>
              </a:r>
              <a:r>
                <a:rPr lang="en-US" sz="2400" b="1" dirty="0">
                  <a:latin typeface="Times New Roman" panose="02020603050405020304" pitchFamily="18" charset="0"/>
                  <a:cs typeface="Times New Roman" panose="02020603050405020304" pitchFamily="18" charset="0"/>
                </a:rPr>
                <a:t>xpress</a:t>
              </a:r>
              <a:endParaRPr lang="es-DO" sz="2400" b="1" dirty="0">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9909313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A465404B-970B-4C3F-B2AC-F67FB5A75D5E}"/>
              </a:ext>
            </a:extLst>
          </p:cNvPr>
          <p:cNvSpPr txBox="1"/>
          <p:nvPr/>
        </p:nvSpPr>
        <p:spPr>
          <a:xfrm>
            <a:off x="1405040" y="191991"/>
            <a:ext cx="9409627" cy="584775"/>
          </a:xfrm>
          <a:prstGeom prst="rect">
            <a:avLst/>
          </a:prstGeom>
          <a:noFill/>
        </p:spPr>
        <p:txBody>
          <a:bodyPr wrap="square">
            <a:spAutoFit/>
          </a:bodyPr>
          <a:lstStyle/>
          <a:p>
            <a:pPr algn="ctr"/>
            <a:r>
              <a:rPr lang="es-ES" sz="3200" b="1" u="sng" dirty="0">
                <a:solidFill>
                  <a:srgbClr val="333333"/>
                </a:solidFill>
                <a:latin typeface="Times New Roman" panose="02020603050405020304" pitchFamily="18" charset="0"/>
                <a:cs typeface="Times New Roman" panose="02020603050405020304" pitchFamily="18" charset="0"/>
              </a:rPr>
              <a:t>SQL Server Operaciones Basicas CRUD</a:t>
            </a:r>
            <a:endParaRPr lang="es-ES" sz="3200" b="1" i="0" u="sng" dirty="0">
              <a:solidFill>
                <a:srgbClr val="333333"/>
              </a:solidFill>
              <a:latin typeface="Times New Roman" panose="02020603050405020304" pitchFamily="18" charset="0"/>
              <a:cs typeface="Times New Roman" panose="02020603050405020304" pitchFamily="18" charset="0"/>
            </a:endParaRPr>
          </a:p>
        </p:txBody>
      </p:sp>
      <p:sp>
        <p:nvSpPr>
          <p:cNvPr id="2" name="CuadroTexto 1"/>
          <p:cNvSpPr txBox="1"/>
          <p:nvPr/>
        </p:nvSpPr>
        <p:spPr>
          <a:xfrm>
            <a:off x="187036" y="1018309"/>
            <a:ext cx="11845637" cy="5355312"/>
          </a:xfrm>
          <a:prstGeom prst="rect">
            <a:avLst/>
          </a:prstGeom>
          <a:noFill/>
        </p:spPr>
        <p:txBody>
          <a:bodyPr wrap="square" rtlCol="0">
            <a:spAutoFit/>
          </a:bodyPr>
          <a:lstStyle/>
          <a:p>
            <a:pPr algn="just"/>
            <a:r>
              <a:rPr lang="es-ES" sz="1900" dirty="0">
                <a:solidFill>
                  <a:srgbClr val="1C1D1F"/>
                </a:solidFill>
                <a:latin typeface="Times New Roman" panose="02020603050405020304" pitchFamily="18" charset="0"/>
                <a:cs typeface="Times New Roman" panose="02020603050405020304" pitchFamily="18" charset="0"/>
              </a:rPr>
              <a:t>SQL Server es un motor de Base de Datos Gratuito en su versión Express y Developer, que permite almacenar información ordenada y estructurada de manera tal que pueda ser consultada rápidamente. Puede ser utilizado para Crear las bases de datos de varios Sitios Web, Aplicaciones para dispositivos móviles, aplicaciones de Escritorio o bien para almacenar datos de un Videojuego o cualquier aplicación o software empresarial como inventarios, facturas, contabilidad, clínicas, hoteles, etc.</a:t>
            </a:r>
          </a:p>
          <a:p>
            <a:pPr algn="just"/>
            <a:endParaRPr lang="es-ES" sz="1900" dirty="0">
              <a:solidFill>
                <a:srgbClr val="1C1D1F"/>
              </a:solidFill>
              <a:latin typeface="Times New Roman" panose="02020603050405020304" pitchFamily="18" charset="0"/>
              <a:cs typeface="Times New Roman" panose="02020603050405020304" pitchFamily="18" charset="0"/>
            </a:endParaRPr>
          </a:p>
          <a:p>
            <a:pPr algn="just"/>
            <a:r>
              <a:rPr lang="es-ES" sz="1900" dirty="0">
                <a:solidFill>
                  <a:srgbClr val="1C1D1F"/>
                </a:solidFill>
                <a:latin typeface="Times New Roman" panose="02020603050405020304" pitchFamily="18" charset="0"/>
                <a:cs typeface="Times New Roman" panose="02020603050405020304" pitchFamily="18" charset="0"/>
              </a:rPr>
              <a:t>Los conceptos de Diseño, Modelado de Bases de Datos, las entidades y las relaciones entre ellas, es necesario que entendamos la Normalización a modo general, que te permitirán posicionarte bien alto en el ámbito profesional del área de Análisis de Datos y en el desarrollo tecnológico, tanto para los trabajos que necesiten desarrollar aplicaciones y sistemas complejos, asi como si trabajaras en Analisis de Datos y Business Intelligence o Inteligencia de Negocios.</a:t>
            </a:r>
          </a:p>
          <a:p>
            <a:pPr algn="just"/>
            <a:endParaRPr lang="es-ES" sz="1900" dirty="0">
              <a:solidFill>
                <a:srgbClr val="1C1D1F"/>
              </a:solidFill>
              <a:latin typeface="Times New Roman" panose="02020603050405020304" pitchFamily="18" charset="0"/>
              <a:cs typeface="Times New Roman" panose="02020603050405020304" pitchFamily="18" charset="0"/>
            </a:endParaRPr>
          </a:p>
          <a:p>
            <a:pPr algn="just"/>
            <a:r>
              <a:rPr lang="es-ES" sz="1900" dirty="0">
                <a:solidFill>
                  <a:srgbClr val="1C1D1F"/>
                </a:solidFill>
                <a:latin typeface="Times New Roman" panose="02020603050405020304" pitchFamily="18" charset="0"/>
                <a:cs typeface="Times New Roman" panose="02020603050405020304" pitchFamily="18" charset="0"/>
              </a:rPr>
              <a:t>Debemos dominar las </a:t>
            </a:r>
            <a:r>
              <a:rPr lang="es-ES" sz="1900" b="1" dirty="0">
                <a:solidFill>
                  <a:srgbClr val="1C1D1F"/>
                </a:solidFill>
                <a:latin typeface="Times New Roman" panose="02020603050405020304" pitchFamily="18" charset="0"/>
                <a:cs typeface="Times New Roman" panose="02020603050405020304" pitchFamily="18" charset="0"/>
              </a:rPr>
              <a:t>consultas</a:t>
            </a:r>
            <a:r>
              <a:rPr lang="es-ES" sz="1900" dirty="0">
                <a:solidFill>
                  <a:srgbClr val="1C1D1F"/>
                </a:solidFill>
                <a:latin typeface="Times New Roman" panose="02020603050405020304" pitchFamily="18" charset="0"/>
                <a:cs typeface="Times New Roman" panose="02020603050405020304" pitchFamily="18" charset="0"/>
              </a:rPr>
              <a:t> básicas y avanzadas, realizar </a:t>
            </a:r>
            <a:r>
              <a:rPr lang="es-ES" sz="1900" b="1" dirty="0">
                <a:solidFill>
                  <a:srgbClr val="1C1D1F"/>
                </a:solidFill>
                <a:latin typeface="Times New Roman" panose="02020603050405020304" pitchFamily="18" charset="0"/>
                <a:cs typeface="Times New Roman" panose="02020603050405020304" pitchFamily="18" charset="0"/>
              </a:rPr>
              <a:t>actualizaciones</a:t>
            </a:r>
            <a:r>
              <a:rPr lang="es-ES" sz="1900" dirty="0">
                <a:solidFill>
                  <a:srgbClr val="1C1D1F"/>
                </a:solidFill>
                <a:latin typeface="Times New Roman" panose="02020603050405020304" pitchFamily="18" charset="0"/>
                <a:cs typeface="Times New Roman" panose="02020603050405020304" pitchFamily="18" charset="0"/>
              </a:rPr>
              <a:t> y </a:t>
            </a:r>
            <a:r>
              <a:rPr lang="es-ES" sz="1900" b="1" dirty="0">
                <a:solidFill>
                  <a:srgbClr val="1C1D1F"/>
                </a:solidFill>
                <a:latin typeface="Times New Roman" panose="02020603050405020304" pitchFamily="18" charset="0"/>
                <a:cs typeface="Times New Roman" panose="02020603050405020304" pitchFamily="18" charset="0"/>
              </a:rPr>
              <a:t>modificaciones</a:t>
            </a:r>
            <a:r>
              <a:rPr lang="es-ES" sz="1900" dirty="0">
                <a:solidFill>
                  <a:srgbClr val="1C1D1F"/>
                </a:solidFill>
                <a:latin typeface="Times New Roman" panose="02020603050405020304" pitchFamily="18" charset="0"/>
                <a:cs typeface="Times New Roman" panose="02020603050405020304" pitchFamily="18" charset="0"/>
              </a:rPr>
              <a:t> sobre cualquier </a:t>
            </a:r>
            <a:r>
              <a:rPr lang="es-ES" sz="1900" b="1" dirty="0">
                <a:solidFill>
                  <a:srgbClr val="1C1D1F"/>
                </a:solidFill>
                <a:latin typeface="Times New Roman" panose="02020603050405020304" pitchFamily="18" charset="0"/>
                <a:cs typeface="Times New Roman" panose="02020603050405020304" pitchFamily="18" charset="0"/>
              </a:rPr>
              <a:t>base de datos</a:t>
            </a:r>
            <a:r>
              <a:rPr lang="es-ES" sz="1900" dirty="0">
                <a:solidFill>
                  <a:srgbClr val="1C1D1F"/>
                </a:solidFill>
                <a:latin typeface="Times New Roman" panose="02020603050405020304" pitchFamily="18" charset="0"/>
                <a:cs typeface="Times New Roman" panose="02020603050405020304" pitchFamily="18" charset="0"/>
              </a:rPr>
              <a:t>, mediante el </a:t>
            </a:r>
            <a:r>
              <a:rPr lang="es-ES" sz="1900" b="1" dirty="0">
                <a:solidFill>
                  <a:srgbClr val="1C1D1F"/>
                </a:solidFill>
                <a:latin typeface="Times New Roman" panose="02020603050405020304" pitchFamily="18" charset="0"/>
                <a:cs typeface="Times New Roman" panose="02020603050405020304" pitchFamily="18" charset="0"/>
              </a:rPr>
              <a:t>lenguaje SQL, </a:t>
            </a:r>
            <a:r>
              <a:rPr lang="es-ES" sz="1900" dirty="0">
                <a:solidFill>
                  <a:srgbClr val="1C1D1F"/>
                </a:solidFill>
                <a:latin typeface="Times New Roman" panose="02020603050405020304" pitchFamily="18" charset="0"/>
                <a:cs typeface="Times New Roman" panose="02020603050405020304" pitchFamily="18" charset="0"/>
              </a:rPr>
              <a:t>el cual es </a:t>
            </a:r>
            <a:r>
              <a:rPr lang="es-ES" sz="1900" b="1" dirty="0">
                <a:solidFill>
                  <a:srgbClr val="1C1D1F"/>
                </a:solidFill>
                <a:latin typeface="Times New Roman" panose="02020603050405020304" pitchFamily="18" charset="0"/>
                <a:cs typeface="Times New Roman" panose="02020603050405020304" pitchFamily="18" charset="0"/>
              </a:rPr>
              <a:t>Structured Query Language,</a:t>
            </a:r>
            <a:r>
              <a:rPr lang="es-ES" sz="1900" dirty="0">
                <a:solidFill>
                  <a:srgbClr val="1C1D1F"/>
                </a:solidFill>
                <a:latin typeface="Times New Roman" panose="02020603050405020304" pitchFamily="18" charset="0"/>
                <a:cs typeface="Times New Roman" panose="02020603050405020304" pitchFamily="18" charset="0"/>
              </a:rPr>
              <a:t> presente en casi todos los motores de bases de datos del mundo.</a:t>
            </a:r>
          </a:p>
          <a:p>
            <a:pPr algn="just"/>
            <a:endParaRPr lang="es-ES" sz="1900" dirty="0">
              <a:solidFill>
                <a:srgbClr val="1C1D1F"/>
              </a:solidFill>
              <a:latin typeface="Times New Roman" panose="02020603050405020304" pitchFamily="18" charset="0"/>
              <a:cs typeface="Times New Roman" panose="02020603050405020304" pitchFamily="18" charset="0"/>
            </a:endParaRPr>
          </a:p>
          <a:p>
            <a:pPr algn="just"/>
            <a:r>
              <a:rPr lang="es-ES" sz="1900" dirty="0">
                <a:solidFill>
                  <a:srgbClr val="1C1D1F"/>
                </a:solidFill>
                <a:latin typeface="Times New Roman" panose="02020603050405020304" pitchFamily="18" charset="0"/>
                <a:cs typeface="Times New Roman" panose="02020603050405020304" pitchFamily="18" charset="0"/>
              </a:rPr>
              <a:t>Un rol de SQL Server es que puede ser aplicando tanto al Mundo de la Programacion y Desarrollo Web y Movil, asi como al Analisis de Datos, lo cual te permitira poder aplicar a tus proyectos, y tener un panorama mucho mas amplio. Dominar SQL Server, es una de las habilidades tecnológicas más demandadas actualmente.</a:t>
            </a:r>
            <a:endParaRPr lang="en-US" sz="19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282898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C081FC0F-22C0-0B76-F7BC-2C6243BAB0A0}"/>
              </a:ext>
            </a:extLst>
          </p:cNvPr>
          <p:cNvSpPr txBox="1"/>
          <p:nvPr/>
        </p:nvSpPr>
        <p:spPr>
          <a:xfrm>
            <a:off x="487110" y="384561"/>
            <a:ext cx="6000776" cy="646331"/>
          </a:xfrm>
          <a:prstGeom prst="rect">
            <a:avLst/>
          </a:prstGeom>
          <a:noFill/>
        </p:spPr>
        <p:txBody>
          <a:bodyPr wrap="square" rtlCol="0">
            <a:spAutoFit/>
          </a:bodyPr>
          <a:lstStyle/>
          <a:p>
            <a:pPr algn="ctr"/>
            <a:r>
              <a:rPr lang="en-US" sz="3600" b="1"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Guia de Instalacion</a:t>
            </a:r>
            <a:endParaRPr lang="es-ES" sz="3600" b="1"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pic>
        <p:nvPicPr>
          <p:cNvPr id="3" name="Picture 2" descr="💻Como Descargar e Instalar SQL SERVER 2019 Developer Edition .....">
            <a:extLst>
              <a:ext uri="{FF2B5EF4-FFF2-40B4-BE49-F238E27FC236}">
                <a16:creationId xmlns:a16="http://schemas.microsoft.com/office/drawing/2014/main" id="{BFAB1007-908F-6AAF-2C0D-C4EA1CC2A0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86395" y="177737"/>
            <a:ext cx="2543947" cy="1059978"/>
          </a:xfrm>
          <a:prstGeom prst="rect">
            <a:avLst/>
          </a:prstGeom>
          <a:noFill/>
          <a:extLst>
            <a:ext uri="{909E8E84-426E-40DD-AFC4-6F175D3DCCD1}">
              <a14:hiddenFill xmlns:a14="http://schemas.microsoft.com/office/drawing/2010/main">
                <a:solidFill>
                  <a:srgbClr val="FFFFFF"/>
                </a:solidFill>
              </a14:hiddenFill>
            </a:ext>
          </a:extLst>
        </p:spPr>
      </p:pic>
      <p:sp>
        <p:nvSpPr>
          <p:cNvPr id="5" name="CuadroTexto 4">
            <a:extLst>
              <a:ext uri="{FF2B5EF4-FFF2-40B4-BE49-F238E27FC236}">
                <a16:creationId xmlns:a16="http://schemas.microsoft.com/office/drawing/2014/main" id="{5B74BC75-31D7-B6A2-DF8A-8029BCCABFA6}"/>
              </a:ext>
            </a:extLst>
          </p:cNvPr>
          <p:cNvSpPr txBox="1"/>
          <p:nvPr/>
        </p:nvSpPr>
        <p:spPr>
          <a:xfrm>
            <a:off x="262698" y="1196054"/>
            <a:ext cx="11672127" cy="5447645"/>
          </a:xfrm>
          <a:prstGeom prst="rect">
            <a:avLst/>
          </a:prstGeom>
          <a:noFill/>
        </p:spPr>
        <p:txBody>
          <a:bodyPr wrap="square">
            <a:spAutoFit/>
          </a:bodyPr>
          <a:lstStyle/>
          <a:p>
            <a:pPr marL="228600" indent="-228600" algn="just">
              <a:buFont typeface="+mj-lt"/>
              <a:buAutoNum type="arabicParenR"/>
            </a:pPr>
            <a:r>
              <a:rPr lang="es-ES" sz="1200" b="1" dirty="0">
                <a:highlight>
                  <a:srgbClr val="FFFF00"/>
                </a:highlight>
              </a:rPr>
              <a:t>Requisitos del sistema: </a:t>
            </a:r>
            <a:r>
              <a:rPr lang="es-ES" sz="1200" dirty="0"/>
              <a:t>Antes de comenzar, asegúrate de que tu sistema cumple con los requisitos mínimos de hardware y software para la instalación de SQL Server.</a:t>
            </a:r>
          </a:p>
          <a:p>
            <a:pPr marL="228600" indent="-228600" algn="just">
              <a:buFont typeface="+mj-lt"/>
              <a:buAutoNum type="arabicParenR"/>
            </a:pPr>
            <a:endParaRPr lang="es-ES" sz="1200" dirty="0"/>
          </a:p>
          <a:p>
            <a:pPr marL="228600" indent="-228600" algn="just">
              <a:buFont typeface="+mj-lt"/>
              <a:buAutoNum type="arabicParenR"/>
            </a:pPr>
            <a:r>
              <a:rPr lang="es-ES" sz="1200" b="1" dirty="0">
                <a:highlight>
                  <a:srgbClr val="FFFF00"/>
                </a:highlight>
              </a:rPr>
              <a:t>Descarga del instalador: </a:t>
            </a:r>
            <a:r>
              <a:rPr lang="es-ES" sz="1200" dirty="0"/>
              <a:t>Descarga el instalador de SQL Server desde el sitio web oficial de Microsoft o desde un medio de instalación físico.</a:t>
            </a:r>
          </a:p>
          <a:p>
            <a:pPr marL="228600" indent="-228600" algn="just">
              <a:buFont typeface="+mj-lt"/>
              <a:buAutoNum type="arabicParenR"/>
            </a:pPr>
            <a:endParaRPr lang="es-ES" sz="1200" dirty="0"/>
          </a:p>
          <a:p>
            <a:pPr marL="228600" indent="-228600" algn="just">
              <a:buFont typeface="+mj-lt"/>
              <a:buAutoNum type="arabicParenR"/>
            </a:pPr>
            <a:r>
              <a:rPr lang="es-ES" sz="1200" b="1" dirty="0">
                <a:highlight>
                  <a:srgbClr val="FFFF00"/>
                </a:highlight>
              </a:rPr>
              <a:t>Ejecución del instalador: </a:t>
            </a:r>
            <a:r>
              <a:rPr lang="es-ES" sz="1200" dirty="0"/>
              <a:t>Ejecuta el instalador de SQL Server y selecciona la opción para instalar una nueva instancia de SQL Server.</a:t>
            </a:r>
          </a:p>
          <a:p>
            <a:pPr marL="228600" indent="-228600" algn="just">
              <a:buFont typeface="+mj-lt"/>
              <a:buAutoNum type="arabicParenR"/>
            </a:pPr>
            <a:endParaRPr lang="es-ES" sz="1200" dirty="0"/>
          </a:p>
          <a:p>
            <a:pPr marL="228600" indent="-228600" algn="just">
              <a:buFont typeface="+mj-lt"/>
              <a:buAutoNum type="arabicParenR"/>
            </a:pPr>
            <a:r>
              <a:rPr lang="es-ES" sz="1200" b="1" dirty="0">
                <a:highlight>
                  <a:srgbClr val="FFFF00"/>
                </a:highlight>
              </a:rPr>
              <a:t>Selección de características: </a:t>
            </a:r>
            <a:r>
              <a:rPr lang="es-ES" sz="1200" dirty="0"/>
              <a:t>Selecciona las características que deseas instalar, como la base de datos del motor de SQL Server, servicios de integración, servicios de análisis, etc.</a:t>
            </a:r>
          </a:p>
          <a:p>
            <a:pPr marL="228600" indent="-228600" algn="just">
              <a:buFont typeface="+mj-lt"/>
              <a:buAutoNum type="arabicParenR"/>
            </a:pPr>
            <a:endParaRPr lang="es-ES" sz="1200" dirty="0"/>
          </a:p>
          <a:p>
            <a:pPr marL="228600" indent="-228600" algn="just">
              <a:buFont typeface="+mj-lt"/>
              <a:buAutoNum type="arabicParenR"/>
            </a:pPr>
            <a:r>
              <a:rPr lang="es-ES" sz="1200" b="1" dirty="0">
                <a:highlight>
                  <a:srgbClr val="FFFF00"/>
                </a:highlight>
              </a:rPr>
              <a:t>Configuración de instancia</a:t>
            </a:r>
            <a:r>
              <a:rPr lang="es-ES" sz="1200" dirty="0"/>
              <a:t>: Configura los detalles de la instancia de SQL Server, como el nombre de la instancia, la autenticación (Windows o SQL Server), y las cuentas de servicio.</a:t>
            </a:r>
          </a:p>
          <a:p>
            <a:pPr marL="228600" indent="-228600" algn="just">
              <a:buFont typeface="+mj-lt"/>
              <a:buAutoNum type="arabicParenR"/>
            </a:pPr>
            <a:endParaRPr lang="es-ES" sz="1200" dirty="0"/>
          </a:p>
          <a:p>
            <a:pPr marL="228600" indent="-228600" algn="just">
              <a:buFont typeface="+mj-lt"/>
              <a:buAutoNum type="arabicParenR"/>
            </a:pPr>
            <a:r>
              <a:rPr lang="es-ES" sz="1200" b="1" dirty="0">
                <a:highlight>
                  <a:srgbClr val="FFFF00"/>
                </a:highlight>
              </a:rPr>
              <a:t>Configuración de las bases de datos</a:t>
            </a:r>
            <a:r>
              <a:rPr lang="es-ES" sz="1200" dirty="0"/>
              <a:t>: Configura las bases de datos que deseas crear durante la instalación, incluidas las rutas de almacenamiento y las opciones de configuración.</a:t>
            </a:r>
          </a:p>
          <a:p>
            <a:pPr marL="228600" indent="-228600" algn="just">
              <a:buFont typeface="+mj-lt"/>
              <a:buAutoNum type="arabicParenR"/>
            </a:pPr>
            <a:endParaRPr lang="es-ES" sz="1200" dirty="0"/>
          </a:p>
          <a:p>
            <a:pPr marL="228600" indent="-228600" algn="just">
              <a:buFont typeface="+mj-lt"/>
              <a:buAutoNum type="arabicParenR"/>
            </a:pPr>
            <a:r>
              <a:rPr lang="es-ES" sz="1200" b="1" dirty="0">
                <a:highlight>
                  <a:srgbClr val="FFFF00"/>
                </a:highlight>
              </a:rPr>
              <a:t>Configuración de la seguridad: </a:t>
            </a:r>
            <a:r>
              <a:rPr lang="es-ES" sz="1200" dirty="0"/>
              <a:t>Establece las cuentas de inicio de sesión y los permisos de seguridad para la instancia de SQL Server, incluyendo el otorgamiento de roles y permisos específicos.</a:t>
            </a:r>
          </a:p>
          <a:p>
            <a:pPr marL="228600" indent="-228600" algn="just">
              <a:buFont typeface="+mj-lt"/>
              <a:buAutoNum type="arabicParenR"/>
            </a:pPr>
            <a:endParaRPr lang="es-ES" sz="1200" dirty="0"/>
          </a:p>
          <a:p>
            <a:pPr marL="228600" indent="-228600" algn="just">
              <a:buFont typeface="+mj-lt"/>
              <a:buAutoNum type="arabicParenR"/>
            </a:pPr>
            <a:r>
              <a:rPr lang="es-ES" sz="1200" b="1" dirty="0">
                <a:highlight>
                  <a:srgbClr val="FFFF00"/>
                </a:highlight>
              </a:rPr>
              <a:t>Configuración de las opciones adicionales: </a:t>
            </a:r>
            <a:r>
              <a:rPr lang="es-ES" sz="1200" dirty="0"/>
              <a:t>Configura cualquier opción adicional, como el modo de autenticación mixta, las reglas de firewall, las configuraciones de red, etc.</a:t>
            </a:r>
          </a:p>
          <a:p>
            <a:pPr marL="228600" indent="-228600" algn="just">
              <a:buFont typeface="+mj-lt"/>
              <a:buAutoNum type="arabicParenR"/>
            </a:pPr>
            <a:endParaRPr lang="es-ES" sz="1200" dirty="0"/>
          </a:p>
          <a:p>
            <a:pPr marL="228600" indent="-228600" algn="just">
              <a:buFont typeface="+mj-lt"/>
              <a:buAutoNum type="arabicParenR"/>
            </a:pPr>
            <a:r>
              <a:rPr lang="es-ES" sz="1200" b="1" dirty="0">
                <a:highlight>
                  <a:srgbClr val="FFFF00"/>
                </a:highlight>
              </a:rPr>
              <a:t>Revisión y confirmación: </a:t>
            </a:r>
            <a:r>
              <a:rPr lang="es-ES" sz="1200" dirty="0"/>
              <a:t>Revisa todas las configuraciones realizadas y asegúrate de que estén correctas. Una vez revisadas, confirma la instalación para comenzar el proceso.</a:t>
            </a:r>
          </a:p>
          <a:p>
            <a:pPr marL="228600" indent="-228600" algn="just">
              <a:buFont typeface="+mj-lt"/>
              <a:buAutoNum type="arabicParenR"/>
            </a:pPr>
            <a:endParaRPr lang="es-ES" sz="1200" dirty="0"/>
          </a:p>
          <a:p>
            <a:pPr marL="228600" indent="-228600" algn="just">
              <a:buFont typeface="+mj-lt"/>
              <a:buAutoNum type="arabicParenR"/>
            </a:pPr>
            <a:r>
              <a:rPr lang="es-ES" sz="1200" b="1" dirty="0">
                <a:highlight>
                  <a:srgbClr val="FFFF00"/>
                </a:highlight>
              </a:rPr>
              <a:t>Proceso de instalación: </a:t>
            </a:r>
            <a:r>
              <a:rPr lang="es-ES" sz="1200" dirty="0"/>
              <a:t>La instalación de SQL Server comenzará y se completará según las opciones y configuraciones seleccionadas.</a:t>
            </a:r>
          </a:p>
          <a:p>
            <a:pPr marL="228600" indent="-228600" algn="just">
              <a:buFont typeface="+mj-lt"/>
              <a:buAutoNum type="arabicParenR"/>
            </a:pPr>
            <a:endParaRPr lang="es-ES" sz="1200" dirty="0"/>
          </a:p>
          <a:p>
            <a:pPr marL="228600" indent="-228600" algn="just">
              <a:buFont typeface="+mj-lt"/>
              <a:buAutoNum type="arabicParenR"/>
            </a:pPr>
            <a:r>
              <a:rPr lang="es-ES" sz="1200" b="1" dirty="0">
                <a:highlight>
                  <a:srgbClr val="FFFF00"/>
                </a:highlight>
              </a:rPr>
              <a:t>Verificación: </a:t>
            </a:r>
            <a:r>
              <a:rPr lang="es-ES" sz="1200" dirty="0"/>
              <a:t>Después de la instalación, verifica que SQL Server se haya instalado correctamente y que puedas conectarte a la instancia utilizando las herramientas de administración adecuadas.</a:t>
            </a:r>
            <a:endParaRPr lang="en-US" sz="1200" dirty="0"/>
          </a:p>
        </p:txBody>
      </p:sp>
    </p:spTree>
    <p:extLst>
      <p:ext uri="{BB962C8B-B14F-4D97-AF65-F5344CB8AC3E}">
        <p14:creationId xmlns:p14="http://schemas.microsoft.com/office/powerpoint/2010/main" val="217664358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08D2655B-F427-6471-7A2E-CBFFA9BB670C}"/>
              </a:ext>
            </a:extLst>
          </p:cNvPr>
          <p:cNvPicPr>
            <a:picLocks noChangeAspect="1"/>
          </p:cNvPicPr>
          <p:nvPr/>
        </p:nvPicPr>
        <p:blipFill>
          <a:blip r:embed="rId2"/>
          <a:stretch>
            <a:fillRect/>
          </a:stretch>
        </p:blipFill>
        <p:spPr>
          <a:xfrm>
            <a:off x="357187" y="2179622"/>
            <a:ext cx="5472652" cy="3313653"/>
          </a:xfrm>
          <a:prstGeom prst="rect">
            <a:avLst/>
          </a:prstGeom>
        </p:spPr>
      </p:pic>
      <p:sp>
        <p:nvSpPr>
          <p:cNvPr id="5" name="CuadroTexto 4">
            <a:extLst>
              <a:ext uri="{FF2B5EF4-FFF2-40B4-BE49-F238E27FC236}">
                <a16:creationId xmlns:a16="http://schemas.microsoft.com/office/drawing/2014/main" id="{5E3D231D-5AD5-A96F-21BD-AE1CC5A7E8AE}"/>
              </a:ext>
            </a:extLst>
          </p:cNvPr>
          <p:cNvSpPr txBox="1"/>
          <p:nvPr/>
        </p:nvSpPr>
        <p:spPr>
          <a:xfrm>
            <a:off x="290512" y="5781345"/>
            <a:ext cx="5539327" cy="523220"/>
          </a:xfrm>
          <a:prstGeom prst="rect">
            <a:avLst/>
          </a:prstGeom>
          <a:noFill/>
        </p:spPr>
        <p:txBody>
          <a:bodyPr wrap="square">
            <a:spAutoFit/>
          </a:bodyPr>
          <a:lstStyle/>
          <a:p>
            <a:pPr algn="ctr"/>
            <a:r>
              <a:rPr lang="en-US" dirty="0"/>
              <a:t>https://learn.microsoft.com/en-us/sql/ssms/download-sql-server-management-studio-ssms?view=sql-server-ver15</a:t>
            </a:r>
          </a:p>
        </p:txBody>
      </p:sp>
      <p:pic>
        <p:nvPicPr>
          <p:cNvPr id="7" name="Imagen 6">
            <a:extLst>
              <a:ext uri="{FF2B5EF4-FFF2-40B4-BE49-F238E27FC236}">
                <a16:creationId xmlns:a16="http://schemas.microsoft.com/office/drawing/2014/main" id="{AA5BD3BF-59BD-7D24-0848-3DF5A330119D}"/>
              </a:ext>
            </a:extLst>
          </p:cNvPr>
          <p:cNvPicPr>
            <a:picLocks noChangeAspect="1"/>
          </p:cNvPicPr>
          <p:nvPr/>
        </p:nvPicPr>
        <p:blipFill>
          <a:blip r:embed="rId3"/>
          <a:stretch>
            <a:fillRect/>
          </a:stretch>
        </p:blipFill>
        <p:spPr>
          <a:xfrm>
            <a:off x="6096000" y="2285120"/>
            <a:ext cx="5539328" cy="3340132"/>
          </a:xfrm>
          <a:prstGeom prst="rect">
            <a:avLst/>
          </a:prstGeom>
        </p:spPr>
      </p:pic>
      <p:sp>
        <p:nvSpPr>
          <p:cNvPr id="9" name="CuadroTexto 8">
            <a:extLst>
              <a:ext uri="{FF2B5EF4-FFF2-40B4-BE49-F238E27FC236}">
                <a16:creationId xmlns:a16="http://schemas.microsoft.com/office/drawing/2014/main" id="{0D43C79B-AA18-2B38-E37F-C726D2583679}"/>
              </a:ext>
            </a:extLst>
          </p:cNvPr>
          <p:cNvSpPr txBox="1"/>
          <p:nvPr/>
        </p:nvSpPr>
        <p:spPr>
          <a:xfrm>
            <a:off x="6300792" y="5781345"/>
            <a:ext cx="5600696" cy="307777"/>
          </a:xfrm>
          <a:prstGeom prst="rect">
            <a:avLst/>
          </a:prstGeom>
          <a:noFill/>
        </p:spPr>
        <p:txBody>
          <a:bodyPr wrap="square">
            <a:spAutoFit/>
          </a:bodyPr>
          <a:lstStyle/>
          <a:p>
            <a:pPr algn="ctr"/>
            <a:r>
              <a:rPr lang="en-US" dirty="0"/>
              <a:t>https://www.microsoft.com/es-es/sql-server/sql-server-downloads</a:t>
            </a:r>
          </a:p>
        </p:txBody>
      </p:sp>
      <p:pic>
        <p:nvPicPr>
          <p:cNvPr id="10" name="Picture 2" descr="💻Como Descargar e Instalar SQL SERVER 2019 Developer Edition .....">
            <a:extLst>
              <a:ext uri="{FF2B5EF4-FFF2-40B4-BE49-F238E27FC236}">
                <a16:creationId xmlns:a16="http://schemas.microsoft.com/office/drawing/2014/main" id="{9D9C4211-A42C-839B-3E54-4472F900F81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81726" y="852151"/>
            <a:ext cx="2167876" cy="903282"/>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8" descr="Fix SQL Server Management Studio CRASH every moment | rmaafs">
            <a:extLst>
              <a:ext uri="{FF2B5EF4-FFF2-40B4-BE49-F238E27FC236}">
                <a16:creationId xmlns:a16="http://schemas.microsoft.com/office/drawing/2014/main" id="{676D5E29-BF1C-AAFD-61EF-80318147D35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82897" y="485622"/>
            <a:ext cx="1410616" cy="13673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069791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A1A297FD-1FC7-9A08-6E18-9575C740D473}"/>
              </a:ext>
            </a:extLst>
          </p:cNvPr>
          <p:cNvSpPr txBox="1"/>
          <p:nvPr/>
        </p:nvSpPr>
        <p:spPr>
          <a:xfrm>
            <a:off x="209550" y="254109"/>
            <a:ext cx="11696700" cy="2031325"/>
          </a:xfrm>
          <a:prstGeom prst="rect">
            <a:avLst/>
          </a:prstGeom>
          <a:noFill/>
        </p:spPr>
        <p:txBody>
          <a:bodyPr wrap="square">
            <a:spAutoFit/>
          </a:bodyPr>
          <a:lstStyle/>
          <a:p>
            <a:pPr algn="ctr"/>
            <a:r>
              <a:rPr lang="es-ES" sz="2800" b="1" dirty="0">
                <a:highlight>
                  <a:srgbClr val="FFFF00"/>
                </a:highlight>
              </a:rPr>
              <a:t>Instalación SQL Server</a:t>
            </a:r>
          </a:p>
          <a:p>
            <a:pPr algn="ctr"/>
            <a:r>
              <a:rPr lang="es-ES" sz="2800" b="1" dirty="0"/>
              <a:t> </a:t>
            </a:r>
          </a:p>
          <a:p>
            <a:pPr algn="just"/>
            <a:r>
              <a:rPr lang="es-ES" dirty="0"/>
              <a:t>SQL Server es un gestor de base de datos, al igual que con Microsoft Access, CONTPAQi® Comercial Pro puede trabajar con los motores de base de datos de dicho software. Es cuestión sólo de realizar una configuración en el sistema y así, establecer a SQL Server como el gestor de información predeterminado.</a:t>
            </a:r>
          </a:p>
          <a:p>
            <a:pPr algn="just"/>
            <a:endParaRPr lang="es-ES" dirty="0"/>
          </a:p>
          <a:p>
            <a:pPr algn="just"/>
            <a:r>
              <a:rPr lang="es-ES" dirty="0"/>
              <a:t>Para realizar la instalación, sigue los pasos:</a:t>
            </a:r>
            <a:endParaRPr lang="en-US" dirty="0"/>
          </a:p>
        </p:txBody>
      </p:sp>
      <p:sp>
        <p:nvSpPr>
          <p:cNvPr id="5" name="CuadroTexto 4">
            <a:extLst>
              <a:ext uri="{FF2B5EF4-FFF2-40B4-BE49-F238E27FC236}">
                <a16:creationId xmlns:a16="http://schemas.microsoft.com/office/drawing/2014/main" id="{A7EE12DA-1A07-2A9D-F039-955E516EB210}"/>
              </a:ext>
            </a:extLst>
          </p:cNvPr>
          <p:cNvSpPr txBox="1"/>
          <p:nvPr/>
        </p:nvSpPr>
        <p:spPr>
          <a:xfrm>
            <a:off x="209550" y="2554843"/>
            <a:ext cx="4333875" cy="954107"/>
          </a:xfrm>
          <a:prstGeom prst="rect">
            <a:avLst/>
          </a:prstGeom>
          <a:noFill/>
        </p:spPr>
        <p:txBody>
          <a:bodyPr wrap="square">
            <a:spAutoFit/>
          </a:bodyPr>
          <a:lstStyle/>
          <a:p>
            <a:pPr algn="just"/>
            <a:r>
              <a:rPr lang="es-ES" dirty="0">
                <a:solidFill>
                  <a:srgbClr val="0070C0"/>
                </a:solidFill>
              </a:rPr>
              <a:t>Haz doble clic en el archivo ejecutable descargado </a:t>
            </a:r>
            <a:r>
              <a:rPr lang="es-ES" b="0" i="0" dirty="0">
                <a:solidFill>
                  <a:srgbClr val="0070C0"/>
                </a:solidFill>
                <a:effectLst/>
                <a:latin typeface="Roboto" panose="02000000000000000000" pitchFamily="2" charset="0"/>
              </a:rPr>
              <a:t>Ejecute el archivo .exe y elija </a:t>
            </a:r>
            <a:r>
              <a:rPr lang="es-ES" b="1" i="0" dirty="0">
                <a:solidFill>
                  <a:srgbClr val="0070C0"/>
                </a:solidFill>
                <a:effectLst/>
                <a:latin typeface="Roboto" panose="02000000000000000000" pitchFamily="2" charset="0"/>
              </a:rPr>
              <a:t>"Download Media“, incluso hasta el Custom o Personalizado en Español.</a:t>
            </a:r>
            <a:r>
              <a:rPr lang="es-ES" b="0" i="0" dirty="0">
                <a:solidFill>
                  <a:srgbClr val="0070C0"/>
                </a:solidFill>
                <a:effectLst/>
                <a:latin typeface="Roboto" panose="02000000000000000000" pitchFamily="2" charset="0"/>
              </a:rPr>
              <a:t>.</a:t>
            </a:r>
            <a:endParaRPr lang="en-US" dirty="0">
              <a:solidFill>
                <a:srgbClr val="0070C0"/>
              </a:solidFill>
            </a:endParaRPr>
          </a:p>
        </p:txBody>
      </p:sp>
      <p:pic>
        <p:nvPicPr>
          <p:cNvPr id="7" name="Imagen 6">
            <a:extLst>
              <a:ext uri="{FF2B5EF4-FFF2-40B4-BE49-F238E27FC236}">
                <a16:creationId xmlns:a16="http://schemas.microsoft.com/office/drawing/2014/main" id="{60599954-6EE6-C295-75D9-C079A4F5D4DF}"/>
              </a:ext>
            </a:extLst>
          </p:cNvPr>
          <p:cNvPicPr>
            <a:picLocks noChangeAspect="1"/>
          </p:cNvPicPr>
          <p:nvPr/>
        </p:nvPicPr>
        <p:blipFill>
          <a:blip r:embed="rId2"/>
          <a:stretch>
            <a:fillRect/>
          </a:stretch>
        </p:blipFill>
        <p:spPr>
          <a:xfrm>
            <a:off x="1885950" y="3624262"/>
            <a:ext cx="1162050" cy="1343025"/>
          </a:xfrm>
          <a:prstGeom prst="rect">
            <a:avLst/>
          </a:prstGeom>
        </p:spPr>
      </p:pic>
      <p:pic>
        <p:nvPicPr>
          <p:cNvPr id="2050" name="Picture 2" descr="Ejecute el archivo exe de  SQL Server">
            <a:extLst>
              <a:ext uri="{FF2B5EF4-FFF2-40B4-BE49-F238E27FC236}">
                <a16:creationId xmlns:a16="http://schemas.microsoft.com/office/drawing/2014/main" id="{F1EEEB33-884F-8F63-FCBC-5365B1FE97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10175" y="2285434"/>
            <a:ext cx="6248400" cy="36093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893153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4F9ADC-62AB-19A4-EDE5-5AA5941ADC3A}"/>
            </a:ext>
          </a:extLst>
        </p:cNvPr>
        <p:cNvGrpSpPr/>
        <p:nvPr/>
      </p:nvGrpSpPr>
      <p:grpSpPr>
        <a:xfrm>
          <a:off x="0" y="0"/>
          <a:ext cx="0" cy="0"/>
          <a:chOff x="0" y="0"/>
          <a:chExt cx="0" cy="0"/>
        </a:xfrm>
      </p:grpSpPr>
      <p:sp>
        <p:nvSpPr>
          <p:cNvPr id="3" name="CuadroTexto 2">
            <a:extLst>
              <a:ext uri="{FF2B5EF4-FFF2-40B4-BE49-F238E27FC236}">
                <a16:creationId xmlns:a16="http://schemas.microsoft.com/office/drawing/2014/main" id="{007E0AC4-73B5-9802-E89A-CF2C735E76C4}"/>
              </a:ext>
            </a:extLst>
          </p:cNvPr>
          <p:cNvSpPr txBox="1"/>
          <p:nvPr/>
        </p:nvSpPr>
        <p:spPr>
          <a:xfrm>
            <a:off x="123824" y="328940"/>
            <a:ext cx="11839575" cy="307777"/>
          </a:xfrm>
          <a:prstGeom prst="rect">
            <a:avLst/>
          </a:prstGeom>
          <a:noFill/>
        </p:spPr>
        <p:txBody>
          <a:bodyPr wrap="square">
            <a:spAutoFit/>
          </a:bodyPr>
          <a:lstStyle/>
          <a:p>
            <a:r>
              <a:rPr lang="es-ES" b="1" i="0" dirty="0">
                <a:solidFill>
                  <a:schemeClr val="tx1"/>
                </a:solidFill>
                <a:effectLst/>
                <a:latin typeface="Roboto" panose="02000000000000000000" pitchFamily="2" charset="0"/>
              </a:rPr>
              <a:t>Seleccione su idioma, elija el paquete 'ISO' y la ubicación de descarga que prefiera. A continuación, haga clic en 'Download'.</a:t>
            </a:r>
            <a:endParaRPr lang="en-US" b="1" dirty="0">
              <a:solidFill>
                <a:schemeClr val="tx1"/>
              </a:solidFill>
            </a:endParaRPr>
          </a:p>
        </p:txBody>
      </p:sp>
      <p:pic>
        <p:nvPicPr>
          <p:cNvPr id="3074" name="Picture 2" descr="Elija el paquete ISO, el idioma y la ubicación de la descarga">
            <a:extLst>
              <a:ext uri="{FF2B5EF4-FFF2-40B4-BE49-F238E27FC236}">
                <a16:creationId xmlns:a16="http://schemas.microsoft.com/office/drawing/2014/main" id="{3AE3D938-B766-5EC2-9642-B08FFA9966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05150" y="979751"/>
            <a:ext cx="6481763" cy="52609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364398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1A79D2-1FEA-C65B-CE7E-CA996EB43457}"/>
            </a:ext>
          </a:extLst>
        </p:cNvPr>
        <p:cNvGrpSpPr/>
        <p:nvPr/>
      </p:nvGrpSpPr>
      <p:grpSpPr>
        <a:xfrm>
          <a:off x="0" y="0"/>
          <a:ext cx="0" cy="0"/>
          <a:chOff x="0" y="0"/>
          <a:chExt cx="0" cy="0"/>
        </a:xfrm>
      </p:grpSpPr>
      <p:sp>
        <p:nvSpPr>
          <p:cNvPr id="3" name="CuadroTexto 2">
            <a:extLst>
              <a:ext uri="{FF2B5EF4-FFF2-40B4-BE49-F238E27FC236}">
                <a16:creationId xmlns:a16="http://schemas.microsoft.com/office/drawing/2014/main" id="{E5028293-86C1-8AA9-355C-9E865874DD0E}"/>
              </a:ext>
            </a:extLst>
          </p:cNvPr>
          <p:cNvSpPr txBox="1"/>
          <p:nvPr/>
        </p:nvSpPr>
        <p:spPr>
          <a:xfrm>
            <a:off x="238125" y="369987"/>
            <a:ext cx="6705600" cy="369332"/>
          </a:xfrm>
          <a:prstGeom prst="rect">
            <a:avLst/>
          </a:prstGeom>
          <a:noFill/>
        </p:spPr>
        <p:txBody>
          <a:bodyPr wrap="square">
            <a:spAutoFit/>
          </a:bodyPr>
          <a:lstStyle/>
          <a:p>
            <a:r>
              <a:rPr lang="es-ES" sz="1800" b="0" i="0" dirty="0">
                <a:solidFill>
                  <a:schemeClr val="tx1"/>
                </a:solidFill>
                <a:effectLst/>
                <a:latin typeface="Roboto" panose="02000000000000000000" pitchFamily="2" charset="0"/>
              </a:rPr>
              <a:t>Comienza el proceso de descarga del archivo del paquete ISO.</a:t>
            </a:r>
            <a:endParaRPr lang="en-US" sz="1800" dirty="0">
              <a:solidFill>
                <a:schemeClr val="tx1"/>
              </a:solidFill>
            </a:endParaRPr>
          </a:p>
        </p:txBody>
      </p:sp>
      <p:pic>
        <p:nvPicPr>
          <p:cNvPr id="4098" name="Picture 2" descr="Comienza la descarga del paquete ISO">
            <a:extLst>
              <a:ext uri="{FF2B5EF4-FFF2-40B4-BE49-F238E27FC236}">
                <a16:creationId xmlns:a16="http://schemas.microsoft.com/office/drawing/2014/main" id="{4530C758-0408-C17C-3119-145DC31BAAF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4600" y="1242826"/>
            <a:ext cx="6186487" cy="49982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875352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A52F43-9C9A-CF18-E571-0237908676F7}"/>
            </a:ext>
          </a:extLst>
        </p:cNvPr>
        <p:cNvGrpSpPr/>
        <p:nvPr/>
      </p:nvGrpSpPr>
      <p:grpSpPr>
        <a:xfrm>
          <a:off x="0" y="0"/>
          <a:ext cx="0" cy="0"/>
          <a:chOff x="0" y="0"/>
          <a:chExt cx="0" cy="0"/>
        </a:xfrm>
      </p:grpSpPr>
      <p:sp>
        <p:nvSpPr>
          <p:cNvPr id="3" name="CuadroTexto 2">
            <a:extLst>
              <a:ext uri="{FF2B5EF4-FFF2-40B4-BE49-F238E27FC236}">
                <a16:creationId xmlns:a16="http://schemas.microsoft.com/office/drawing/2014/main" id="{A4A8B822-2919-DDD0-74B1-44B99E996636}"/>
              </a:ext>
            </a:extLst>
          </p:cNvPr>
          <p:cNvSpPr txBox="1"/>
          <p:nvPr/>
        </p:nvSpPr>
        <p:spPr>
          <a:xfrm>
            <a:off x="200025" y="224165"/>
            <a:ext cx="9753600" cy="307777"/>
          </a:xfrm>
          <a:prstGeom prst="rect">
            <a:avLst/>
          </a:prstGeom>
          <a:noFill/>
        </p:spPr>
        <p:txBody>
          <a:bodyPr wrap="square">
            <a:spAutoFit/>
          </a:bodyPr>
          <a:lstStyle/>
          <a:p>
            <a:pPr algn="just"/>
            <a:r>
              <a:rPr lang="es-ES" b="0" i="0" dirty="0">
                <a:solidFill>
                  <a:schemeClr val="tx1"/>
                </a:solidFill>
                <a:effectLst/>
                <a:latin typeface="Roboto" panose="02000000000000000000" pitchFamily="2" charset="0"/>
              </a:rPr>
              <a:t>Cuando se haya descargado con éxito, haga clic en </a:t>
            </a:r>
            <a:r>
              <a:rPr lang="es-ES" b="1" i="0" dirty="0">
                <a:solidFill>
                  <a:schemeClr val="tx1"/>
                </a:solidFill>
                <a:effectLst/>
                <a:latin typeface="Roboto" panose="02000000000000000000" pitchFamily="2" charset="0"/>
              </a:rPr>
              <a:t>"Open Folder"</a:t>
            </a:r>
            <a:r>
              <a:rPr lang="es-ES" b="0" i="0" dirty="0">
                <a:solidFill>
                  <a:schemeClr val="tx1"/>
                </a:solidFill>
                <a:effectLst/>
                <a:latin typeface="Roboto" panose="02000000000000000000" pitchFamily="2" charset="0"/>
              </a:rPr>
              <a:t> para localizar el archivo ISO.</a:t>
            </a:r>
            <a:endParaRPr lang="en-US" dirty="0">
              <a:solidFill>
                <a:schemeClr val="tx1"/>
              </a:solidFill>
            </a:endParaRPr>
          </a:p>
        </p:txBody>
      </p:sp>
      <p:pic>
        <p:nvPicPr>
          <p:cNvPr id="5122" name="Picture 2" descr="Localizar el archivo ISO">
            <a:extLst>
              <a:ext uri="{FF2B5EF4-FFF2-40B4-BE49-F238E27FC236}">
                <a16:creationId xmlns:a16="http://schemas.microsoft.com/office/drawing/2014/main" id="{A82D50B1-DD1C-37DE-8128-DCC21B847E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09875" y="753073"/>
            <a:ext cx="6738938" cy="55113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50665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B1EBFB-E09A-9478-467C-62B47AC1A334}"/>
            </a:ext>
          </a:extLst>
        </p:cNvPr>
        <p:cNvGrpSpPr/>
        <p:nvPr/>
      </p:nvGrpSpPr>
      <p:grpSpPr>
        <a:xfrm>
          <a:off x="0" y="0"/>
          <a:ext cx="0" cy="0"/>
          <a:chOff x="0" y="0"/>
          <a:chExt cx="0" cy="0"/>
        </a:xfrm>
      </p:grpSpPr>
      <p:sp>
        <p:nvSpPr>
          <p:cNvPr id="3" name="CuadroTexto 2">
            <a:extLst>
              <a:ext uri="{FF2B5EF4-FFF2-40B4-BE49-F238E27FC236}">
                <a16:creationId xmlns:a16="http://schemas.microsoft.com/office/drawing/2014/main" id="{8F246A08-6205-4E40-D9CF-D4ADB83CDBE5}"/>
              </a:ext>
            </a:extLst>
          </p:cNvPr>
          <p:cNvSpPr txBox="1"/>
          <p:nvPr/>
        </p:nvSpPr>
        <p:spPr>
          <a:xfrm>
            <a:off x="161924" y="452765"/>
            <a:ext cx="11382375" cy="307777"/>
          </a:xfrm>
          <a:prstGeom prst="rect">
            <a:avLst/>
          </a:prstGeom>
          <a:noFill/>
        </p:spPr>
        <p:txBody>
          <a:bodyPr wrap="square">
            <a:spAutoFit/>
          </a:bodyPr>
          <a:lstStyle/>
          <a:p>
            <a:r>
              <a:rPr lang="es-ES" b="1" i="0" dirty="0">
                <a:solidFill>
                  <a:schemeClr val="tx1"/>
                </a:solidFill>
                <a:effectLst/>
                <a:latin typeface="Roboto" panose="02000000000000000000" pitchFamily="2" charset="0"/>
              </a:rPr>
              <a:t>Haga clic derecho en el archivo ISO enseguida clic en 'Mount' para acceder a los archivos del paquete.</a:t>
            </a:r>
            <a:endParaRPr lang="en-US" b="1" dirty="0">
              <a:solidFill>
                <a:schemeClr val="tx1"/>
              </a:solidFill>
            </a:endParaRPr>
          </a:p>
        </p:txBody>
      </p:sp>
      <p:pic>
        <p:nvPicPr>
          <p:cNvPr id="6146" name="Picture 2" descr="Acceder a los archivos del paquete ISO">
            <a:extLst>
              <a:ext uri="{FF2B5EF4-FFF2-40B4-BE49-F238E27FC236}">
                <a16:creationId xmlns:a16="http://schemas.microsoft.com/office/drawing/2014/main" id="{6CD3725A-3F48-082F-A238-40E731C3F4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86161" y="1481137"/>
            <a:ext cx="4533900" cy="3705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580350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40AE48-5F26-6E16-79A6-14830DD562FD}"/>
            </a:ext>
          </a:extLst>
        </p:cNvPr>
        <p:cNvGrpSpPr/>
        <p:nvPr/>
      </p:nvGrpSpPr>
      <p:grpSpPr>
        <a:xfrm>
          <a:off x="0" y="0"/>
          <a:ext cx="0" cy="0"/>
          <a:chOff x="0" y="0"/>
          <a:chExt cx="0" cy="0"/>
        </a:xfrm>
      </p:grpSpPr>
      <p:sp>
        <p:nvSpPr>
          <p:cNvPr id="3" name="CuadroTexto 2">
            <a:extLst>
              <a:ext uri="{FF2B5EF4-FFF2-40B4-BE49-F238E27FC236}">
                <a16:creationId xmlns:a16="http://schemas.microsoft.com/office/drawing/2014/main" id="{E4A392E4-BAF7-5DA6-6463-FA939CD57FCA}"/>
              </a:ext>
            </a:extLst>
          </p:cNvPr>
          <p:cNvSpPr txBox="1"/>
          <p:nvPr/>
        </p:nvSpPr>
        <p:spPr>
          <a:xfrm>
            <a:off x="342900" y="200025"/>
            <a:ext cx="6096000" cy="307777"/>
          </a:xfrm>
          <a:prstGeom prst="rect">
            <a:avLst/>
          </a:prstGeom>
          <a:noFill/>
        </p:spPr>
        <p:txBody>
          <a:bodyPr wrap="square">
            <a:spAutoFit/>
          </a:bodyPr>
          <a:lstStyle/>
          <a:p>
            <a:r>
              <a:rPr lang="es-ES" b="0" i="0" dirty="0">
                <a:solidFill>
                  <a:schemeClr val="tx1"/>
                </a:solidFill>
                <a:effectLst/>
                <a:latin typeface="Roboto" panose="02000000000000000000" pitchFamily="2" charset="0"/>
              </a:rPr>
              <a:t>Localice el paquete de instalación y el archivo de configuración.</a:t>
            </a:r>
            <a:endParaRPr lang="en-US" dirty="0">
              <a:solidFill>
                <a:schemeClr val="tx1"/>
              </a:solidFill>
            </a:endParaRPr>
          </a:p>
        </p:txBody>
      </p:sp>
      <p:pic>
        <p:nvPicPr>
          <p:cNvPr id="7170" name="Picture 2" descr="Localizar el archivo de configuración de SQL Server 2019">
            <a:extLst>
              <a:ext uri="{FF2B5EF4-FFF2-40B4-BE49-F238E27FC236}">
                <a16:creationId xmlns:a16="http://schemas.microsoft.com/office/drawing/2014/main" id="{14A7C0C9-F4D7-CCAD-2F61-FE8E3D9831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90763" y="1828800"/>
            <a:ext cx="7610475" cy="32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877680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E5CB53-2724-792F-D188-EAE6C263D920}"/>
            </a:ext>
          </a:extLst>
        </p:cNvPr>
        <p:cNvGrpSpPr/>
        <p:nvPr/>
      </p:nvGrpSpPr>
      <p:grpSpPr>
        <a:xfrm>
          <a:off x="0" y="0"/>
          <a:ext cx="0" cy="0"/>
          <a:chOff x="0" y="0"/>
          <a:chExt cx="0" cy="0"/>
        </a:xfrm>
      </p:grpSpPr>
      <p:sp>
        <p:nvSpPr>
          <p:cNvPr id="3" name="CuadroTexto 2">
            <a:extLst>
              <a:ext uri="{FF2B5EF4-FFF2-40B4-BE49-F238E27FC236}">
                <a16:creationId xmlns:a16="http://schemas.microsoft.com/office/drawing/2014/main" id="{3EDEA4BC-C651-3787-FFAE-DE32194DCF7E}"/>
              </a:ext>
            </a:extLst>
          </p:cNvPr>
          <p:cNvSpPr txBox="1"/>
          <p:nvPr/>
        </p:nvSpPr>
        <p:spPr>
          <a:xfrm>
            <a:off x="228599" y="252740"/>
            <a:ext cx="9934575" cy="307777"/>
          </a:xfrm>
          <a:prstGeom prst="rect">
            <a:avLst/>
          </a:prstGeom>
          <a:noFill/>
        </p:spPr>
        <p:txBody>
          <a:bodyPr wrap="square">
            <a:spAutoFit/>
          </a:bodyPr>
          <a:lstStyle/>
          <a:p>
            <a:r>
              <a:rPr lang="es-ES" b="0" i="0" dirty="0">
                <a:solidFill>
                  <a:schemeClr val="tx1"/>
                </a:solidFill>
                <a:effectLst/>
                <a:latin typeface="Roboto" panose="02000000000000000000" pitchFamily="2" charset="0"/>
              </a:rPr>
              <a:t>Haga clic derecho en el archivo de configuración y seleccione </a:t>
            </a:r>
            <a:r>
              <a:rPr lang="es-ES" b="1" i="0" dirty="0">
                <a:solidFill>
                  <a:schemeClr val="tx1"/>
                </a:solidFill>
                <a:effectLst/>
                <a:latin typeface="Roboto" panose="02000000000000000000" pitchFamily="2" charset="0"/>
              </a:rPr>
              <a:t>"Run as Administrator"</a:t>
            </a:r>
            <a:r>
              <a:rPr lang="es-ES" b="0" i="0" dirty="0">
                <a:solidFill>
                  <a:schemeClr val="tx1"/>
                </a:solidFill>
                <a:effectLst/>
                <a:latin typeface="Roboto" panose="02000000000000000000" pitchFamily="2" charset="0"/>
              </a:rPr>
              <a:t>.</a:t>
            </a:r>
            <a:endParaRPr lang="en-US" dirty="0">
              <a:solidFill>
                <a:schemeClr val="tx1"/>
              </a:solidFill>
            </a:endParaRPr>
          </a:p>
        </p:txBody>
      </p:sp>
      <p:pic>
        <p:nvPicPr>
          <p:cNvPr id="8194" name="Picture 2" descr="Ejecute el archivo de configuración como administrador">
            <a:extLst>
              <a:ext uri="{FF2B5EF4-FFF2-40B4-BE49-F238E27FC236}">
                <a16:creationId xmlns:a16="http://schemas.microsoft.com/office/drawing/2014/main" id="{53D11A06-F227-1B5E-CCAC-CF74ADFEF4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00400" y="1276350"/>
            <a:ext cx="5791200" cy="4305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179616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960B51-2E52-370B-4CBF-9B36B06AE676}"/>
            </a:ext>
          </a:extLst>
        </p:cNvPr>
        <p:cNvGrpSpPr/>
        <p:nvPr/>
      </p:nvGrpSpPr>
      <p:grpSpPr>
        <a:xfrm>
          <a:off x="0" y="0"/>
          <a:ext cx="0" cy="0"/>
          <a:chOff x="0" y="0"/>
          <a:chExt cx="0" cy="0"/>
        </a:xfrm>
      </p:grpSpPr>
      <p:sp>
        <p:nvSpPr>
          <p:cNvPr id="3" name="CuadroTexto 2">
            <a:extLst>
              <a:ext uri="{FF2B5EF4-FFF2-40B4-BE49-F238E27FC236}">
                <a16:creationId xmlns:a16="http://schemas.microsoft.com/office/drawing/2014/main" id="{E1103345-ECE5-6951-5911-9301ED19293D}"/>
              </a:ext>
            </a:extLst>
          </p:cNvPr>
          <p:cNvSpPr txBox="1"/>
          <p:nvPr/>
        </p:nvSpPr>
        <p:spPr>
          <a:xfrm>
            <a:off x="180975" y="227797"/>
            <a:ext cx="11696700" cy="523220"/>
          </a:xfrm>
          <a:prstGeom prst="rect">
            <a:avLst/>
          </a:prstGeom>
          <a:noFill/>
        </p:spPr>
        <p:txBody>
          <a:bodyPr wrap="square">
            <a:spAutoFit/>
          </a:bodyPr>
          <a:lstStyle/>
          <a:p>
            <a:r>
              <a:rPr lang="en-US" b="0" i="0" dirty="0">
                <a:solidFill>
                  <a:schemeClr val="tx1"/>
                </a:solidFill>
                <a:effectLst/>
                <a:latin typeface="Roboto" panose="02000000000000000000" pitchFamily="2" charset="0"/>
              </a:rPr>
              <a:t>Se abre el Centro de Instalación de SQL Server. Seleccione la primera opción:  </a:t>
            </a:r>
            <a:r>
              <a:rPr lang="en-US" b="1" i="0" dirty="0">
                <a:solidFill>
                  <a:schemeClr val="tx1"/>
                </a:solidFill>
                <a:effectLst/>
                <a:latin typeface="Roboto" panose="02000000000000000000" pitchFamily="2" charset="0"/>
              </a:rPr>
              <a:t>New SQL Server Stand-alone installation or add features to an existing installation"</a:t>
            </a:r>
            <a:endParaRPr lang="en-US" dirty="0">
              <a:solidFill>
                <a:schemeClr val="tx1"/>
              </a:solidFill>
            </a:endParaRPr>
          </a:p>
        </p:txBody>
      </p:sp>
      <p:pic>
        <p:nvPicPr>
          <p:cNvPr id="9218" name="Picture 2" descr="Nueva instalación autónoma del SQL Server">
            <a:extLst>
              <a:ext uri="{FF2B5EF4-FFF2-40B4-BE49-F238E27FC236}">
                <a16:creationId xmlns:a16="http://schemas.microsoft.com/office/drawing/2014/main" id="{5A1DB183-C456-7E2A-2C1B-91C3952874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2200" y="1609725"/>
            <a:ext cx="7467600" cy="3638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85925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958D72D3-EB86-4FB2-B8BA-F08DFA103DA9}"/>
              </a:ext>
            </a:extLst>
          </p:cNvPr>
          <p:cNvSpPr txBox="1"/>
          <p:nvPr/>
        </p:nvSpPr>
        <p:spPr>
          <a:xfrm>
            <a:off x="774357" y="1143000"/>
            <a:ext cx="3507086" cy="400110"/>
          </a:xfrm>
          <a:prstGeom prst="rect">
            <a:avLst/>
          </a:prstGeom>
          <a:noFill/>
        </p:spPr>
        <p:txBody>
          <a:bodyPr wrap="square">
            <a:spAutoFit/>
          </a:bodyPr>
          <a:lstStyle/>
          <a:p>
            <a:pPr algn="l" fontAlgn="base"/>
            <a:r>
              <a:rPr lang="es-ES" sz="2000" b="1" i="0" dirty="0">
                <a:solidFill>
                  <a:srgbClr val="3A3A3A"/>
                </a:solidFill>
                <a:effectLst/>
                <a:latin typeface="Times New Roman" panose="02020603050405020304" pitchFamily="18" charset="0"/>
                <a:cs typeface="Times New Roman" panose="02020603050405020304" pitchFamily="18" charset="0"/>
              </a:rPr>
              <a:t>Integridad en un base de datos</a:t>
            </a:r>
          </a:p>
        </p:txBody>
      </p:sp>
      <p:sp>
        <p:nvSpPr>
          <p:cNvPr id="6" name="CuadroTexto 5">
            <a:extLst>
              <a:ext uri="{FF2B5EF4-FFF2-40B4-BE49-F238E27FC236}">
                <a16:creationId xmlns:a16="http://schemas.microsoft.com/office/drawing/2014/main" id="{E21CEF3A-7D0A-442C-AC83-B0C20E861CEF}"/>
              </a:ext>
            </a:extLst>
          </p:cNvPr>
          <p:cNvSpPr txBox="1"/>
          <p:nvPr/>
        </p:nvSpPr>
        <p:spPr>
          <a:xfrm>
            <a:off x="4909752" y="4408511"/>
            <a:ext cx="6804451" cy="1323439"/>
          </a:xfrm>
          <a:prstGeom prst="rect">
            <a:avLst/>
          </a:prstGeom>
          <a:noFill/>
        </p:spPr>
        <p:txBody>
          <a:bodyPr wrap="square">
            <a:spAutoFit/>
          </a:bodyPr>
          <a:lstStyle/>
          <a:p>
            <a:pPr algn="just"/>
            <a:r>
              <a:rPr lang="es-ES" sz="2000" b="0" dirty="0">
                <a:solidFill>
                  <a:srgbClr val="282C33"/>
                </a:solidFill>
                <a:effectLst/>
                <a:latin typeface="Times New Roman" panose="02020603050405020304" pitchFamily="18" charset="0"/>
                <a:cs typeface="Times New Roman" panose="02020603050405020304" pitchFamily="18" charset="0"/>
              </a:rPr>
              <a:t>Una base de datos bien diseñada brinda a los usuarios acceso a información fundamental. Al seguir los principios puedes diseñar una base de datos que funcione bien y se adapte a las necesidades futuras. </a:t>
            </a:r>
          </a:p>
        </p:txBody>
      </p:sp>
      <p:pic>
        <p:nvPicPr>
          <p:cNvPr id="2052" name="Picture 4" descr="base de datos foreign key">
            <a:extLst>
              <a:ext uri="{FF2B5EF4-FFF2-40B4-BE49-F238E27FC236}">
                <a16:creationId xmlns:a16="http://schemas.microsoft.com/office/drawing/2014/main" id="{BE672928-B55F-4A07-9D78-437E1C9F48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7797" y="2036805"/>
            <a:ext cx="3927475" cy="3429000"/>
          </a:xfrm>
          <a:prstGeom prst="rect">
            <a:avLst/>
          </a:prstGeom>
          <a:noFill/>
          <a:extLst>
            <a:ext uri="{909E8E84-426E-40DD-AFC4-6F175D3DCCD1}">
              <a14:hiddenFill xmlns:a14="http://schemas.microsoft.com/office/drawing/2010/main">
                <a:solidFill>
                  <a:srgbClr val="FFFFFF"/>
                </a:solidFill>
              </a14:hiddenFill>
            </a:ext>
          </a:extLst>
        </p:spPr>
      </p:pic>
      <p:sp>
        <p:nvSpPr>
          <p:cNvPr id="9" name="CuadroTexto 8">
            <a:extLst>
              <a:ext uri="{FF2B5EF4-FFF2-40B4-BE49-F238E27FC236}">
                <a16:creationId xmlns:a16="http://schemas.microsoft.com/office/drawing/2014/main" id="{167B26C0-9218-4A28-97E6-23065E63B47F}"/>
              </a:ext>
            </a:extLst>
          </p:cNvPr>
          <p:cNvSpPr txBox="1"/>
          <p:nvPr/>
        </p:nvSpPr>
        <p:spPr>
          <a:xfrm>
            <a:off x="4909753" y="2381860"/>
            <a:ext cx="6804450" cy="1323439"/>
          </a:xfrm>
          <a:prstGeom prst="rect">
            <a:avLst/>
          </a:prstGeom>
          <a:noFill/>
        </p:spPr>
        <p:txBody>
          <a:bodyPr wrap="square">
            <a:spAutoFit/>
          </a:bodyPr>
          <a:lstStyle/>
          <a:p>
            <a:pPr algn="just"/>
            <a:r>
              <a:rPr lang="es-ES" sz="1600" b="0" i="0" dirty="0">
                <a:solidFill>
                  <a:srgbClr val="000000"/>
                </a:solidFill>
                <a:effectLst/>
                <a:latin typeface="Times New Roman" panose="02020603050405020304" pitchFamily="18" charset="0"/>
                <a:cs typeface="Times New Roman" panose="02020603050405020304" pitchFamily="18" charset="0"/>
              </a:rPr>
              <a:t>El gestor de Base de Datos </a:t>
            </a:r>
            <a:r>
              <a:rPr lang="es-ES" sz="1600" b="1" i="0" dirty="0">
                <a:solidFill>
                  <a:srgbClr val="000000"/>
                </a:solidFill>
                <a:effectLst/>
                <a:latin typeface="Times New Roman" panose="02020603050405020304" pitchFamily="18" charset="0"/>
                <a:cs typeface="Times New Roman" panose="02020603050405020304" pitchFamily="18" charset="0"/>
              </a:rPr>
              <a:t>Sql Server </a:t>
            </a:r>
            <a:r>
              <a:rPr lang="es-ES" sz="1600" b="0" i="0" dirty="0">
                <a:solidFill>
                  <a:srgbClr val="000000"/>
                </a:solidFill>
                <a:effectLst/>
                <a:latin typeface="Times New Roman" panose="02020603050405020304" pitchFamily="18" charset="0"/>
                <a:cs typeface="Times New Roman" panose="02020603050405020304" pitchFamily="18" charset="0"/>
              </a:rPr>
              <a:t>es uno de los mas utilizados por programadores y estudiante de esta área, sus potentes características lo convierten en uno de los sistemas de gestión de Bases de Datos </a:t>
            </a:r>
            <a:r>
              <a:rPr lang="es-ES" sz="1600" b="1" i="0" dirty="0">
                <a:solidFill>
                  <a:srgbClr val="000000"/>
                </a:solidFill>
                <a:effectLst/>
                <a:latin typeface="Times New Roman" panose="02020603050405020304" pitchFamily="18" charset="0"/>
                <a:cs typeface="Times New Roman" panose="02020603050405020304" pitchFamily="18" charset="0"/>
              </a:rPr>
              <a:t>recomendados </a:t>
            </a:r>
            <a:r>
              <a:rPr lang="es-ES" sz="1600" b="0" i="0" dirty="0">
                <a:solidFill>
                  <a:srgbClr val="000000"/>
                </a:solidFill>
                <a:effectLst/>
                <a:latin typeface="Times New Roman" panose="02020603050405020304" pitchFamily="18" charset="0"/>
                <a:cs typeface="Times New Roman" panose="02020603050405020304" pitchFamily="18" charset="0"/>
              </a:rPr>
              <a:t>para el desarrollo de software que demandan el manejo de gran cantidad de información.</a:t>
            </a:r>
            <a:endParaRPr lang="es-ES" sz="1600" dirty="0">
              <a:latin typeface="Times New Roman" panose="02020603050405020304" pitchFamily="18" charset="0"/>
              <a:cs typeface="Times New Roman" panose="02020603050405020304" pitchFamily="18" charset="0"/>
            </a:endParaRPr>
          </a:p>
        </p:txBody>
      </p:sp>
      <p:pic>
        <p:nvPicPr>
          <p:cNvPr id="2054" name="Picture 6" descr="Tipos de datos del motor de base de datos Microsoft SQL Server 2008 »  Proyecto A">
            <a:extLst>
              <a:ext uri="{FF2B5EF4-FFF2-40B4-BE49-F238E27FC236}">
                <a16:creationId xmlns:a16="http://schemas.microsoft.com/office/drawing/2014/main" id="{39567EAA-6E80-4573-8520-8ABE43366A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64627" y="866919"/>
            <a:ext cx="1602774" cy="1290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866411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977134-1440-C122-7160-5D5E7568F286}"/>
            </a:ext>
          </a:extLst>
        </p:cNvPr>
        <p:cNvGrpSpPr/>
        <p:nvPr/>
      </p:nvGrpSpPr>
      <p:grpSpPr>
        <a:xfrm>
          <a:off x="0" y="0"/>
          <a:ext cx="0" cy="0"/>
          <a:chOff x="0" y="0"/>
          <a:chExt cx="0" cy="0"/>
        </a:xfrm>
      </p:grpSpPr>
      <p:sp>
        <p:nvSpPr>
          <p:cNvPr id="3" name="CuadroTexto 2">
            <a:extLst>
              <a:ext uri="{FF2B5EF4-FFF2-40B4-BE49-F238E27FC236}">
                <a16:creationId xmlns:a16="http://schemas.microsoft.com/office/drawing/2014/main" id="{0CEE7A99-168F-41DD-9E0E-E8056EF68EE3}"/>
              </a:ext>
            </a:extLst>
          </p:cNvPr>
          <p:cNvSpPr txBox="1"/>
          <p:nvPr/>
        </p:nvSpPr>
        <p:spPr>
          <a:xfrm>
            <a:off x="380999" y="328940"/>
            <a:ext cx="7991475" cy="307777"/>
          </a:xfrm>
          <a:prstGeom prst="rect">
            <a:avLst/>
          </a:prstGeom>
          <a:noFill/>
        </p:spPr>
        <p:txBody>
          <a:bodyPr wrap="square">
            <a:spAutoFit/>
          </a:bodyPr>
          <a:lstStyle/>
          <a:p>
            <a:r>
              <a:rPr lang="es-ES" b="0" i="0" dirty="0">
                <a:solidFill>
                  <a:schemeClr val="tx1"/>
                </a:solidFill>
                <a:effectLst/>
                <a:latin typeface="Roboto" panose="02000000000000000000" pitchFamily="2" charset="0"/>
              </a:rPr>
              <a:t>En la sección </a:t>
            </a:r>
            <a:r>
              <a:rPr lang="es-ES" b="1" i="0" dirty="0">
                <a:solidFill>
                  <a:schemeClr val="tx1"/>
                </a:solidFill>
                <a:effectLst/>
                <a:latin typeface="Roboto" panose="02000000000000000000" pitchFamily="2" charset="0"/>
              </a:rPr>
              <a:t>"Product key"</a:t>
            </a:r>
            <a:r>
              <a:rPr lang="es-ES" b="0" i="0" dirty="0">
                <a:solidFill>
                  <a:schemeClr val="tx1"/>
                </a:solidFill>
                <a:effectLst/>
                <a:latin typeface="Roboto" panose="02000000000000000000" pitchFamily="2" charset="0"/>
              </a:rPr>
              <a:t>, elija la edición </a:t>
            </a:r>
            <a:r>
              <a:rPr lang="es-ES" b="1" i="0" dirty="0">
                <a:solidFill>
                  <a:schemeClr val="tx1"/>
                </a:solidFill>
                <a:effectLst/>
                <a:latin typeface="Roboto" panose="02000000000000000000" pitchFamily="2" charset="0"/>
              </a:rPr>
              <a:t>"Developer"</a:t>
            </a:r>
            <a:r>
              <a:rPr lang="es-ES" b="0" i="0" dirty="0">
                <a:solidFill>
                  <a:schemeClr val="tx1"/>
                </a:solidFill>
                <a:effectLst/>
                <a:latin typeface="Roboto" panose="02000000000000000000" pitchFamily="2" charset="0"/>
              </a:rPr>
              <a:t> y haga clic en </a:t>
            </a:r>
            <a:r>
              <a:rPr lang="es-ES" b="1" i="0" dirty="0">
                <a:solidFill>
                  <a:schemeClr val="tx1"/>
                </a:solidFill>
                <a:effectLst/>
                <a:latin typeface="Roboto" panose="02000000000000000000" pitchFamily="2" charset="0"/>
              </a:rPr>
              <a:t>"Next"</a:t>
            </a:r>
            <a:r>
              <a:rPr lang="es-ES" b="0" i="0" dirty="0">
                <a:solidFill>
                  <a:schemeClr val="tx1"/>
                </a:solidFill>
                <a:effectLst/>
                <a:latin typeface="Roboto" panose="02000000000000000000" pitchFamily="2" charset="0"/>
              </a:rPr>
              <a:t>.</a:t>
            </a:r>
            <a:endParaRPr lang="en-US" dirty="0">
              <a:solidFill>
                <a:schemeClr val="tx1"/>
              </a:solidFill>
            </a:endParaRPr>
          </a:p>
        </p:txBody>
      </p:sp>
      <p:pic>
        <p:nvPicPr>
          <p:cNvPr id="10242" name="Picture 2" descr="Clave de producto de la edición para desarrolladores">
            <a:extLst>
              <a:ext uri="{FF2B5EF4-FFF2-40B4-BE49-F238E27FC236}">
                <a16:creationId xmlns:a16="http://schemas.microsoft.com/office/drawing/2014/main" id="{CA95FAC2-51F0-5686-4E04-AA184CECC1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71725" y="737860"/>
            <a:ext cx="7448550" cy="5791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557339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DB8B88-7314-FED6-957B-3C6C29A7CC9D}"/>
            </a:ext>
          </a:extLst>
        </p:cNvPr>
        <p:cNvGrpSpPr/>
        <p:nvPr/>
      </p:nvGrpSpPr>
      <p:grpSpPr>
        <a:xfrm>
          <a:off x="0" y="0"/>
          <a:ext cx="0" cy="0"/>
          <a:chOff x="0" y="0"/>
          <a:chExt cx="0" cy="0"/>
        </a:xfrm>
      </p:grpSpPr>
      <p:sp>
        <p:nvSpPr>
          <p:cNvPr id="3" name="CuadroTexto 2">
            <a:extLst>
              <a:ext uri="{FF2B5EF4-FFF2-40B4-BE49-F238E27FC236}">
                <a16:creationId xmlns:a16="http://schemas.microsoft.com/office/drawing/2014/main" id="{0D6779FE-DBF3-A965-A237-A55CEE1E8406}"/>
              </a:ext>
            </a:extLst>
          </p:cNvPr>
          <p:cNvSpPr txBox="1"/>
          <p:nvPr/>
        </p:nvSpPr>
        <p:spPr>
          <a:xfrm>
            <a:off x="390525" y="322362"/>
            <a:ext cx="6096000" cy="307777"/>
          </a:xfrm>
          <a:prstGeom prst="rect">
            <a:avLst/>
          </a:prstGeom>
          <a:noFill/>
        </p:spPr>
        <p:txBody>
          <a:bodyPr wrap="square">
            <a:spAutoFit/>
          </a:bodyPr>
          <a:lstStyle/>
          <a:p>
            <a:r>
              <a:rPr lang="es-ES" b="0" i="0" dirty="0">
                <a:solidFill>
                  <a:schemeClr val="tx1"/>
                </a:solidFill>
                <a:effectLst/>
                <a:latin typeface="Roboto" panose="02000000000000000000" pitchFamily="2" charset="0"/>
              </a:rPr>
              <a:t>Acepte los términos de la licencia y haga clic en </a:t>
            </a:r>
            <a:r>
              <a:rPr lang="es-ES" b="1" i="0" dirty="0">
                <a:solidFill>
                  <a:schemeClr val="tx1"/>
                </a:solidFill>
                <a:effectLst/>
                <a:latin typeface="Roboto" panose="02000000000000000000" pitchFamily="2" charset="0"/>
              </a:rPr>
              <a:t>"Next"</a:t>
            </a:r>
            <a:r>
              <a:rPr lang="es-ES" b="0" i="0" dirty="0">
                <a:solidFill>
                  <a:schemeClr val="tx1"/>
                </a:solidFill>
                <a:effectLst/>
                <a:latin typeface="Roboto" panose="02000000000000000000" pitchFamily="2" charset="0"/>
              </a:rPr>
              <a:t>.</a:t>
            </a:r>
            <a:endParaRPr lang="en-US" dirty="0">
              <a:solidFill>
                <a:schemeClr val="tx1"/>
              </a:solidFill>
            </a:endParaRPr>
          </a:p>
        </p:txBody>
      </p:sp>
      <p:pic>
        <p:nvPicPr>
          <p:cNvPr id="11266" name="Picture 2" descr="Acepte la licencia y los términos">
            <a:extLst>
              <a:ext uri="{FF2B5EF4-FFF2-40B4-BE49-F238E27FC236}">
                <a16:creationId xmlns:a16="http://schemas.microsoft.com/office/drawing/2014/main" id="{BB8BB569-C917-D1D7-366E-0F369DD967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1250" y="744438"/>
            <a:ext cx="7429500" cy="5791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053780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DD9BA9-2269-75FD-F6F5-CC1C43688A8E}"/>
            </a:ext>
          </a:extLst>
        </p:cNvPr>
        <p:cNvGrpSpPr/>
        <p:nvPr/>
      </p:nvGrpSpPr>
      <p:grpSpPr>
        <a:xfrm>
          <a:off x="0" y="0"/>
          <a:ext cx="0" cy="0"/>
          <a:chOff x="0" y="0"/>
          <a:chExt cx="0" cy="0"/>
        </a:xfrm>
      </p:grpSpPr>
      <p:sp>
        <p:nvSpPr>
          <p:cNvPr id="3" name="CuadroTexto 2">
            <a:extLst>
              <a:ext uri="{FF2B5EF4-FFF2-40B4-BE49-F238E27FC236}">
                <a16:creationId xmlns:a16="http://schemas.microsoft.com/office/drawing/2014/main" id="{A2801612-6277-FE75-27E5-FB4079F5D5A1}"/>
              </a:ext>
            </a:extLst>
          </p:cNvPr>
          <p:cNvSpPr txBox="1"/>
          <p:nvPr/>
        </p:nvSpPr>
        <p:spPr>
          <a:xfrm>
            <a:off x="361950" y="471815"/>
            <a:ext cx="8115300" cy="307777"/>
          </a:xfrm>
          <a:prstGeom prst="rect">
            <a:avLst/>
          </a:prstGeom>
          <a:noFill/>
        </p:spPr>
        <p:txBody>
          <a:bodyPr wrap="square">
            <a:spAutoFit/>
          </a:bodyPr>
          <a:lstStyle/>
          <a:p>
            <a:r>
              <a:rPr lang="es-ES" b="0" i="0" dirty="0">
                <a:solidFill>
                  <a:schemeClr val="tx1"/>
                </a:solidFill>
                <a:effectLst/>
                <a:latin typeface="Roboto" panose="02000000000000000000" pitchFamily="2" charset="0"/>
              </a:rPr>
              <a:t>Asegúrese de que todas las </a:t>
            </a:r>
            <a:r>
              <a:rPr lang="es-ES" b="1" i="0" dirty="0">
                <a:solidFill>
                  <a:schemeClr val="tx1"/>
                </a:solidFill>
                <a:effectLst/>
                <a:latin typeface="Roboto" panose="02000000000000000000" pitchFamily="2" charset="0"/>
              </a:rPr>
              <a:t>"Global Rules"</a:t>
            </a:r>
            <a:r>
              <a:rPr lang="es-ES" b="0" i="0" dirty="0">
                <a:solidFill>
                  <a:schemeClr val="tx1"/>
                </a:solidFill>
                <a:effectLst/>
                <a:latin typeface="Roboto" panose="02000000000000000000" pitchFamily="2" charset="0"/>
              </a:rPr>
              <a:t> pasen la prueba y haga clic en </a:t>
            </a:r>
            <a:r>
              <a:rPr lang="es-ES" b="1" i="0" dirty="0">
                <a:solidFill>
                  <a:schemeClr val="tx1"/>
                </a:solidFill>
                <a:effectLst/>
                <a:latin typeface="Roboto" panose="02000000000000000000" pitchFamily="2" charset="0"/>
              </a:rPr>
              <a:t>"Next"</a:t>
            </a:r>
            <a:r>
              <a:rPr lang="es-ES" b="0" i="0" dirty="0">
                <a:solidFill>
                  <a:schemeClr val="tx1"/>
                </a:solidFill>
                <a:effectLst/>
                <a:latin typeface="Roboto" panose="02000000000000000000" pitchFamily="2" charset="0"/>
              </a:rPr>
              <a:t>.</a:t>
            </a:r>
            <a:endParaRPr lang="en-US" dirty="0">
              <a:solidFill>
                <a:schemeClr val="tx1"/>
              </a:solidFill>
            </a:endParaRPr>
          </a:p>
        </p:txBody>
      </p:sp>
      <p:pic>
        <p:nvPicPr>
          <p:cNvPr id="12290" name="Picture 2" descr="Prueba de escaneo de reglas globales">
            <a:extLst>
              <a:ext uri="{FF2B5EF4-FFF2-40B4-BE49-F238E27FC236}">
                <a16:creationId xmlns:a16="http://schemas.microsoft.com/office/drawing/2014/main" id="{43E79532-B027-F845-C900-396BFF3E80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76500" y="971550"/>
            <a:ext cx="7429500" cy="5791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534763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559F48-0802-A23E-C049-7E689874BDAA}"/>
            </a:ext>
          </a:extLst>
        </p:cNvPr>
        <p:cNvGrpSpPr/>
        <p:nvPr/>
      </p:nvGrpSpPr>
      <p:grpSpPr>
        <a:xfrm>
          <a:off x="0" y="0"/>
          <a:ext cx="0" cy="0"/>
          <a:chOff x="0" y="0"/>
          <a:chExt cx="0" cy="0"/>
        </a:xfrm>
      </p:grpSpPr>
      <p:sp>
        <p:nvSpPr>
          <p:cNvPr id="3" name="CuadroTexto 2">
            <a:extLst>
              <a:ext uri="{FF2B5EF4-FFF2-40B4-BE49-F238E27FC236}">
                <a16:creationId xmlns:a16="http://schemas.microsoft.com/office/drawing/2014/main" id="{CC4F4A9E-5D49-78DD-DCB6-A4F99AAA6029}"/>
              </a:ext>
            </a:extLst>
          </p:cNvPr>
          <p:cNvSpPr txBox="1"/>
          <p:nvPr/>
        </p:nvSpPr>
        <p:spPr>
          <a:xfrm>
            <a:off x="333374" y="202168"/>
            <a:ext cx="11591925" cy="523220"/>
          </a:xfrm>
          <a:prstGeom prst="rect">
            <a:avLst/>
          </a:prstGeom>
          <a:noFill/>
        </p:spPr>
        <p:txBody>
          <a:bodyPr wrap="square">
            <a:spAutoFit/>
          </a:bodyPr>
          <a:lstStyle/>
          <a:p>
            <a:pPr algn="just"/>
            <a:r>
              <a:rPr lang="es-ES" b="0" i="0" dirty="0">
                <a:solidFill>
                  <a:schemeClr val="tx1"/>
                </a:solidFill>
                <a:effectLst/>
                <a:latin typeface="Roboto" panose="02000000000000000000" pitchFamily="2" charset="0"/>
              </a:rPr>
              <a:t>En la ventana </a:t>
            </a:r>
            <a:r>
              <a:rPr lang="es-ES" b="1" i="0" dirty="0">
                <a:solidFill>
                  <a:schemeClr val="tx1"/>
                </a:solidFill>
                <a:effectLst/>
                <a:latin typeface="Roboto" panose="02000000000000000000" pitchFamily="2" charset="0"/>
              </a:rPr>
              <a:t>"Microsoft Update"</a:t>
            </a:r>
            <a:r>
              <a:rPr lang="es-ES" b="0" i="0" dirty="0">
                <a:solidFill>
                  <a:schemeClr val="tx1"/>
                </a:solidFill>
                <a:effectLst/>
                <a:latin typeface="Roboto" panose="02000000000000000000" pitchFamily="2" charset="0"/>
              </a:rPr>
              <a:t>, habilite </a:t>
            </a:r>
            <a:r>
              <a:rPr lang="es-ES" b="1" i="0" dirty="0">
                <a:solidFill>
                  <a:schemeClr val="tx1"/>
                </a:solidFill>
                <a:effectLst/>
                <a:latin typeface="Roboto" panose="02000000000000000000" pitchFamily="2" charset="0"/>
              </a:rPr>
              <a:t>"Check for Updates"</a:t>
            </a:r>
            <a:r>
              <a:rPr lang="es-ES" b="0" i="0" dirty="0">
                <a:solidFill>
                  <a:schemeClr val="tx1"/>
                </a:solidFill>
                <a:effectLst/>
                <a:latin typeface="Roboto" panose="02000000000000000000" pitchFamily="2" charset="0"/>
              </a:rPr>
              <a:t> para permitir que el instalador compruebe automáticamente las posibles actualizaciones del software. Haga clic en </a:t>
            </a:r>
            <a:r>
              <a:rPr lang="es-ES" b="1" i="0" dirty="0">
                <a:solidFill>
                  <a:schemeClr val="tx1"/>
                </a:solidFill>
                <a:effectLst/>
                <a:latin typeface="Roboto" panose="02000000000000000000" pitchFamily="2" charset="0"/>
              </a:rPr>
              <a:t>"Next"</a:t>
            </a:r>
            <a:r>
              <a:rPr lang="es-ES" b="0" i="0" dirty="0">
                <a:solidFill>
                  <a:schemeClr val="tx1"/>
                </a:solidFill>
                <a:effectLst/>
                <a:latin typeface="Roboto" panose="02000000000000000000" pitchFamily="2" charset="0"/>
              </a:rPr>
              <a:t>.</a:t>
            </a:r>
            <a:endParaRPr lang="en-US" dirty="0">
              <a:solidFill>
                <a:schemeClr val="tx1"/>
              </a:solidFill>
            </a:endParaRPr>
          </a:p>
        </p:txBody>
      </p:sp>
      <p:pic>
        <p:nvPicPr>
          <p:cNvPr id="13314" name="Picture 2" descr="Busca las actualizaciones de Microsoft">
            <a:extLst>
              <a:ext uri="{FF2B5EF4-FFF2-40B4-BE49-F238E27FC236}">
                <a16:creationId xmlns:a16="http://schemas.microsoft.com/office/drawing/2014/main" id="{496D6396-C687-EEC2-78C7-A99A0B96BD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76500" y="1881188"/>
            <a:ext cx="7239000" cy="3095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3809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7F9E08-B572-E510-4257-D1A471920CAC}"/>
            </a:ext>
          </a:extLst>
        </p:cNvPr>
        <p:cNvGrpSpPr/>
        <p:nvPr/>
      </p:nvGrpSpPr>
      <p:grpSpPr>
        <a:xfrm>
          <a:off x="0" y="0"/>
          <a:ext cx="0" cy="0"/>
          <a:chOff x="0" y="0"/>
          <a:chExt cx="0" cy="0"/>
        </a:xfrm>
      </p:grpSpPr>
      <p:sp>
        <p:nvSpPr>
          <p:cNvPr id="3" name="CuadroTexto 2">
            <a:extLst>
              <a:ext uri="{FF2B5EF4-FFF2-40B4-BE49-F238E27FC236}">
                <a16:creationId xmlns:a16="http://schemas.microsoft.com/office/drawing/2014/main" id="{AFFFBEBB-F544-D570-D2CA-C3C1BB874393}"/>
              </a:ext>
            </a:extLst>
          </p:cNvPr>
          <p:cNvSpPr txBox="1"/>
          <p:nvPr/>
        </p:nvSpPr>
        <p:spPr>
          <a:xfrm>
            <a:off x="371475" y="297418"/>
            <a:ext cx="11220450" cy="307777"/>
          </a:xfrm>
          <a:prstGeom prst="rect">
            <a:avLst/>
          </a:prstGeom>
          <a:noFill/>
        </p:spPr>
        <p:txBody>
          <a:bodyPr wrap="square">
            <a:spAutoFit/>
          </a:bodyPr>
          <a:lstStyle/>
          <a:p>
            <a:r>
              <a:rPr lang="es-ES" b="0" i="0" dirty="0">
                <a:solidFill>
                  <a:schemeClr val="tx1"/>
                </a:solidFill>
                <a:effectLst/>
                <a:latin typeface="Roboto" panose="02000000000000000000" pitchFamily="2" charset="0"/>
              </a:rPr>
              <a:t>Los archivos de configuración se instalarán en la siguiente ventana : </a:t>
            </a:r>
            <a:r>
              <a:rPr lang="es-ES" b="1" i="0" dirty="0">
                <a:solidFill>
                  <a:schemeClr val="tx1"/>
                </a:solidFill>
                <a:effectLst/>
                <a:latin typeface="Roboto" panose="02000000000000000000" pitchFamily="2" charset="0"/>
              </a:rPr>
              <a:t>Install Setup Files</a:t>
            </a:r>
            <a:r>
              <a:rPr lang="es-ES" b="0" i="0" dirty="0">
                <a:solidFill>
                  <a:schemeClr val="tx1"/>
                </a:solidFill>
                <a:effectLst/>
                <a:latin typeface="Roboto" panose="02000000000000000000" pitchFamily="2" charset="0"/>
              </a:rPr>
              <a:t>.</a:t>
            </a:r>
            <a:endParaRPr lang="en-US" dirty="0">
              <a:solidFill>
                <a:schemeClr val="tx1"/>
              </a:solidFill>
            </a:endParaRPr>
          </a:p>
        </p:txBody>
      </p:sp>
      <p:pic>
        <p:nvPicPr>
          <p:cNvPr id="14338" name="Picture 2" descr="Instalar los archivos de configuración">
            <a:extLst>
              <a:ext uri="{FF2B5EF4-FFF2-40B4-BE49-F238E27FC236}">
                <a16:creationId xmlns:a16="http://schemas.microsoft.com/office/drawing/2014/main" id="{58230433-7CC9-D5C8-B56E-8AA5089E6E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1250" y="1443038"/>
            <a:ext cx="7429500" cy="3971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28425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E4F6B5-4346-3AC8-5D67-A41AD1789569}"/>
            </a:ext>
          </a:extLst>
        </p:cNvPr>
        <p:cNvGrpSpPr/>
        <p:nvPr/>
      </p:nvGrpSpPr>
      <p:grpSpPr>
        <a:xfrm>
          <a:off x="0" y="0"/>
          <a:ext cx="0" cy="0"/>
          <a:chOff x="0" y="0"/>
          <a:chExt cx="0" cy="0"/>
        </a:xfrm>
      </p:grpSpPr>
      <p:sp>
        <p:nvSpPr>
          <p:cNvPr id="3" name="CuadroTexto 2">
            <a:extLst>
              <a:ext uri="{FF2B5EF4-FFF2-40B4-BE49-F238E27FC236}">
                <a16:creationId xmlns:a16="http://schemas.microsoft.com/office/drawing/2014/main" id="{D1103E38-C0FF-23EF-2659-F2912457753D}"/>
              </a:ext>
            </a:extLst>
          </p:cNvPr>
          <p:cNvSpPr txBox="1"/>
          <p:nvPr/>
        </p:nvSpPr>
        <p:spPr>
          <a:xfrm>
            <a:off x="323850" y="376565"/>
            <a:ext cx="9944100" cy="307777"/>
          </a:xfrm>
          <a:prstGeom prst="rect">
            <a:avLst/>
          </a:prstGeom>
          <a:noFill/>
        </p:spPr>
        <p:txBody>
          <a:bodyPr wrap="square">
            <a:spAutoFit/>
          </a:bodyPr>
          <a:lstStyle/>
          <a:p>
            <a:r>
              <a:rPr lang="es-ES" b="0" i="0" dirty="0">
                <a:solidFill>
                  <a:schemeClr val="tx1"/>
                </a:solidFill>
                <a:effectLst/>
                <a:latin typeface="Roboto" panose="02000000000000000000" pitchFamily="2" charset="0"/>
              </a:rPr>
              <a:t>La ventana </a:t>
            </a:r>
            <a:r>
              <a:rPr lang="es-ES" b="1" i="0" dirty="0">
                <a:solidFill>
                  <a:schemeClr val="tx1"/>
                </a:solidFill>
                <a:effectLst/>
                <a:latin typeface="Roboto" panose="02000000000000000000" pitchFamily="2" charset="0"/>
              </a:rPr>
              <a:t>"Feature Selection"</a:t>
            </a:r>
            <a:r>
              <a:rPr lang="es-ES" b="0" i="0" dirty="0">
                <a:solidFill>
                  <a:schemeClr val="tx1"/>
                </a:solidFill>
                <a:effectLst/>
                <a:latin typeface="Roboto" panose="02000000000000000000" pitchFamily="2" charset="0"/>
              </a:rPr>
              <a:t> permite seleccionar los componentes de SQL Server que se instalarán.</a:t>
            </a:r>
            <a:endParaRPr lang="en-US" dirty="0">
              <a:solidFill>
                <a:schemeClr val="tx1"/>
              </a:solidFill>
            </a:endParaRPr>
          </a:p>
        </p:txBody>
      </p:sp>
      <p:pic>
        <p:nvPicPr>
          <p:cNvPr id="15362" name="Picture 2" descr="Instalar los componentes seleccionados de SQL Server">
            <a:extLst>
              <a:ext uri="{FF2B5EF4-FFF2-40B4-BE49-F238E27FC236}">
                <a16:creationId xmlns:a16="http://schemas.microsoft.com/office/drawing/2014/main" id="{ED56FCFA-2996-09B9-F7DF-6D0D705D65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12331" y="684342"/>
            <a:ext cx="5367338" cy="59433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237117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722C7F-8B97-7B68-06D6-D9FB599C1A1F}"/>
            </a:ext>
          </a:extLst>
        </p:cNvPr>
        <p:cNvGrpSpPr/>
        <p:nvPr/>
      </p:nvGrpSpPr>
      <p:grpSpPr>
        <a:xfrm>
          <a:off x="0" y="0"/>
          <a:ext cx="0" cy="0"/>
          <a:chOff x="0" y="0"/>
          <a:chExt cx="0" cy="0"/>
        </a:xfrm>
      </p:grpSpPr>
      <p:sp>
        <p:nvSpPr>
          <p:cNvPr id="3" name="CuadroTexto 2">
            <a:extLst>
              <a:ext uri="{FF2B5EF4-FFF2-40B4-BE49-F238E27FC236}">
                <a16:creationId xmlns:a16="http://schemas.microsoft.com/office/drawing/2014/main" id="{DE62EC80-9A2D-97BF-BB8D-00D3314F04F5}"/>
              </a:ext>
            </a:extLst>
          </p:cNvPr>
          <p:cNvSpPr txBox="1"/>
          <p:nvPr/>
        </p:nvSpPr>
        <p:spPr>
          <a:xfrm>
            <a:off x="371475" y="230743"/>
            <a:ext cx="6096000" cy="738664"/>
          </a:xfrm>
          <a:prstGeom prst="rect">
            <a:avLst/>
          </a:prstGeom>
          <a:noFill/>
        </p:spPr>
        <p:txBody>
          <a:bodyPr wrap="square">
            <a:spAutoFit/>
          </a:bodyPr>
          <a:lstStyle/>
          <a:p>
            <a:pPr algn="just"/>
            <a:r>
              <a:rPr lang="es-ES" b="0" i="0" dirty="0">
                <a:solidFill>
                  <a:schemeClr val="tx1"/>
                </a:solidFill>
                <a:effectLst/>
                <a:latin typeface="Roboto" panose="02000000000000000000" pitchFamily="2" charset="0"/>
              </a:rPr>
              <a:t>Seleccione las </a:t>
            </a:r>
            <a:r>
              <a:rPr lang="es-ES" b="1" i="0" dirty="0">
                <a:solidFill>
                  <a:schemeClr val="tx1"/>
                </a:solidFill>
                <a:effectLst/>
                <a:latin typeface="Roboto" panose="02000000000000000000" pitchFamily="2" charset="0"/>
              </a:rPr>
              <a:t>"Instance features"</a:t>
            </a:r>
            <a:r>
              <a:rPr lang="es-ES" b="0" i="0" dirty="0">
                <a:solidFill>
                  <a:schemeClr val="tx1"/>
                </a:solidFill>
                <a:effectLst/>
                <a:latin typeface="Roboto" panose="02000000000000000000" pitchFamily="2" charset="0"/>
              </a:rPr>
              <a:t> como se muestra a continuación, ya que son obligatorias para que SQL Server funcione con Visual Expert.</a:t>
            </a:r>
            <a:br>
              <a:rPr lang="es-ES" dirty="0">
                <a:solidFill>
                  <a:schemeClr val="tx1"/>
                </a:solidFill>
              </a:rPr>
            </a:br>
            <a:r>
              <a:rPr lang="es-ES" b="0" i="0" dirty="0">
                <a:solidFill>
                  <a:schemeClr val="tx1"/>
                </a:solidFill>
                <a:effectLst/>
                <a:latin typeface="Roboto" panose="02000000000000000000" pitchFamily="2" charset="0"/>
              </a:rPr>
              <a:t>Luego, haga clic en "Next".</a:t>
            </a:r>
            <a:endParaRPr lang="en-US" dirty="0">
              <a:solidFill>
                <a:schemeClr val="tx1"/>
              </a:solidFill>
            </a:endParaRPr>
          </a:p>
        </p:txBody>
      </p:sp>
      <p:pic>
        <p:nvPicPr>
          <p:cNvPr id="16386" name="Picture 2" descr="Características de la instancia obligatoria para Visual Expert">
            <a:extLst>
              <a:ext uri="{FF2B5EF4-FFF2-40B4-BE49-F238E27FC236}">
                <a16:creationId xmlns:a16="http://schemas.microsoft.com/office/drawing/2014/main" id="{87112D96-14AF-5AD7-B8B2-2361E37C8A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24338" y="1083707"/>
            <a:ext cx="4162425" cy="5543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139639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573A77D1-0878-F987-BD66-FA7237FCCBC5}"/>
              </a:ext>
            </a:extLst>
          </p:cNvPr>
          <p:cNvSpPr txBox="1"/>
          <p:nvPr/>
        </p:nvSpPr>
        <p:spPr>
          <a:xfrm>
            <a:off x="209550" y="281315"/>
            <a:ext cx="11468100" cy="307777"/>
          </a:xfrm>
          <a:prstGeom prst="rect">
            <a:avLst/>
          </a:prstGeom>
          <a:noFill/>
        </p:spPr>
        <p:txBody>
          <a:bodyPr wrap="square">
            <a:spAutoFit/>
          </a:bodyPr>
          <a:lstStyle/>
          <a:p>
            <a:pPr algn="just"/>
            <a:r>
              <a:rPr lang="es-ES" b="0" i="0" dirty="0">
                <a:solidFill>
                  <a:schemeClr val="tx1"/>
                </a:solidFill>
                <a:effectLst/>
                <a:latin typeface="Roboto" panose="02000000000000000000" pitchFamily="2" charset="0"/>
              </a:rPr>
              <a:t>En la ventana de </a:t>
            </a:r>
            <a:r>
              <a:rPr lang="es-ES" b="1" i="0" dirty="0">
                <a:solidFill>
                  <a:schemeClr val="tx1"/>
                </a:solidFill>
                <a:effectLst/>
                <a:latin typeface="Roboto" panose="02000000000000000000" pitchFamily="2" charset="0"/>
              </a:rPr>
              <a:t>"Instance Configuration"</a:t>
            </a:r>
            <a:r>
              <a:rPr lang="es-ES" b="0" i="0" dirty="0">
                <a:solidFill>
                  <a:schemeClr val="tx1"/>
                </a:solidFill>
                <a:effectLst/>
                <a:latin typeface="Roboto" panose="02000000000000000000" pitchFamily="2" charset="0"/>
              </a:rPr>
              <a:t>, cree una instancia con nombre </a:t>
            </a:r>
            <a:r>
              <a:rPr lang="es-ES" b="1" i="0" dirty="0">
                <a:solidFill>
                  <a:schemeClr val="tx1"/>
                </a:solidFill>
                <a:effectLst/>
                <a:latin typeface="Roboto" panose="02000000000000000000" pitchFamily="2" charset="0"/>
              </a:rPr>
              <a:t>"VE_Server"</a:t>
            </a:r>
            <a:r>
              <a:rPr lang="es-ES" b="0" i="0" dirty="0">
                <a:solidFill>
                  <a:schemeClr val="tx1"/>
                </a:solidFill>
                <a:effectLst/>
                <a:latin typeface="Roboto" panose="02000000000000000000" pitchFamily="2" charset="0"/>
              </a:rPr>
              <a:t> y haga clic en </a:t>
            </a:r>
            <a:r>
              <a:rPr lang="es-ES" b="1" i="0" dirty="0">
                <a:solidFill>
                  <a:schemeClr val="tx1"/>
                </a:solidFill>
                <a:effectLst/>
                <a:latin typeface="Roboto" panose="02000000000000000000" pitchFamily="2" charset="0"/>
              </a:rPr>
              <a:t>"Next"</a:t>
            </a:r>
            <a:r>
              <a:rPr lang="es-ES" b="0" i="0" dirty="0">
                <a:solidFill>
                  <a:schemeClr val="tx1"/>
                </a:solidFill>
                <a:effectLst/>
                <a:latin typeface="Roboto" panose="02000000000000000000" pitchFamily="2" charset="0"/>
              </a:rPr>
              <a:t>.</a:t>
            </a:r>
            <a:endParaRPr lang="en-US" dirty="0">
              <a:solidFill>
                <a:schemeClr val="tx1"/>
              </a:solidFill>
            </a:endParaRPr>
          </a:p>
        </p:txBody>
      </p:sp>
      <p:pic>
        <p:nvPicPr>
          <p:cNvPr id="17410" name="Picture 2" descr="Nombre Configuración de la instancia">
            <a:extLst>
              <a:ext uri="{FF2B5EF4-FFF2-40B4-BE49-F238E27FC236}">
                <a16:creationId xmlns:a16="http://schemas.microsoft.com/office/drawing/2014/main" id="{400E0E96-8B5E-8265-4194-756F2476B6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7438" y="1628775"/>
            <a:ext cx="7477125" cy="3600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216577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2E08CC-110E-08C0-4D3B-E7E7266CDE8A}"/>
            </a:ext>
          </a:extLst>
        </p:cNvPr>
        <p:cNvGrpSpPr/>
        <p:nvPr/>
      </p:nvGrpSpPr>
      <p:grpSpPr>
        <a:xfrm>
          <a:off x="0" y="0"/>
          <a:ext cx="0" cy="0"/>
          <a:chOff x="0" y="0"/>
          <a:chExt cx="0" cy="0"/>
        </a:xfrm>
      </p:grpSpPr>
      <p:sp>
        <p:nvSpPr>
          <p:cNvPr id="3" name="CuadroTexto 2">
            <a:extLst>
              <a:ext uri="{FF2B5EF4-FFF2-40B4-BE49-F238E27FC236}">
                <a16:creationId xmlns:a16="http://schemas.microsoft.com/office/drawing/2014/main" id="{813F6EC5-5B52-2D3C-E74C-79DC62275DA6}"/>
              </a:ext>
            </a:extLst>
          </p:cNvPr>
          <p:cNvSpPr txBox="1"/>
          <p:nvPr/>
        </p:nvSpPr>
        <p:spPr>
          <a:xfrm>
            <a:off x="257175" y="142072"/>
            <a:ext cx="11715750" cy="523220"/>
          </a:xfrm>
          <a:prstGeom prst="rect">
            <a:avLst/>
          </a:prstGeom>
          <a:noFill/>
        </p:spPr>
        <p:txBody>
          <a:bodyPr wrap="square">
            <a:spAutoFit/>
          </a:bodyPr>
          <a:lstStyle/>
          <a:p>
            <a:r>
              <a:rPr lang="es-ES" b="0" i="0" dirty="0">
                <a:solidFill>
                  <a:schemeClr val="tx1"/>
                </a:solidFill>
                <a:effectLst/>
                <a:latin typeface="Roboto" panose="02000000000000000000" pitchFamily="2" charset="0"/>
              </a:rPr>
              <a:t>La ventana </a:t>
            </a:r>
            <a:r>
              <a:rPr lang="es-ES" b="1" i="0" dirty="0">
                <a:solidFill>
                  <a:schemeClr val="tx1"/>
                </a:solidFill>
                <a:effectLst/>
                <a:latin typeface="Roboto" panose="02000000000000000000" pitchFamily="2" charset="0"/>
              </a:rPr>
              <a:t>"Server Configuration"</a:t>
            </a:r>
            <a:r>
              <a:rPr lang="es-ES" b="0" i="0" dirty="0">
                <a:solidFill>
                  <a:schemeClr val="tx1"/>
                </a:solidFill>
                <a:effectLst/>
                <a:latin typeface="Roboto" panose="02000000000000000000" pitchFamily="2" charset="0"/>
              </a:rPr>
              <a:t> permite a los usuarios configurar las cuentas de servicio.  Haga clic en </a:t>
            </a:r>
            <a:r>
              <a:rPr lang="es-ES" b="1" i="0" dirty="0">
                <a:solidFill>
                  <a:schemeClr val="tx1"/>
                </a:solidFill>
                <a:effectLst/>
                <a:latin typeface="Roboto" panose="02000000000000000000" pitchFamily="2" charset="0"/>
              </a:rPr>
              <a:t>"Next"</a:t>
            </a:r>
            <a:r>
              <a:rPr lang="es-ES" b="0" i="0" dirty="0">
                <a:solidFill>
                  <a:schemeClr val="tx1"/>
                </a:solidFill>
                <a:effectLst/>
                <a:latin typeface="Roboto" panose="02000000000000000000" pitchFamily="2" charset="0"/>
              </a:rPr>
              <a:t> si no se requiere ningún cambio en la configuración de la cuenta predeterminada.</a:t>
            </a:r>
            <a:endParaRPr lang="en-US" dirty="0">
              <a:solidFill>
                <a:schemeClr val="tx1"/>
              </a:solidFill>
            </a:endParaRPr>
          </a:p>
        </p:txBody>
      </p:sp>
      <p:pic>
        <p:nvPicPr>
          <p:cNvPr id="18434" name="Picture 2" descr="Ventana de configuración del servidor">
            <a:extLst>
              <a:ext uri="{FF2B5EF4-FFF2-40B4-BE49-F238E27FC236}">
                <a16:creationId xmlns:a16="http://schemas.microsoft.com/office/drawing/2014/main" id="{A3446B86-9B94-D0A6-CDEE-6A8D8836E3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2200" y="1628775"/>
            <a:ext cx="7467600" cy="3600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150705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B80241-1BC3-47AE-984B-3C06ACFC2201}"/>
            </a:ext>
          </a:extLst>
        </p:cNvPr>
        <p:cNvGrpSpPr/>
        <p:nvPr/>
      </p:nvGrpSpPr>
      <p:grpSpPr>
        <a:xfrm>
          <a:off x="0" y="0"/>
          <a:ext cx="0" cy="0"/>
          <a:chOff x="0" y="0"/>
          <a:chExt cx="0" cy="0"/>
        </a:xfrm>
      </p:grpSpPr>
      <p:sp>
        <p:nvSpPr>
          <p:cNvPr id="3" name="CuadroTexto 2">
            <a:extLst>
              <a:ext uri="{FF2B5EF4-FFF2-40B4-BE49-F238E27FC236}">
                <a16:creationId xmlns:a16="http://schemas.microsoft.com/office/drawing/2014/main" id="{2E841EAA-DC1F-EE87-ADE6-51CEB785C6A4}"/>
              </a:ext>
            </a:extLst>
          </p:cNvPr>
          <p:cNvSpPr txBox="1"/>
          <p:nvPr/>
        </p:nvSpPr>
        <p:spPr>
          <a:xfrm>
            <a:off x="219074" y="129600"/>
            <a:ext cx="11763375" cy="523220"/>
          </a:xfrm>
          <a:prstGeom prst="rect">
            <a:avLst/>
          </a:prstGeom>
          <a:noFill/>
        </p:spPr>
        <p:txBody>
          <a:bodyPr wrap="square">
            <a:spAutoFit/>
          </a:bodyPr>
          <a:lstStyle/>
          <a:p>
            <a:pPr algn="just"/>
            <a:r>
              <a:rPr lang="es-ES" b="0" i="0" dirty="0">
                <a:solidFill>
                  <a:schemeClr val="tx1"/>
                </a:solidFill>
                <a:effectLst/>
                <a:latin typeface="Roboto" panose="02000000000000000000" pitchFamily="2" charset="0"/>
              </a:rPr>
              <a:t>En la ventana de configuración del motor de la base de datos, en la pestaña de configuración del servidor, seleccione la autenticación de </a:t>
            </a:r>
            <a:r>
              <a:rPr lang="es-ES" b="1" i="0" dirty="0">
                <a:solidFill>
                  <a:schemeClr val="tx1"/>
                </a:solidFill>
                <a:effectLst/>
                <a:latin typeface="Roboto" panose="02000000000000000000" pitchFamily="2" charset="0"/>
              </a:rPr>
              <a:t>"Mixed Mode"</a:t>
            </a:r>
            <a:r>
              <a:rPr lang="es-ES" b="0" i="0" dirty="0">
                <a:solidFill>
                  <a:schemeClr val="tx1"/>
                </a:solidFill>
                <a:effectLst/>
                <a:latin typeface="Roboto" panose="02000000000000000000" pitchFamily="2" charset="0"/>
              </a:rPr>
              <a:t>. Hacerlo le permitirá establecer una contraseña para el usuario </a:t>
            </a:r>
            <a:r>
              <a:rPr lang="es-ES" b="1" i="0" dirty="0">
                <a:solidFill>
                  <a:schemeClr val="tx1"/>
                </a:solidFill>
                <a:effectLst/>
                <a:latin typeface="Roboto" panose="02000000000000000000" pitchFamily="2" charset="0"/>
              </a:rPr>
              <a:t>"System Administrator (sa)"</a:t>
            </a:r>
            <a:r>
              <a:rPr lang="es-ES" b="0" i="0" dirty="0">
                <a:solidFill>
                  <a:schemeClr val="tx1"/>
                </a:solidFill>
                <a:effectLst/>
                <a:latin typeface="Roboto" panose="02000000000000000000" pitchFamily="2" charset="0"/>
              </a:rPr>
              <a:t>.</a:t>
            </a:r>
            <a:endParaRPr lang="en-US" dirty="0">
              <a:solidFill>
                <a:schemeClr val="tx1"/>
              </a:solidFill>
            </a:endParaRPr>
          </a:p>
        </p:txBody>
      </p:sp>
      <p:pic>
        <p:nvPicPr>
          <p:cNvPr id="19458" name="Picture 2" descr="Configuración del motor de la base de datos">
            <a:extLst>
              <a:ext uri="{FF2B5EF4-FFF2-40B4-BE49-F238E27FC236}">
                <a16:creationId xmlns:a16="http://schemas.microsoft.com/office/drawing/2014/main" id="{012FA879-EFC3-3920-9A83-E4BAED2700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71825" y="770373"/>
            <a:ext cx="6367463" cy="58685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31057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Python en Acción: Algoritmos de Ordenamiento en Python: El método de la  Burbuja">
            <a:extLst>
              <a:ext uri="{FF2B5EF4-FFF2-40B4-BE49-F238E27FC236}">
                <a16:creationId xmlns:a16="http://schemas.microsoft.com/office/drawing/2014/main" id="{16864CFE-BDBA-4F13-BE11-67B3D542E4E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1" b="2427"/>
          <a:stretch/>
        </p:blipFill>
        <p:spPr bwMode="auto">
          <a:xfrm>
            <a:off x="230660" y="397604"/>
            <a:ext cx="6499653" cy="6341977"/>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pic>
        <p:nvPicPr>
          <p:cNvPr id="5" name="Imagen 4">
            <a:extLst>
              <a:ext uri="{FF2B5EF4-FFF2-40B4-BE49-F238E27FC236}">
                <a16:creationId xmlns:a16="http://schemas.microsoft.com/office/drawing/2014/main" id="{0C0C5D6D-3C4E-4F44-8417-BC71BA4F1C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43826" y="118419"/>
            <a:ext cx="4965872" cy="6621162"/>
          </a:xfrm>
          <a:prstGeom prst="rect">
            <a:avLst/>
          </a:prstGeom>
        </p:spPr>
      </p:pic>
      <p:pic>
        <p:nvPicPr>
          <p:cNvPr id="6" name="Picture 4" descr="Thycotic Integrations Center | SQL Server Account">
            <a:extLst>
              <a:ext uri="{FF2B5EF4-FFF2-40B4-BE49-F238E27FC236}">
                <a16:creationId xmlns:a16="http://schemas.microsoft.com/office/drawing/2014/main" id="{E2F23DE2-154B-411B-98DA-0958EDB1844F}"/>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1693405" y="118419"/>
            <a:ext cx="3354770" cy="8544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073256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D508A4-A063-90DA-6345-39F8AB40658C}"/>
            </a:ext>
          </a:extLst>
        </p:cNvPr>
        <p:cNvGrpSpPr/>
        <p:nvPr/>
      </p:nvGrpSpPr>
      <p:grpSpPr>
        <a:xfrm>
          <a:off x="0" y="0"/>
          <a:ext cx="0" cy="0"/>
          <a:chOff x="0" y="0"/>
          <a:chExt cx="0" cy="0"/>
        </a:xfrm>
      </p:grpSpPr>
      <p:sp>
        <p:nvSpPr>
          <p:cNvPr id="3" name="CuadroTexto 2">
            <a:extLst>
              <a:ext uri="{FF2B5EF4-FFF2-40B4-BE49-F238E27FC236}">
                <a16:creationId xmlns:a16="http://schemas.microsoft.com/office/drawing/2014/main" id="{DC54A15B-D8D8-9B68-38BF-A40DF0E7ED32}"/>
              </a:ext>
            </a:extLst>
          </p:cNvPr>
          <p:cNvSpPr txBox="1"/>
          <p:nvPr/>
        </p:nvSpPr>
        <p:spPr>
          <a:xfrm>
            <a:off x="304799" y="259318"/>
            <a:ext cx="11630025" cy="523220"/>
          </a:xfrm>
          <a:prstGeom prst="rect">
            <a:avLst/>
          </a:prstGeom>
          <a:noFill/>
        </p:spPr>
        <p:txBody>
          <a:bodyPr wrap="square">
            <a:spAutoFit/>
          </a:bodyPr>
          <a:lstStyle/>
          <a:p>
            <a:r>
              <a:rPr lang="es-ES" dirty="0"/>
              <a:t>Haga clic en "Add Current User" para establecer el usuario actual como Administrador para esta instancia de SQL Server. A continuación, haga clic en "Next".</a:t>
            </a:r>
            <a:endParaRPr lang="en-US" dirty="0"/>
          </a:p>
        </p:txBody>
      </p:sp>
      <p:pic>
        <p:nvPicPr>
          <p:cNvPr id="4" name="Imagen 3">
            <a:extLst>
              <a:ext uri="{FF2B5EF4-FFF2-40B4-BE49-F238E27FC236}">
                <a16:creationId xmlns:a16="http://schemas.microsoft.com/office/drawing/2014/main" id="{71252A24-644E-34A7-8BCF-34AD19150E49}"/>
              </a:ext>
            </a:extLst>
          </p:cNvPr>
          <p:cNvPicPr>
            <a:picLocks noChangeAspect="1"/>
          </p:cNvPicPr>
          <p:nvPr/>
        </p:nvPicPr>
        <p:blipFill>
          <a:blip r:embed="rId2"/>
          <a:stretch>
            <a:fillRect/>
          </a:stretch>
        </p:blipFill>
        <p:spPr>
          <a:xfrm>
            <a:off x="2990850" y="635140"/>
            <a:ext cx="6586537" cy="6070460"/>
          </a:xfrm>
          <a:prstGeom prst="rect">
            <a:avLst/>
          </a:prstGeom>
        </p:spPr>
      </p:pic>
    </p:spTree>
    <p:extLst>
      <p:ext uri="{BB962C8B-B14F-4D97-AF65-F5344CB8AC3E}">
        <p14:creationId xmlns:p14="http://schemas.microsoft.com/office/powerpoint/2010/main" val="296097829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9EB2B0-55DB-6E80-B542-A732E397CA04}"/>
            </a:ext>
          </a:extLst>
        </p:cNvPr>
        <p:cNvGrpSpPr/>
        <p:nvPr/>
      </p:nvGrpSpPr>
      <p:grpSpPr>
        <a:xfrm>
          <a:off x="0" y="0"/>
          <a:ext cx="0" cy="0"/>
          <a:chOff x="0" y="0"/>
          <a:chExt cx="0" cy="0"/>
        </a:xfrm>
      </p:grpSpPr>
      <p:sp>
        <p:nvSpPr>
          <p:cNvPr id="5" name="CuadroTexto 4">
            <a:extLst>
              <a:ext uri="{FF2B5EF4-FFF2-40B4-BE49-F238E27FC236}">
                <a16:creationId xmlns:a16="http://schemas.microsoft.com/office/drawing/2014/main" id="{8503FCD4-EA2B-AEA6-E6EB-8021FD96E3E4}"/>
              </a:ext>
            </a:extLst>
          </p:cNvPr>
          <p:cNvSpPr txBox="1"/>
          <p:nvPr/>
        </p:nvSpPr>
        <p:spPr>
          <a:xfrm>
            <a:off x="228600" y="259318"/>
            <a:ext cx="11734800" cy="523220"/>
          </a:xfrm>
          <a:prstGeom prst="rect">
            <a:avLst/>
          </a:prstGeom>
          <a:noFill/>
        </p:spPr>
        <p:txBody>
          <a:bodyPr wrap="square">
            <a:spAutoFit/>
          </a:bodyPr>
          <a:lstStyle/>
          <a:p>
            <a:pPr algn="just"/>
            <a:r>
              <a:rPr lang="es-ES" dirty="0"/>
              <a:t>Al llegar a la ventana "Feature Configuration Rules", asegúrese de que todas las reglas pasan la prueba de escaneo del instalador. A continuación, haga clic en 'Next'.</a:t>
            </a:r>
          </a:p>
        </p:txBody>
      </p:sp>
      <p:pic>
        <p:nvPicPr>
          <p:cNvPr id="20482" name="Picture 2" descr="Reglas de configuración de funcionalidades">
            <a:extLst>
              <a:ext uri="{FF2B5EF4-FFF2-40B4-BE49-F238E27FC236}">
                <a16:creationId xmlns:a16="http://schemas.microsoft.com/office/drawing/2014/main" id="{9572C50B-94C6-6716-18BE-94837DB2CB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1250" y="1409700"/>
            <a:ext cx="7429500" cy="4038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301686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B57E293F-1BFE-563A-5CC2-20FC485A769B}"/>
              </a:ext>
            </a:extLst>
          </p:cNvPr>
          <p:cNvSpPr txBox="1"/>
          <p:nvPr/>
        </p:nvSpPr>
        <p:spPr>
          <a:xfrm>
            <a:off x="200025" y="414665"/>
            <a:ext cx="10553700" cy="307777"/>
          </a:xfrm>
          <a:prstGeom prst="rect">
            <a:avLst/>
          </a:prstGeom>
          <a:noFill/>
        </p:spPr>
        <p:txBody>
          <a:bodyPr wrap="square">
            <a:spAutoFit/>
          </a:bodyPr>
          <a:lstStyle/>
          <a:p>
            <a:pPr algn="just"/>
            <a:r>
              <a:rPr lang="es-ES" b="0" i="0" dirty="0">
                <a:solidFill>
                  <a:schemeClr val="tx1"/>
                </a:solidFill>
                <a:effectLst/>
                <a:latin typeface="Roboto" panose="02000000000000000000" pitchFamily="2" charset="0"/>
              </a:rPr>
              <a:t>Todos los pasos de configuración han sido completados. Haga clic en "Install" para iniciar la instalación.</a:t>
            </a:r>
            <a:endParaRPr lang="en-US" dirty="0">
              <a:solidFill>
                <a:schemeClr val="tx1"/>
              </a:solidFill>
            </a:endParaRPr>
          </a:p>
        </p:txBody>
      </p:sp>
      <p:pic>
        <p:nvPicPr>
          <p:cNvPr id="21506" name="Picture 2" descr="Instalar SQL Server 2019 Developer Edition">
            <a:extLst>
              <a:ext uri="{FF2B5EF4-FFF2-40B4-BE49-F238E27FC236}">
                <a16:creationId xmlns:a16="http://schemas.microsoft.com/office/drawing/2014/main" id="{2C46678F-68AF-C2CE-07AD-94A22FC651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7206" y="722442"/>
            <a:ext cx="6097588" cy="60113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070954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3A02C9E5-479A-143F-F278-EED9C043B1B1}"/>
              </a:ext>
            </a:extLst>
          </p:cNvPr>
          <p:cNvSpPr txBox="1"/>
          <p:nvPr/>
        </p:nvSpPr>
        <p:spPr>
          <a:xfrm>
            <a:off x="409575" y="284262"/>
            <a:ext cx="6096000" cy="307777"/>
          </a:xfrm>
          <a:prstGeom prst="rect">
            <a:avLst/>
          </a:prstGeom>
          <a:noFill/>
        </p:spPr>
        <p:txBody>
          <a:bodyPr wrap="square">
            <a:spAutoFit/>
          </a:bodyPr>
          <a:lstStyle/>
          <a:p>
            <a:r>
              <a:rPr lang="en-US" dirty="0"/>
              <a:t>Comienza la instalación.</a:t>
            </a:r>
          </a:p>
        </p:txBody>
      </p:sp>
      <p:pic>
        <p:nvPicPr>
          <p:cNvPr id="6" name="Imagen 5">
            <a:extLst>
              <a:ext uri="{FF2B5EF4-FFF2-40B4-BE49-F238E27FC236}">
                <a16:creationId xmlns:a16="http://schemas.microsoft.com/office/drawing/2014/main" id="{99125324-E16E-81D7-8F57-F2E6C8FEC870}"/>
              </a:ext>
            </a:extLst>
          </p:cNvPr>
          <p:cNvPicPr>
            <a:picLocks noChangeAspect="1"/>
          </p:cNvPicPr>
          <p:nvPr/>
        </p:nvPicPr>
        <p:blipFill>
          <a:blip r:embed="rId2"/>
          <a:stretch>
            <a:fillRect/>
          </a:stretch>
        </p:blipFill>
        <p:spPr>
          <a:xfrm>
            <a:off x="2400300" y="1062037"/>
            <a:ext cx="7391400" cy="4733925"/>
          </a:xfrm>
          <a:prstGeom prst="rect">
            <a:avLst/>
          </a:prstGeom>
        </p:spPr>
      </p:pic>
    </p:spTree>
    <p:extLst>
      <p:ext uri="{BB962C8B-B14F-4D97-AF65-F5344CB8AC3E}">
        <p14:creationId xmlns:p14="http://schemas.microsoft.com/office/powerpoint/2010/main" val="179490008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5E42FA-2D61-3295-2970-4C9DBE2853A5}"/>
            </a:ext>
          </a:extLst>
        </p:cNvPr>
        <p:cNvGrpSpPr/>
        <p:nvPr/>
      </p:nvGrpSpPr>
      <p:grpSpPr>
        <a:xfrm>
          <a:off x="0" y="0"/>
          <a:ext cx="0" cy="0"/>
          <a:chOff x="0" y="0"/>
          <a:chExt cx="0" cy="0"/>
        </a:xfrm>
      </p:grpSpPr>
      <p:sp>
        <p:nvSpPr>
          <p:cNvPr id="5" name="CuadroTexto 4">
            <a:extLst>
              <a:ext uri="{FF2B5EF4-FFF2-40B4-BE49-F238E27FC236}">
                <a16:creationId xmlns:a16="http://schemas.microsoft.com/office/drawing/2014/main" id="{837ECC81-634F-49FF-7B7B-2511C611A33F}"/>
              </a:ext>
            </a:extLst>
          </p:cNvPr>
          <p:cNvSpPr txBox="1"/>
          <p:nvPr/>
        </p:nvSpPr>
        <p:spPr>
          <a:xfrm>
            <a:off x="409574" y="284262"/>
            <a:ext cx="9820275" cy="307777"/>
          </a:xfrm>
          <a:prstGeom prst="rect">
            <a:avLst/>
          </a:prstGeom>
          <a:noFill/>
        </p:spPr>
        <p:txBody>
          <a:bodyPr wrap="square">
            <a:spAutoFit/>
          </a:bodyPr>
          <a:lstStyle/>
          <a:p>
            <a:r>
              <a:rPr lang="es-ES" dirty="0"/>
              <a:t>La instalación de la edición para desarrolladores de SQL Server 2019 ha sido terminada.</a:t>
            </a:r>
            <a:endParaRPr lang="en-US" dirty="0"/>
          </a:p>
        </p:txBody>
      </p:sp>
      <p:pic>
        <p:nvPicPr>
          <p:cNvPr id="2" name="Imagen 1">
            <a:extLst>
              <a:ext uri="{FF2B5EF4-FFF2-40B4-BE49-F238E27FC236}">
                <a16:creationId xmlns:a16="http://schemas.microsoft.com/office/drawing/2014/main" id="{B3AE4CD5-86D6-4446-C07C-B3E87C5784CB}"/>
              </a:ext>
            </a:extLst>
          </p:cNvPr>
          <p:cNvPicPr>
            <a:picLocks noChangeAspect="1"/>
          </p:cNvPicPr>
          <p:nvPr/>
        </p:nvPicPr>
        <p:blipFill>
          <a:blip r:embed="rId2"/>
          <a:stretch>
            <a:fillRect/>
          </a:stretch>
        </p:blipFill>
        <p:spPr>
          <a:xfrm>
            <a:off x="2390775" y="849213"/>
            <a:ext cx="7410450" cy="5724525"/>
          </a:xfrm>
          <a:prstGeom prst="rect">
            <a:avLst/>
          </a:prstGeom>
        </p:spPr>
      </p:pic>
    </p:spTree>
    <p:extLst>
      <p:ext uri="{BB962C8B-B14F-4D97-AF65-F5344CB8AC3E}">
        <p14:creationId xmlns:p14="http://schemas.microsoft.com/office/powerpoint/2010/main" val="18671131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0BEE59-FF0C-0F65-6398-65761703FA42}"/>
            </a:ext>
          </a:extLst>
        </p:cNvPr>
        <p:cNvGrpSpPr/>
        <p:nvPr/>
      </p:nvGrpSpPr>
      <p:grpSpPr>
        <a:xfrm>
          <a:off x="0" y="0"/>
          <a:ext cx="0" cy="0"/>
          <a:chOff x="0" y="0"/>
          <a:chExt cx="0" cy="0"/>
        </a:xfrm>
      </p:grpSpPr>
      <p:sp>
        <p:nvSpPr>
          <p:cNvPr id="5" name="CuadroTexto 4">
            <a:extLst>
              <a:ext uri="{FF2B5EF4-FFF2-40B4-BE49-F238E27FC236}">
                <a16:creationId xmlns:a16="http://schemas.microsoft.com/office/drawing/2014/main" id="{32A4647A-1FD1-8AEE-A03A-A0ACBE1F88E0}"/>
              </a:ext>
            </a:extLst>
          </p:cNvPr>
          <p:cNvSpPr txBox="1"/>
          <p:nvPr/>
        </p:nvSpPr>
        <p:spPr>
          <a:xfrm>
            <a:off x="409575" y="284262"/>
            <a:ext cx="6096000" cy="646331"/>
          </a:xfrm>
          <a:prstGeom prst="rect">
            <a:avLst/>
          </a:prstGeom>
          <a:noFill/>
        </p:spPr>
        <p:txBody>
          <a:bodyPr wrap="square">
            <a:spAutoFit/>
          </a:bodyPr>
          <a:lstStyle/>
          <a:p>
            <a:r>
              <a:rPr lang="en-US" sz="3600" dirty="0">
                <a:highlight>
                  <a:srgbClr val="FFFF00"/>
                </a:highlight>
              </a:rPr>
              <a:t>Conozcamos el entorno</a:t>
            </a:r>
          </a:p>
        </p:txBody>
      </p:sp>
      <p:pic>
        <p:nvPicPr>
          <p:cNvPr id="22530" name="Picture 2" descr="10.000+ Emoji Emocionado Ilustraciones de Stock, gráficos vectoriales  libres de derechos y clip art - iStock">
            <a:extLst>
              <a:ext uri="{FF2B5EF4-FFF2-40B4-BE49-F238E27FC236}">
                <a16:creationId xmlns:a16="http://schemas.microsoft.com/office/drawing/2014/main" id="{E91347DB-6848-F282-BB5F-1D36BBC36C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81350" y="1290638"/>
            <a:ext cx="5829300" cy="4848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052095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F10A2CB-35C5-4CBF-BFA4-A2B2F320D287}"/>
              </a:ext>
            </a:extLst>
          </p:cNvPr>
          <p:cNvSpPr txBox="1"/>
          <p:nvPr/>
        </p:nvSpPr>
        <p:spPr>
          <a:xfrm>
            <a:off x="342901" y="205340"/>
            <a:ext cx="6097554" cy="461665"/>
          </a:xfrm>
          <a:prstGeom prst="rect">
            <a:avLst/>
          </a:prstGeom>
          <a:noFill/>
        </p:spPr>
        <p:txBody>
          <a:bodyPr wrap="square">
            <a:spAutoFit/>
          </a:bodyPr>
          <a:lstStyle/>
          <a:p>
            <a:pPr algn="l"/>
            <a:r>
              <a:rPr lang="pt-BR" sz="2400" b="1" i="0"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Conectarnos a uma instancia do SQL Server</a:t>
            </a:r>
          </a:p>
        </p:txBody>
      </p:sp>
      <p:pic>
        <p:nvPicPr>
          <p:cNvPr id="5" name="Picture 4">
            <a:extLst>
              <a:ext uri="{FF2B5EF4-FFF2-40B4-BE49-F238E27FC236}">
                <a16:creationId xmlns:a16="http://schemas.microsoft.com/office/drawing/2014/main" id="{79FB0795-594A-4E79-B80A-16DEA9130111}"/>
              </a:ext>
            </a:extLst>
          </p:cNvPr>
          <p:cNvPicPr>
            <a:picLocks noChangeAspect="1"/>
          </p:cNvPicPr>
          <p:nvPr/>
        </p:nvPicPr>
        <p:blipFill>
          <a:blip r:embed="rId2"/>
          <a:stretch>
            <a:fillRect/>
          </a:stretch>
        </p:blipFill>
        <p:spPr>
          <a:xfrm>
            <a:off x="3391678" y="1380934"/>
            <a:ext cx="4963726" cy="3255233"/>
          </a:xfrm>
          <a:prstGeom prst="rect">
            <a:avLst/>
          </a:prstGeom>
        </p:spPr>
      </p:pic>
      <p:sp>
        <p:nvSpPr>
          <p:cNvPr id="6" name="TextBox 5">
            <a:extLst>
              <a:ext uri="{FF2B5EF4-FFF2-40B4-BE49-F238E27FC236}">
                <a16:creationId xmlns:a16="http://schemas.microsoft.com/office/drawing/2014/main" id="{427153D0-F8F7-475B-96A7-DDBDC027534F}"/>
              </a:ext>
            </a:extLst>
          </p:cNvPr>
          <p:cNvSpPr txBox="1"/>
          <p:nvPr/>
        </p:nvSpPr>
        <p:spPr>
          <a:xfrm>
            <a:off x="587829" y="5066522"/>
            <a:ext cx="11280710" cy="1200329"/>
          </a:xfrm>
          <a:prstGeom prst="rect">
            <a:avLst/>
          </a:prstGeom>
          <a:noFill/>
        </p:spPr>
        <p:txBody>
          <a:bodyPr wrap="square" rtlCol="0">
            <a:spAutoFit/>
          </a:bodyPr>
          <a:lstStyle/>
          <a:p>
            <a:pPr algn="just"/>
            <a:r>
              <a:rPr lang="en-GB" sz="2400" dirty="0"/>
              <a:t>Podemos tener varias instancias o Servidores, y podemos loguearnos con o sin claves para hacer las practicas y ejercicios, pero en entornos productivos tenemos que tener roles, y usuarios bien definidos.</a:t>
            </a:r>
            <a:endParaRPr lang="en-US" sz="2400" dirty="0"/>
          </a:p>
        </p:txBody>
      </p:sp>
    </p:spTree>
    <p:extLst>
      <p:ext uri="{BB962C8B-B14F-4D97-AF65-F5344CB8AC3E}">
        <p14:creationId xmlns:p14="http://schemas.microsoft.com/office/powerpoint/2010/main" val="230845601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CE1978-6B5F-1475-8FCC-2E5CB5D6B6F1}"/>
            </a:ext>
          </a:extLst>
        </p:cNvPr>
        <p:cNvGrpSpPr/>
        <p:nvPr/>
      </p:nvGrpSpPr>
      <p:grpSpPr>
        <a:xfrm>
          <a:off x="0" y="0"/>
          <a:ext cx="0" cy="0"/>
          <a:chOff x="0" y="0"/>
          <a:chExt cx="0" cy="0"/>
        </a:xfrm>
      </p:grpSpPr>
      <p:pic>
        <p:nvPicPr>
          <p:cNvPr id="2" name="Picture 4">
            <a:extLst>
              <a:ext uri="{FF2B5EF4-FFF2-40B4-BE49-F238E27FC236}">
                <a16:creationId xmlns:a16="http://schemas.microsoft.com/office/drawing/2014/main" id="{89669030-A9EB-D611-F210-AA454202521F}"/>
              </a:ext>
            </a:extLst>
          </p:cNvPr>
          <p:cNvPicPr>
            <a:picLocks noChangeAspect="1"/>
          </p:cNvPicPr>
          <p:nvPr/>
        </p:nvPicPr>
        <p:blipFill>
          <a:blip r:embed="rId2"/>
          <a:stretch>
            <a:fillRect/>
          </a:stretch>
        </p:blipFill>
        <p:spPr>
          <a:xfrm>
            <a:off x="6354333" y="1928603"/>
            <a:ext cx="4963726" cy="3255233"/>
          </a:xfrm>
          <a:prstGeom prst="rect">
            <a:avLst/>
          </a:prstGeom>
        </p:spPr>
      </p:pic>
      <p:sp>
        <p:nvSpPr>
          <p:cNvPr id="3" name="CuadroTexto 2">
            <a:extLst>
              <a:ext uri="{FF2B5EF4-FFF2-40B4-BE49-F238E27FC236}">
                <a16:creationId xmlns:a16="http://schemas.microsoft.com/office/drawing/2014/main" id="{27ADE7A7-FA12-5E5E-2999-94EC20EFB673}"/>
              </a:ext>
            </a:extLst>
          </p:cNvPr>
          <p:cNvSpPr txBox="1"/>
          <p:nvPr/>
        </p:nvSpPr>
        <p:spPr>
          <a:xfrm>
            <a:off x="400050" y="352425"/>
            <a:ext cx="11229975" cy="1200329"/>
          </a:xfrm>
          <a:prstGeom prst="rect">
            <a:avLst/>
          </a:prstGeom>
          <a:noFill/>
        </p:spPr>
        <p:txBody>
          <a:bodyPr wrap="square" rtlCol="0">
            <a:spAutoFit/>
          </a:bodyPr>
          <a:lstStyle/>
          <a:p>
            <a:r>
              <a:rPr lang="es-ES" sz="1800" i="0" dirty="0">
                <a:solidFill>
                  <a:schemeClr val="tx1"/>
                </a:solidFill>
                <a:effectLst/>
                <a:latin typeface="+mj-lt"/>
              </a:rPr>
              <a:t>Una vez hemos abierto nuestro SQL Server, veremos esta pantalla como les mencionaba; en este caso, podemos tener lo siguiente: una cuenta que accederá con un rol creado previamente en el servidor, en la sección de seguridad, donde se crean los usuarios y los roles, y que podemos acceder también con el usuario por defecto de Windows.</a:t>
            </a:r>
            <a:r>
              <a:rPr lang="en-GB" sz="1800" dirty="0">
                <a:solidFill>
                  <a:schemeClr val="tx1"/>
                </a:solidFill>
                <a:latin typeface="+mj-lt"/>
              </a:rPr>
              <a:t>.</a:t>
            </a:r>
            <a:endParaRPr lang="en-US" sz="1800" dirty="0">
              <a:solidFill>
                <a:schemeClr val="tx1"/>
              </a:solidFill>
              <a:latin typeface="+mj-lt"/>
            </a:endParaRPr>
          </a:p>
        </p:txBody>
      </p:sp>
      <p:pic>
        <p:nvPicPr>
          <p:cNvPr id="7" name="Imagen 6" descr="Interfaz de usuario gráfica, Texto, Aplicación&#10;&#10;Descripción generada automáticamente">
            <a:extLst>
              <a:ext uri="{FF2B5EF4-FFF2-40B4-BE49-F238E27FC236}">
                <a16:creationId xmlns:a16="http://schemas.microsoft.com/office/drawing/2014/main" id="{21C7597B-C033-EDDB-A5FB-BAABEAF37603}"/>
              </a:ext>
            </a:extLst>
          </p:cNvPr>
          <p:cNvPicPr>
            <a:picLocks noChangeAspect="1"/>
          </p:cNvPicPr>
          <p:nvPr/>
        </p:nvPicPr>
        <p:blipFill>
          <a:blip r:embed="rId3"/>
          <a:stretch>
            <a:fillRect/>
          </a:stretch>
        </p:blipFill>
        <p:spPr>
          <a:xfrm>
            <a:off x="873941" y="1928603"/>
            <a:ext cx="4929352" cy="3255233"/>
          </a:xfrm>
          <a:prstGeom prst="rect">
            <a:avLst/>
          </a:prstGeom>
        </p:spPr>
      </p:pic>
      <p:sp>
        <p:nvSpPr>
          <p:cNvPr id="9" name="CuadroTexto 8">
            <a:extLst>
              <a:ext uri="{FF2B5EF4-FFF2-40B4-BE49-F238E27FC236}">
                <a16:creationId xmlns:a16="http://schemas.microsoft.com/office/drawing/2014/main" id="{ADAB4326-5B31-419B-6D8C-F7301E971B7F}"/>
              </a:ext>
            </a:extLst>
          </p:cNvPr>
          <p:cNvSpPr txBox="1"/>
          <p:nvPr/>
        </p:nvSpPr>
        <p:spPr>
          <a:xfrm>
            <a:off x="266699" y="5506045"/>
            <a:ext cx="11496675" cy="1200329"/>
          </a:xfrm>
          <a:prstGeom prst="rect">
            <a:avLst/>
          </a:prstGeom>
          <a:noFill/>
        </p:spPr>
        <p:txBody>
          <a:bodyPr wrap="square" rtlCol="0">
            <a:spAutoFit/>
          </a:bodyPr>
          <a:lstStyle>
            <a:defPPr marR="0" lvl="0" algn="l" rtl="0">
              <a:lnSpc>
                <a:spcPct val="100000"/>
              </a:lnSpc>
              <a:spcBef>
                <a:spcPts val="0"/>
              </a:spcBef>
              <a:spcAft>
                <a:spcPts val="0"/>
              </a:spcAft>
            </a:defPPr>
            <a:lvl1pPr>
              <a:defRPr sz="1800">
                <a:solidFill>
                  <a:schemeClr val="tx1"/>
                </a:solidFill>
                <a:effectLst/>
                <a:latin typeface="Söhne"/>
              </a:defRPr>
            </a:lvl1pPr>
          </a:lstStyle>
          <a:p>
            <a:pPr algn="just"/>
            <a:r>
              <a:rPr lang="es-ES" dirty="0">
                <a:latin typeface="+mj-lt"/>
              </a:rPr>
              <a:t>Además de lo mencionado, podemos observar diferentes opciones de configuración para la administración de bases de datos, tales como la capacidad de realizar copias de seguridad automáticas, la configuración de políticas de seguridad avanzada, y la posibilidad de establecer restricciones de acceso a nivel de usuario y aplicación.</a:t>
            </a:r>
            <a:endParaRPr lang="en-US" dirty="0">
              <a:latin typeface="+mj-lt"/>
            </a:endParaRPr>
          </a:p>
        </p:txBody>
      </p:sp>
    </p:spTree>
    <p:extLst>
      <p:ext uri="{BB962C8B-B14F-4D97-AF65-F5344CB8AC3E}">
        <p14:creationId xmlns:p14="http://schemas.microsoft.com/office/powerpoint/2010/main" val="340382725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DA2BCD9-ADD2-4329-B986-B197DCF0A762}"/>
              </a:ext>
            </a:extLst>
          </p:cNvPr>
          <p:cNvPicPr>
            <a:picLocks noChangeAspect="1"/>
          </p:cNvPicPr>
          <p:nvPr/>
        </p:nvPicPr>
        <p:blipFill>
          <a:blip r:embed="rId2"/>
          <a:stretch>
            <a:fillRect/>
          </a:stretch>
        </p:blipFill>
        <p:spPr>
          <a:xfrm>
            <a:off x="383245" y="0"/>
            <a:ext cx="11425509" cy="6858000"/>
          </a:xfrm>
          <a:prstGeom prst="rect">
            <a:avLst/>
          </a:prstGeom>
        </p:spPr>
      </p:pic>
      <p:sp>
        <p:nvSpPr>
          <p:cNvPr id="4" name="TextBox 3">
            <a:extLst>
              <a:ext uri="{FF2B5EF4-FFF2-40B4-BE49-F238E27FC236}">
                <a16:creationId xmlns:a16="http://schemas.microsoft.com/office/drawing/2014/main" id="{7F30CCD8-CA1D-4259-A23C-6ACACE65B8A5}"/>
              </a:ext>
            </a:extLst>
          </p:cNvPr>
          <p:cNvSpPr txBox="1"/>
          <p:nvPr/>
        </p:nvSpPr>
        <p:spPr>
          <a:xfrm>
            <a:off x="3219061" y="2556588"/>
            <a:ext cx="7763070" cy="1938992"/>
          </a:xfrm>
          <a:prstGeom prst="rect">
            <a:avLst/>
          </a:prstGeom>
          <a:noFill/>
        </p:spPr>
        <p:txBody>
          <a:bodyPr wrap="square" rtlCol="0">
            <a:spAutoFit/>
          </a:bodyPr>
          <a:lstStyle/>
          <a:p>
            <a:pPr algn="ctr"/>
            <a:r>
              <a:rPr lang="en-GB" sz="6000" b="1" dirty="0">
                <a:solidFill>
                  <a:schemeClr val="bg1"/>
                </a:solidFill>
              </a:rPr>
              <a:t>Entorno de Trabajo Grafico GUI</a:t>
            </a:r>
            <a:endParaRPr lang="en-US" sz="6000" b="1" dirty="0">
              <a:solidFill>
                <a:schemeClr val="bg1"/>
              </a:solidFill>
            </a:endParaRPr>
          </a:p>
        </p:txBody>
      </p:sp>
    </p:spTree>
    <p:extLst>
      <p:ext uri="{BB962C8B-B14F-4D97-AF65-F5344CB8AC3E}">
        <p14:creationId xmlns:p14="http://schemas.microsoft.com/office/powerpoint/2010/main" val="278665153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47323AF9-5071-4980-9BD8-F8C2251726F0}"/>
              </a:ext>
            </a:extLst>
          </p:cNvPr>
          <p:cNvPicPr>
            <a:picLocks noChangeAspect="1"/>
          </p:cNvPicPr>
          <p:nvPr/>
        </p:nvPicPr>
        <p:blipFill>
          <a:blip r:embed="rId2"/>
          <a:stretch>
            <a:fillRect/>
          </a:stretch>
        </p:blipFill>
        <p:spPr>
          <a:xfrm>
            <a:off x="0" y="1"/>
            <a:ext cx="12192000" cy="6706556"/>
          </a:xfrm>
          <a:prstGeom prst="rect">
            <a:avLst/>
          </a:prstGeom>
        </p:spPr>
      </p:pic>
    </p:spTree>
    <p:extLst>
      <p:ext uri="{BB962C8B-B14F-4D97-AF65-F5344CB8AC3E}">
        <p14:creationId xmlns:p14="http://schemas.microsoft.com/office/powerpoint/2010/main" val="36266476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D38DEABF-89F5-4D29-D96A-DD6E3B7A76FF}"/>
              </a:ext>
            </a:extLst>
          </p:cNvPr>
          <p:cNvSpPr txBox="1"/>
          <p:nvPr/>
        </p:nvSpPr>
        <p:spPr>
          <a:xfrm>
            <a:off x="228600" y="305068"/>
            <a:ext cx="5638801" cy="6247864"/>
          </a:xfrm>
          <a:prstGeom prst="rect">
            <a:avLst/>
          </a:prstGeom>
          <a:noFill/>
        </p:spPr>
        <p:txBody>
          <a:bodyPr wrap="square">
            <a:spAutoFit/>
          </a:bodyPr>
          <a:lstStyle/>
          <a:p>
            <a:pPr algn="just"/>
            <a:r>
              <a:rPr lang="es-ES" sz="2000" b="1" dirty="0"/>
              <a:t>SQL Server </a:t>
            </a:r>
            <a:r>
              <a:rPr lang="es-ES" sz="2000" dirty="0"/>
              <a:t>es un sistema de gestión de bases de datos relacionales desarrollado por Microsoft. Se utiliza para almacenar, manipular y recuperar datos de manera eficiente. La limpieza de datos implica el proceso de identificar, corregir o eliminar inexactitudes, inconsistencias o errores en los datos almacenados en la base de datos. Una vez que los datos están limpios, se pueden analizar para extraer información significativa que pueda ayudar en la toma de decisiones.</a:t>
            </a:r>
          </a:p>
          <a:p>
            <a:pPr algn="just"/>
            <a:endParaRPr lang="es-ES" sz="2000" dirty="0"/>
          </a:p>
          <a:p>
            <a:pPr algn="just"/>
            <a:r>
              <a:rPr lang="es-ES" sz="2000" dirty="0"/>
              <a:t>Esta información se presenta visualmente a través de gráficos, tablas u otros medios para facilitar la comprensión. Al comprender la historia detrás de los datos, es decir, el contexto en el que se recopilaron los datos y cómo se relacionan entre sí, los tomadores de decisiones pueden tomar medidas informadas y estratégicas.</a:t>
            </a:r>
            <a:endParaRPr lang="en-US" sz="2000" dirty="0"/>
          </a:p>
        </p:txBody>
      </p:sp>
      <p:pic>
        <p:nvPicPr>
          <p:cNvPr id="1026" name="Picture 2" descr="▷ Insertar DATOS en una Tabla de SQL SERVER 】">
            <a:extLst>
              <a:ext uri="{FF2B5EF4-FFF2-40B4-BE49-F238E27FC236}">
                <a16:creationId xmlns:a16="http://schemas.microsoft.com/office/drawing/2014/main" id="{1A1E495B-7550-6527-7840-7389FEAA86E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286" t="11898" r="10027" b="11615"/>
          <a:stretch/>
        </p:blipFill>
        <p:spPr bwMode="auto">
          <a:xfrm>
            <a:off x="6013803" y="586106"/>
            <a:ext cx="2901597" cy="166687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ómo consultar los datos en tablas temporales de versión del sistema en SQL  Server">
            <a:extLst>
              <a:ext uri="{FF2B5EF4-FFF2-40B4-BE49-F238E27FC236}">
                <a16:creationId xmlns:a16="http://schemas.microsoft.com/office/drawing/2014/main" id="{BE348A1B-CA7F-C71D-61C8-5A2BF612B4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61803" y="638524"/>
            <a:ext cx="2901597" cy="1317392"/>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n 3">
            <a:extLst>
              <a:ext uri="{FF2B5EF4-FFF2-40B4-BE49-F238E27FC236}">
                <a16:creationId xmlns:a16="http://schemas.microsoft.com/office/drawing/2014/main" id="{20BA3458-BF77-F2F9-F266-0AB0970A9DA0}"/>
              </a:ext>
            </a:extLst>
          </p:cNvPr>
          <p:cNvPicPr>
            <a:picLocks noChangeAspect="1"/>
          </p:cNvPicPr>
          <p:nvPr/>
        </p:nvPicPr>
        <p:blipFill>
          <a:blip r:embed="rId4"/>
          <a:stretch>
            <a:fillRect/>
          </a:stretch>
        </p:blipFill>
        <p:spPr>
          <a:xfrm>
            <a:off x="6061583" y="2705887"/>
            <a:ext cx="2543177" cy="1539986"/>
          </a:xfrm>
          <a:prstGeom prst="rect">
            <a:avLst/>
          </a:prstGeom>
        </p:spPr>
      </p:pic>
      <p:pic>
        <p:nvPicPr>
          <p:cNvPr id="6" name="Imagen 5">
            <a:extLst>
              <a:ext uri="{FF2B5EF4-FFF2-40B4-BE49-F238E27FC236}">
                <a16:creationId xmlns:a16="http://schemas.microsoft.com/office/drawing/2014/main" id="{FFB2276E-08CA-9FF4-22F7-B81BD8D2E612}"/>
              </a:ext>
            </a:extLst>
          </p:cNvPr>
          <p:cNvPicPr>
            <a:picLocks noChangeAspect="1"/>
          </p:cNvPicPr>
          <p:nvPr/>
        </p:nvPicPr>
        <p:blipFill>
          <a:blip r:embed="rId5"/>
          <a:stretch>
            <a:fillRect/>
          </a:stretch>
        </p:blipFill>
        <p:spPr>
          <a:xfrm>
            <a:off x="6021175" y="4698779"/>
            <a:ext cx="2901208" cy="1527613"/>
          </a:xfrm>
          <a:prstGeom prst="rect">
            <a:avLst/>
          </a:prstGeom>
        </p:spPr>
      </p:pic>
      <p:pic>
        <p:nvPicPr>
          <p:cNvPr id="8" name="Imagen 7">
            <a:extLst>
              <a:ext uri="{FF2B5EF4-FFF2-40B4-BE49-F238E27FC236}">
                <a16:creationId xmlns:a16="http://schemas.microsoft.com/office/drawing/2014/main" id="{48B8BBEE-245E-10DC-9E24-31851D7DC334}"/>
              </a:ext>
            </a:extLst>
          </p:cNvPr>
          <p:cNvPicPr>
            <a:picLocks noChangeAspect="1"/>
          </p:cNvPicPr>
          <p:nvPr/>
        </p:nvPicPr>
        <p:blipFill>
          <a:blip r:embed="rId6"/>
          <a:stretch>
            <a:fillRect/>
          </a:stretch>
        </p:blipFill>
        <p:spPr>
          <a:xfrm>
            <a:off x="8798942" y="2434804"/>
            <a:ext cx="3210698" cy="1811069"/>
          </a:xfrm>
          <a:prstGeom prst="rect">
            <a:avLst/>
          </a:prstGeom>
        </p:spPr>
      </p:pic>
      <p:pic>
        <p:nvPicPr>
          <p:cNvPr id="10" name="Imagen 9">
            <a:extLst>
              <a:ext uri="{FF2B5EF4-FFF2-40B4-BE49-F238E27FC236}">
                <a16:creationId xmlns:a16="http://schemas.microsoft.com/office/drawing/2014/main" id="{97C0B880-3E82-2FB6-F24A-E25EDCB775D5}"/>
              </a:ext>
            </a:extLst>
          </p:cNvPr>
          <p:cNvPicPr>
            <a:picLocks noChangeAspect="1"/>
          </p:cNvPicPr>
          <p:nvPr/>
        </p:nvPicPr>
        <p:blipFill>
          <a:blip r:embed="rId7"/>
          <a:stretch>
            <a:fillRect/>
          </a:stretch>
        </p:blipFill>
        <p:spPr>
          <a:xfrm>
            <a:off x="9324059" y="4727343"/>
            <a:ext cx="2809410" cy="1556177"/>
          </a:xfrm>
          <a:prstGeom prst="rect">
            <a:avLst/>
          </a:prstGeom>
        </p:spPr>
      </p:pic>
    </p:spTree>
    <p:extLst>
      <p:ext uri="{BB962C8B-B14F-4D97-AF65-F5344CB8AC3E}">
        <p14:creationId xmlns:p14="http://schemas.microsoft.com/office/powerpoint/2010/main" val="61306124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0D756EC-3597-4440-B484-856A69300ED1}"/>
              </a:ext>
            </a:extLst>
          </p:cNvPr>
          <p:cNvSpPr txBox="1"/>
          <p:nvPr/>
        </p:nvSpPr>
        <p:spPr>
          <a:xfrm>
            <a:off x="202941" y="166568"/>
            <a:ext cx="11506977" cy="6524863"/>
          </a:xfrm>
          <a:prstGeom prst="rect">
            <a:avLst/>
          </a:prstGeom>
          <a:noFill/>
        </p:spPr>
        <p:txBody>
          <a:bodyPr wrap="square">
            <a:spAutoFit/>
          </a:bodyPr>
          <a:lstStyle/>
          <a:p>
            <a:pPr algn="just"/>
            <a:r>
              <a:rPr lang="es-ES" sz="2000" b="1" i="0" u="sng" dirty="0">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Las partes básicas de SQL Server Management Studio (SSMS):</a:t>
            </a:r>
          </a:p>
          <a:p>
            <a:pPr algn="just"/>
            <a:endParaRPr lang="es-ES" sz="2000" b="1" i="0" u="sng" dirty="0">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marL="342900" indent="-342900" algn="just">
              <a:buFont typeface="+mj-lt"/>
              <a:buAutoNum type="arabicParenR"/>
            </a:pPr>
            <a:r>
              <a:rPr lang="es-ES" sz="1800" b="1" i="0" dirty="0">
                <a:solidFill>
                  <a:schemeClr val="tx1"/>
                </a:solidFill>
                <a:effectLst/>
                <a:latin typeface="Times New Roman" panose="02020603050405020304" pitchFamily="18" charset="0"/>
                <a:cs typeface="Times New Roman" panose="02020603050405020304" pitchFamily="18" charset="0"/>
              </a:rPr>
              <a:t>Object Explorer (Explorador de Objetos):</a:t>
            </a:r>
            <a:r>
              <a:rPr lang="es-ES" sz="1800" b="0" i="0" dirty="0">
                <a:solidFill>
                  <a:schemeClr val="tx1"/>
                </a:solidFill>
                <a:effectLst/>
                <a:latin typeface="Times New Roman" panose="02020603050405020304" pitchFamily="18" charset="0"/>
                <a:cs typeface="Times New Roman" panose="02020603050405020304" pitchFamily="18" charset="0"/>
              </a:rPr>
              <a:t> La ventana principal que muestra una vista en árbol de bases de datos, servidores y objetos relacionados. Permite administrar y navegar por los elementos de SQL Server.</a:t>
            </a:r>
          </a:p>
          <a:p>
            <a:pPr marL="342900" indent="-342900" algn="just">
              <a:buFont typeface="+mj-lt"/>
              <a:buAutoNum type="arabicParenR"/>
            </a:pPr>
            <a:r>
              <a:rPr lang="es-ES" sz="1800" b="1" i="0" dirty="0">
                <a:solidFill>
                  <a:schemeClr val="tx1"/>
                </a:solidFill>
                <a:effectLst/>
                <a:latin typeface="Times New Roman" panose="02020603050405020304" pitchFamily="18" charset="0"/>
                <a:cs typeface="Times New Roman" panose="02020603050405020304" pitchFamily="18" charset="0"/>
              </a:rPr>
              <a:t>Query Editor (Editor de Consultas):</a:t>
            </a:r>
            <a:r>
              <a:rPr lang="es-ES" sz="1800" b="0" i="0" dirty="0">
                <a:solidFill>
                  <a:schemeClr val="tx1"/>
                </a:solidFill>
                <a:effectLst/>
                <a:latin typeface="Times New Roman" panose="02020603050405020304" pitchFamily="18" charset="0"/>
                <a:cs typeface="Times New Roman" panose="02020603050405020304" pitchFamily="18" charset="0"/>
              </a:rPr>
              <a:t> Herramienta para escribir y ejecutar consultas SQL. Proporciona funciones de edición y resaltado de sintaxis para facilitar la escritura de consultas.</a:t>
            </a:r>
          </a:p>
          <a:p>
            <a:pPr marL="342900" indent="-342900" algn="just">
              <a:buFont typeface="+mj-lt"/>
              <a:buAutoNum type="arabicParenR"/>
            </a:pPr>
            <a:r>
              <a:rPr lang="es-ES" sz="1800" b="1" i="0" dirty="0">
                <a:solidFill>
                  <a:schemeClr val="tx1"/>
                </a:solidFill>
                <a:effectLst/>
                <a:latin typeface="Times New Roman" panose="02020603050405020304" pitchFamily="18" charset="0"/>
                <a:cs typeface="Times New Roman" panose="02020603050405020304" pitchFamily="18" charset="0"/>
              </a:rPr>
              <a:t>Results Pane (Panel de Resultados):</a:t>
            </a:r>
            <a:r>
              <a:rPr lang="es-ES" sz="1800" b="0" i="0" dirty="0">
                <a:solidFill>
                  <a:schemeClr val="tx1"/>
                </a:solidFill>
                <a:effectLst/>
                <a:latin typeface="Times New Roman" panose="02020603050405020304" pitchFamily="18" charset="0"/>
                <a:cs typeface="Times New Roman" panose="02020603050405020304" pitchFamily="18" charset="0"/>
              </a:rPr>
              <a:t> Donde se muestran los resultados de las consultas SQL, incluyendo tablas de datos, mensajes de error y estadísticas.</a:t>
            </a:r>
          </a:p>
          <a:p>
            <a:pPr marL="342900" indent="-342900" algn="just">
              <a:buFont typeface="+mj-lt"/>
              <a:buAutoNum type="arabicParenR"/>
            </a:pPr>
            <a:r>
              <a:rPr lang="es-ES" sz="1800" b="1" i="0" dirty="0">
                <a:solidFill>
                  <a:schemeClr val="tx1"/>
                </a:solidFill>
                <a:effectLst/>
                <a:latin typeface="Times New Roman" panose="02020603050405020304" pitchFamily="18" charset="0"/>
                <a:cs typeface="Times New Roman" panose="02020603050405020304" pitchFamily="18" charset="0"/>
              </a:rPr>
              <a:t>Toolbar (Barra de Herramientas):</a:t>
            </a:r>
            <a:r>
              <a:rPr lang="es-ES" sz="1800" b="0" i="0" dirty="0">
                <a:solidFill>
                  <a:schemeClr val="tx1"/>
                </a:solidFill>
                <a:effectLst/>
                <a:latin typeface="Times New Roman" panose="02020603050405020304" pitchFamily="18" charset="0"/>
                <a:cs typeface="Times New Roman" panose="02020603050405020304" pitchFamily="18" charset="0"/>
              </a:rPr>
              <a:t> Contiene botones y accesos directos para funciones comunes, como ejecutar consultas, guardar cambios y administrar conexiones.</a:t>
            </a:r>
          </a:p>
          <a:p>
            <a:pPr marL="342900" indent="-342900" algn="just">
              <a:buFont typeface="+mj-lt"/>
              <a:buAutoNum type="arabicParenR"/>
            </a:pPr>
            <a:r>
              <a:rPr lang="es-ES" sz="1800" b="1" i="0" dirty="0">
                <a:solidFill>
                  <a:schemeClr val="tx1"/>
                </a:solidFill>
                <a:effectLst/>
                <a:latin typeface="Times New Roman" panose="02020603050405020304" pitchFamily="18" charset="0"/>
                <a:cs typeface="Times New Roman" panose="02020603050405020304" pitchFamily="18" charset="0"/>
              </a:rPr>
              <a:t>Object Properties (Propiedades del Objeto):</a:t>
            </a:r>
            <a:r>
              <a:rPr lang="es-ES" sz="1800" b="0" i="0" dirty="0">
                <a:solidFill>
                  <a:schemeClr val="tx1"/>
                </a:solidFill>
                <a:effectLst/>
                <a:latin typeface="Times New Roman" panose="02020603050405020304" pitchFamily="18" charset="0"/>
                <a:cs typeface="Times New Roman" panose="02020603050405020304" pitchFamily="18" charset="0"/>
              </a:rPr>
              <a:t> Permite ver y modificar propiedades de objetos de bases de datos, como tablas o vistas.</a:t>
            </a:r>
          </a:p>
          <a:p>
            <a:pPr marL="342900" indent="-342900" algn="just">
              <a:buFont typeface="+mj-lt"/>
              <a:buAutoNum type="arabicParenR"/>
            </a:pPr>
            <a:r>
              <a:rPr lang="es-ES" sz="1800" b="1" i="0" dirty="0">
                <a:solidFill>
                  <a:schemeClr val="tx1"/>
                </a:solidFill>
                <a:effectLst/>
                <a:latin typeface="Times New Roman" panose="02020603050405020304" pitchFamily="18" charset="0"/>
                <a:cs typeface="Times New Roman" panose="02020603050405020304" pitchFamily="18" charset="0"/>
              </a:rPr>
              <a:t>Solution Explorer (Explorador de Soluciones):</a:t>
            </a:r>
            <a:r>
              <a:rPr lang="es-ES" sz="1800" b="0" i="0" dirty="0">
                <a:solidFill>
                  <a:schemeClr val="tx1"/>
                </a:solidFill>
                <a:effectLst/>
                <a:latin typeface="Times New Roman" panose="02020603050405020304" pitchFamily="18" charset="0"/>
                <a:cs typeface="Times New Roman" panose="02020603050405020304" pitchFamily="18" charset="0"/>
              </a:rPr>
              <a:t> Usado en proyectos de desarrollo de bases de datos. Permite administrar archivos de proyecto y esquemas de base de datos.</a:t>
            </a:r>
          </a:p>
          <a:p>
            <a:pPr marL="342900" indent="-342900" algn="just">
              <a:buFont typeface="+mj-lt"/>
              <a:buAutoNum type="arabicParenR"/>
            </a:pPr>
            <a:r>
              <a:rPr lang="es-ES" sz="1800" b="1" i="0" dirty="0">
                <a:solidFill>
                  <a:schemeClr val="tx1"/>
                </a:solidFill>
                <a:effectLst/>
                <a:latin typeface="Times New Roman" panose="02020603050405020304" pitchFamily="18" charset="0"/>
                <a:cs typeface="Times New Roman" panose="02020603050405020304" pitchFamily="18" charset="0"/>
              </a:rPr>
              <a:t>Server Explorer (Explorador de Servidor):</a:t>
            </a:r>
            <a:r>
              <a:rPr lang="es-ES" sz="1800" b="0" i="0" dirty="0">
                <a:solidFill>
                  <a:schemeClr val="tx1"/>
                </a:solidFill>
                <a:effectLst/>
                <a:latin typeface="Times New Roman" panose="02020603050405020304" pitchFamily="18" charset="0"/>
                <a:cs typeface="Times New Roman" panose="02020603050405020304" pitchFamily="18" charset="0"/>
              </a:rPr>
              <a:t> Ofrece una vista de servidores y recursos de datos disponibles en Visual Studio, especialmente útil para desarrolladores que trabajan con bases de datos en entornos de desarrollo de aplicaciones.</a:t>
            </a:r>
          </a:p>
          <a:p>
            <a:pPr marL="342900" indent="-342900" algn="just">
              <a:buFont typeface="+mj-lt"/>
              <a:buAutoNum type="arabicParenR"/>
            </a:pPr>
            <a:r>
              <a:rPr lang="es-ES" sz="1800" b="1" i="0" dirty="0">
                <a:solidFill>
                  <a:schemeClr val="tx1"/>
                </a:solidFill>
                <a:effectLst/>
                <a:latin typeface="Times New Roman" panose="02020603050405020304" pitchFamily="18" charset="0"/>
                <a:cs typeface="Times New Roman" panose="02020603050405020304" pitchFamily="18" charset="0"/>
              </a:rPr>
              <a:t>Registered Servers (Servidores Registrados):</a:t>
            </a:r>
            <a:r>
              <a:rPr lang="es-ES" sz="1800" b="0" i="0" dirty="0">
                <a:solidFill>
                  <a:schemeClr val="tx1"/>
                </a:solidFill>
                <a:effectLst/>
                <a:latin typeface="Times New Roman" panose="02020603050405020304" pitchFamily="18" charset="0"/>
                <a:cs typeface="Times New Roman" panose="02020603050405020304" pitchFamily="18" charset="0"/>
              </a:rPr>
              <a:t> Una ventana para administrar y acceder a servidores SQL Server registrados en SSMS. Facilita la conexión a múltiples servidores.</a:t>
            </a:r>
          </a:p>
          <a:p>
            <a:pPr marL="342900" indent="-342900" algn="just">
              <a:buFont typeface="+mj-lt"/>
              <a:buAutoNum type="arabicParenR"/>
            </a:pPr>
            <a:r>
              <a:rPr lang="es-ES" sz="1800" b="1" i="0" dirty="0">
                <a:solidFill>
                  <a:schemeClr val="tx1"/>
                </a:solidFill>
                <a:effectLst/>
                <a:latin typeface="Times New Roman" panose="02020603050405020304" pitchFamily="18" charset="0"/>
                <a:cs typeface="Times New Roman" panose="02020603050405020304" pitchFamily="18" charset="0"/>
              </a:rPr>
              <a:t>Templates (Plantillas):</a:t>
            </a:r>
            <a:r>
              <a:rPr lang="es-ES" sz="1800" b="0" i="0" dirty="0">
                <a:solidFill>
                  <a:schemeClr val="tx1"/>
                </a:solidFill>
                <a:effectLst/>
                <a:latin typeface="Times New Roman" panose="02020603050405020304" pitchFamily="18" charset="0"/>
                <a:cs typeface="Times New Roman" panose="02020603050405020304" pitchFamily="18" charset="0"/>
              </a:rPr>
              <a:t> Proporciona plantillas predefinidas para crear objetos de base de datos comunes, como tablas, vistas y procedimientos almacenados.</a:t>
            </a:r>
          </a:p>
          <a:p>
            <a:pPr marL="342900" indent="-342900" algn="just">
              <a:buFont typeface="+mj-lt"/>
              <a:buAutoNum type="arabicParenR"/>
            </a:pPr>
            <a:r>
              <a:rPr lang="es-ES" sz="1800" b="1" i="0" dirty="0">
                <a:solidFill>
                  <a:schemeClr val="tx1"/>
                </a:solidFill>
                <a:effectLst/>
                <a:latin typeface="Times New Roman" panose="02020603050405020304" pitchFamily="18" charset="0"/>
                <a:cs typeface="Times New Roman" panose="02020603050405020304" pitchFamily="18" charset="0"/>
              </a:rPr>
              <a:t>Error List (Lista de Errores):</a:t>
            </a:r>
            <a:r>
              <a:rPr lang="es-ES" sz="1800" b="0" i="0" dirty="0">
                <a:solidFill>
                  <a:schemeClr val="tx1"/>
                </a:solidFill>
                <a:effectLst/>
                <a:latin typeface="Times New Roman" panose="02020603050405020304" pitchFamily="18" charset="0"/>
                <a:cs typeface="Times New Roman" panose="02020603050405020304" pitchFamily="18" charset="0"/>
              </a:rPr>
              <a:t> Muestra errores y advertencias relacionados con el código T-SQL y otros mensajes durante el desarrollo y la depuración.</a:t>
            </a:r>
          </a:p>
        </p:txBody>
      </p:sp>
    </p:spTree>
    <p:extLst>
      <p:ext uri="{BB962C8B-B14F-4D97-AF65-F5344CB8AC3E}">
        <p14:creationId xmlns:p14="http://schemas.microsoft.com/office/powerpoint/2010/main" val="42235742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4"/>
          <p:cNvSpPr txBox="1"/>
          <p:nvPr/>
        </p:nvSpPr>
        <p:spPr>
          <a:xfrm>
            <a:off x="1405040" y="297385"/>
            <a:ext cx="9409500" cy="5850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DO" sz="3200" b="1" i="0" u="sng" strike="noStrike" cap="none" dirty="0">
                <a:solidFill>
                  <a:schemeClr val="tx1"/>
                </a:solidFill>
                <a:latin typeface="Times New Roman" panose="02020603050405020304" pitchFamily="18" charset="0"/>
                <a:ea typeface="Helvetica Neue"/>
                <a:cs typeface="Times New Roman" panose="02020603050405020304" pitchFamily="18" charset="0"/>
                <a:sym typeface="Helvetica Neue"/>
              </a:rPr>
              <a:t>SQL Server Operaciones </a:t>
            </a:r>
            <a:r>
              <a:rPr lang="es-DO" sz="3200" b="1" u="sng" dirty="0">
                <a:solidFill>
                  <a:schemeClr val="tx1"/>
                </a:solidFill>
                <a:latin typeface="Times New Roman" panose="02020603050405020304" pitchFamily="18" charset="0"/>
                <a:ea typeface="Helvetica Neue"/>
                <a:cs typeface="Times New Roman" panose="02020603050405020304" pitchFamily="18" charset="0"/>
                <a:sym typeface="Helvetica Neue"/>
              </a:rPr>
              <a:t>Básicas</a:t>
            </a:r>
            <a:r>
              <a:rPr lang="es-DO" sz="3200" b="1" i="0" u="sng" strike="noStrike" cap="none" dirty="0">
                <a:solidFill>
                  <a:schemeClr val="tx1"/>
                </a:solidFill>
                <a:latin typeface="Times New Roman" panose="02020603050405020304" pitchFamily="18" charset="0"/>
                <a:ea typeface="Helvetica Neue"/>
                <a:cs typeface="Times New Roman" panose="02020603050405020304" pitchFamily="18" charset="0"/>
                <a:sym typeface="Helvetica Neue"/>
              </a:rPr>
              <a:t> CRUD</a:t>
            </a:r>
            <a:endParaRPr sz="3200" b="1" i="0" u="sng" strike="noStrike" cap="none" dirty="0">
              <a:solidFill>
                <a:schemeClr val="tx1"/>
              </a:solidFill>
              <a:latin typeface="Times New Roman" panose="02020603050405020304" pitchFamily="18" charset="0"/>
              <a:ea typeface="Helvetica Neue"/>
              <a:cs typeface="Times New Roman" panose="02020603050405020304" pitchFamily="18" charset="0"/>
              <a:sym typeface="Helvetica Neue"/>
            </a:endParaRPr>
          </a:p>
        </p:txBody>
      </p:sp>
      <p:sp>
        <p:nvSpPr>
          <p:cNvPr id="99" name="Google Shape;99;p14"/>
          <p:cNvSpPr txBox="1"/>
          <p:nvPr/>
        </p:nvSpPr>
        <p:spPr>
          <a:xfrm>
            <a:off x="187036" y="1018309"/>
            <a:ext cx="11845500" cy="4893607"/>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s-DO" sz="2400" b="0" i="0" u="none" strike="noStrike" cap="none" dirty="0">
                <a:solidFill>
                  <a:schemeClr val="tx1"/>
                </a:solidFill>
                <a:latin typeface="Times New Roman" panose="02020603050405020304" pitchFamily="18" charset="0"/>
                <a:cs typeface="Times New Roman" panose="02020603050405020304" pitchFamily="18" charset="0"/>
                <a:sym typeface="Arial"/>
              </a:rPr>
              <a:t>En un video anterior vimos algunas informaciones de SQL Server, y hablamos de que es un motor de Base de Datos Gratuito en su versión Express y Developer, que permite almacenar información ordenada y estructurada de manera tal que pueda ser consultada rápidamente. Puede ser utilizado para Crear las bases de datos de varios Sitios Web, Aplicaciones para dispositivos móviles, aplicaciones de Escritorio o bien para almacenar datos de un Videojuego o cualquier aplicación o software empresarial como inventarios, facturas, contabilidad, etc.</a:t>
            </a:r>
            <a:endParaRPr dirty="0">
              <a:solidFill>
                <a:schemeClr val="tx1"/>
              </a:solidFill>
              <a:latin typeface="Times New Roman" panose="02020603050405020304" pitchFamily="18" charset="0"/>
              <a:cs typeface="Times New Roman" panose="02020603050405020304" pitchFamily="18" charset="0"/>
            </a:endParaRPr>
          </a:p>
          <a:p>
            <a:pPr marL="0" marR="0" lvl="0" indent="0" algn="just" rtl="0">
              <a:spcBef>
                <a:spcPts val="0"/>
              </a:spcBef>
              <a:spcAft>
                <a:spcPts val="0"/>
              </a:spcAft>
              <a:buNone/>
            </a:pPr>
            <a:endParaRPr sz="2400" b="0" i="0" u="none" strike="noStrike" cap="none" dirty="0">
              <a:solidFill>
                <a:schemeClr val="tx1"/>
              </a:solidFill>
              <a:latin typeface="Times New Roman" panose="02020603050405020304" pitchFamily="18" charset="0"/>
              <a:cs typeface="Times New Roman" panose="02020603050405020304" pitchFamily="18" charset="0"/>
              <a:sym typeface="Arial"/>
            </a:endParaRPr>
          </a:p>
          <a:p>
            <a:pPr marL="0" marR="0" lvl="0" indent="0" algn="just" rtl="0">
              <a:spcBef>
                <a:spcPts val="0"/>
              </a:spcBef>
              <a:spcAft>
                <a:spcPts val="0"/>
              </a:spcAft>
              <a:buNone/>
            </a:pPr>
            <a:r>
              <a:rPr lang="es-DO" sz="2400" b="0" i="0" u="none" strike="noStrike" cap="none" dirty="0">
                <a:solidFill>
                  <a:schemeClr val="tx1"/>
                </a:solidFill>
                <a:latin typeface="Times New Roman" panose="02020603050405020304" pitchFamily="18" charset="0"/>
                <a:cs typeface="Times New Roman" panose="02020603050405020304" pitchFamily="18" charset="0"/>
                <a:sym typeface="Arial"/>
              </a:rPr>
              <a:t>Realizamos unos Ejercicios </a:t>
            </a:r>
            <a:r>
              <a:rPr lang="es-DO" sz="2400" dirty="0">
                <a:solidFill>
                  <a:schemeClr val="tx1"/>
                </a:solidFill>
                <a:latin typeface="Times New Roman" panose="02020603050405020304" pitchFamily="18" charset="0"/>
                <a:cs typeface="Times New Roman" panose="02020603050405020304" pitchFamily="18" charset="0"/>
              </a:rPr>
              <a:t>Básicos</a:t>
            </a:r>
            <a:r>
              <a:rPr lang="es-DO" sz="2400" b="0" i="0" u="none" strike="noStrike" cap="none" dirty="0">
                <a:solidFill>
                  <a:schemeClr val="tx1"/>
                </a:solidFill>
                <a:latin typeface="Times New Roman" panose="02020603050405020304" pitchFamily="18" charset="0"/>
                <a:cs typeface="Times New Roman" panose="02020603050405020304" pitchFamily="18" charset="0"/>
                <a:sym typeface="Arial"/>
              </a:rPr>
              <a:t>, y hoy vamos a seguir aprendiendo algunos conceptos básicos como son las relaciones, un ejemplo </a:t>
            </a:r>
            <a:r>
              <a:rPr lang="es-DO" sz="2400" dirty="0">
                <a:solidFill>
                  <a:schemeClr val="tx1"/>
                </a:solidFill>
                <a:latin typeface="Times New Roman" panose="02020603050405020304" pitchFamily="18" charset="0"/>
                <a:cs typeface="Times New Roman" panose="02020603050405020304" pitchFamily="18" charset="0"/>
              </a:rPr>
              <a:t>básico</a:t>
            </a:r>
            <a:r>
              <a:rPr lang="es-DO" sz="2400" b="0" i="0" u="none" strike="noStrike" cap="none" dirty="0">
                <a:solidFill>
                  <a:schemeClr val="tx1"/>
                </a:solidFill>
                <a:latin typeface="Times New Roman" panose="02020603050405020304" pitchFamily="18" charset="0"/>
                <a:cs typeface="Times New Roman" panose="02020603050405020304" pitchFamily="18" charset="0"/>
                <a:sym typeface="Arial"/>
              </a:rPr>
              <a:t> de </a:t>
            </a:r>
            <a:r>
              <a:rPr lang="es-DO" sz="2400" dirty="0">
                <a:solidFill>
                  <a:schemeClr val="tx1"/>
                </a:solidFill>
                <a:latin typeface="Times New Roman" panose="02020603050405020304" pitchFamily="18" charset="0"/>
                <a:cs typeface="Times New Roman" panose="02020603050405020304" pitchFamily="18" charset="0"/>
              </a:rPr>
              <a:t>Normalización</a:t>
            </a:r>
            <a:r>
              <a:rPr lang="es-DO" sz="2400" b="0" i="0" u="none" strike="noStrike" cap="none" dirty="0">
                <a:solidFill>
                  <a:schemeClr val="tx1"/>
                </a:solidFill>
                <a:latin typeface="Times New Roman" panose="02020603050405020304" pitchFamily="18" charset="0"/>
                <a:cs typeface="Times New Roman" panose="02020603050405020304" pitchFamily="18" charset="0"/>
                <a:sym typeface="Arial"/>
              </a:rPr>
              <a:t>, y como podemos crear 3 tablas y hacer una relación entre ellas por medio de un campo en común, y veremos como responder preguntas que me pueden hacer y que puedo contestar con SQL Server, y usos de Funciones como </a:t>
            </a:r>
            <a:r>
              <a:rPr lang="es-DO" sz="2400" b="0" i="0" u="none" strike="noStrike" cap="none" dirty="0">
                <a:solidFill>
                  <a:schemeClr val="tx1"/>
                </a:solidFill>
                <a:latin typeface="Times New Roman" panose="02020603050405020304" pitchFamily="18" charset="0"/>
                <a:ea typeface="Consolas"/>
                <a:cs typeface="Times New Roman" panose="02020603050405020304" pitchFamily="18" charset="0"/>
                <a:sym typeface="Consolas"/>
              </a:rPr>
              <a:t>Count</a:t>
            </a:r>
            <a:r>
              <a:rPr lang="es-DO" sz="2400" b="0" i="0" u="none" strike="noStrike" cap="none" dirty="0">
                <a:solidFill>
                  <a:schemeClr val="tx1"/>
                </a:solidFill>
                <a:latin typeface="Times New Roman" panose="02020603050405020304" pitchFamily="18" charset="0"/>
                <a:cs typeface="Times New Roman" panose="02020603050405020304" pitchFamily="18" charset="0"/>
                <a:sym typeface="Arial"/>
              </a:rPr>
              <a:t>, Funciones de Fecha como </a:t>
            </a:r>
            <a:r>
              <a:rPr lang="es-DO" sz="2400" b="0" i="0" u="none" strike="noStrike" cap="none" dirty="0">
                <a:solidFill>
                  <a:schemeClr val="tx1"/>
                </a:solidFill>
                <a:latin typeface="Times New Roman" panose="02020603050405020304" pitchFamily="18" charset="0"/>
                <a:ea typeface="Consolas"/>
                <a:cs typeface="Times New Roman" panose="02020603050405020304" pitchFamily="18" charset="0"/>
                <a:sym typeface="Consolas"/>
              </a:rPr>
              <a:t>DATEDIFF, </a:t>
            </a:r>
            <a:r>
              <a:rPr lang="es-DO" sz="2400" dirty="0">
                <a:solidFill>
                  <a:schemeClr val="tx1"/>
                </a:solidFill>
                <a:latin typeface="Times New Roman" panose="02020603050405020304" pitchFamily="18" charset="0"/>
                <a:ea typeface="Consolas"/>
                <a:cs typeface="Times New Roman" panose="02020603050405020304" pitchFamily="18" charset="0"/>
                <a:sym typeface="Consolas"/>
              </a:rPr>
              <a:t>así</a:t>
            </a:r>
            <a:r>
              <a:rPr lang="es-DO" sz="2400" b="0" i="0" u="none" strike="noStrike" cap="none" dirty="0">
                <a:solidFill>
                  <a:schemeClr val="tx1"/>
                </a:solidFill>
                <a:latin typeface="Times New Roman" panose="02020603050405020304" pitchFamily="18" charset="0"/>
                <a:ea typeface="Consolas"/>
                <a:cs typeface="Times New Roman" panose="02020603050405020304" pitchFamily="18" charset="0"/>
                <a:sym typeface="Consolas"/>
              </a:rPr>
              <a:t> como crear unas consultas combinadas con Join, y </a:t>
            </a:r>
            <a:r>
              <a:rPr lang="es-DO" sz="2400" dirty="0">
                <a:solidFill>
                  <a:schemeClr val="tx1"/>
                </a:solidFill>
                <a:latin typeface="Times New Roman" panose="02020603050405020304" pitchFamily="18" charset="0"/>
                <a:ea typeface="Consolas"/>
                <a:cs typeface="Times New Roman" panose="02020603050405020304" pitchFamily="18" charset="0"/>
                <a:sym typeface="Consolas"/>
              </a:rPr>
              <a:t>creación</a:t>
            </a:r>
            <a:r>
              <a:rPr lang="es-DO" sz="2400" b="0" i="0" u="none" strike="noStrike" cap="none" dirty="0">
                <a:solidFill>
                  <a:schemeClr val="tx1"/>
                </a:solidFill>
                <a:latin typeface="Times New Roman" panose="02020603050405020304" pitchFamily="18" charset="0"/>
                <a:ea typeface="Consolas"/>
                <a:cs typeface="Times New Roman" panose="02020603050405020304" pitchFamily="18" charset="0"/>
                <a:sym typeface="Consolas"/>
              </a:rPr>
              <a:t> de una vista.</a:t>
            </a:r>
            <a:endParaRPr sz="2400" b="0" i="0" u="none" strike="noStrike" cap="none" dirty="0">
              <a:solidFill>
                <a:schemeClr val="tx1"/>
              </a:solidFill>
              <a:latin typeface="Times New Roman" panose="02020603050405020304" pitchFamily="18" charset="0"/>
              <a:ea typeface="Calibri"/>
              <a:cs typeface="Times New Roman" panose="02020603050405020304" pitchFamily="18" charset="0"/>
              <a:sym typeface="Calibri"/>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A044CF-9C8E-D5F7-563A-548BD3F152B3}"/>
            </a:ext>
          </a:extLst>
        </p:cNvPr>
        <p:cNvGrpSpPr/>
        <p:nvPr/>
      </p:nvGrpSpPr>
      <p:grpSpPr>
        <a:xfrm>
          <a:off x="0" y="0"/>
          <a:ext cx="0" cy="0"/>
          <a:chOff x="0" y="0"/>
          <a:chExt cx="0" cy="0"/>
        </a:xfrm>
      </p:grpSpPr>
      <p:sp>
        <p:nvSpPr>
          <p:cNvPr id="3" name="CuadroTexto 2">
            <a:extLst>
              <a:ext uri="{FF2B5EF4-FFF2-40B4-BE49-F238E27FC236}">
                <a16:creationId xmlns:a16="http://schemas.microsoft.com/office/drawing/2014/main" id="{E9E08B68-0ED2-E83A-5393-7447E743830C}"/>
              </a:ext>
            </a:extLst>
          </p:cNvPr>
          <p:cNvSpPr txBox="1"/>
          <p:nvPr/>
        </p:nvSpPr>
        <p:spPr>
          <a:xfrm>
            <a:off x="142874" y="115134"/>
            <a:ext cx="11763375" cy="6247864"/>
          </a:xfrm>
          <a:prstGeom prst="rect">
            <a:avLst/>
          </a:prstGeom>
          <a:noFill/>
        </p:spPr>
        <p:txBody>
          <a:bodyPr wrap="square">
            <a:spAutoFit/>
          </a:bodyPr>
          <a:lstStyle/>
          <a:p>
            <a:pPr algn="just"/>
            <a:r>
              <a:rPr lang="es-ES" sz="1800" b="1" dirty="0"/>
              <a:t>Los roles en SQL Server son conjuntos predefinidos de permisos que permiten agrupar usuarios con funciones y responsabilidades específicas. Aquí están algunos de los roles más comunes y su propósito:</a:t>
            </a:r>
          </a:p>
          <a:p>
            <a:pPr algn="just"/>
            <a:endParaRPr lang="es-ES" dirty="0"/>
          </a:p>
          <a:p>
            <a:pPr marL="342900" indent="-342900" algn="just">
              <a:buFont typeface="+mj-lt"/>
              <a:buAutoNum type="arabicParenR"/>
            </a:pPr>
            <a:r>
              <a:rPr lang="es-ES" b="1" dirty="0">
                <a:highlight>
                  <a:srgbClr val="FFFF00"/>
                </a:highlight>
              </a:rPr>
              <a:t>db_owner: </a:t>
            </a:r>
            <a:r>
              <a:rPr lang="es-ES" dirty="0"/>
              <a:t>Este rol tiene control total sobre una base de datos específica. Puede realizar todas las operaciones administrativas y de configuración dentro de esa base de datos.</a:t>
            </a:r>
          </a:p>
          <a:p>
            <a:pPr marL="342900" indent="-342900" algn="just">
              <a:buFont typeface="+mj-lt"/>
              <a:buAutoNum type="arabicParenR"/>
            </a:pPr>
            <a:endParaRPr lang="es-ES" dirty="0"/>
          </a:p>
          <a:p>
            <a:pPr marL="342900" indent="-342900" algn="just">
              <a:buFont typeface="+mj-lt"/>
              <a:buAutoNum type="arabicParenR"/>
            </a:pPr>
            <a:r>
              <a:rPr lang="es-ES" b="1" dirty="0">
                <a:highlight>
                  <a:srgbClr val="FFFF00"/>
                </a:highlight>
              </a:rPr>
              <a:t>db_datareader: </a:t>
            </a:r>
            <a:r>
              <a:rPr lang="es-ES" dirty="0"/>
              <a:t>Los usuarios en este rol tienen permiso para leer todos los datos dentro de una base de datos, pero no pueden realizar modificaciones.</a:t>
            </a:r>
          </a:p>
          <a:p>
            <a:pPr marL="342900" indent="-342900" algn="just">
              <a:buFont typeface="+mj-lt"/>
              <a:buAutoNum type="arabicParenR"/>
            </a:pPr>
            <a:endParaRPr lang="es-ES" dirty="0"/>
          </a:p>
          <a:p>
            <a:pPr marL="342900" indent="-342900" algn="just">
              <a:buFont typeface="+mj-lt"/>
              <a:buAutoNum type="arabicParenR"/>
            </a:pPr>
            <a:r>
              <a:rPr lang="es-ES" b="1" dirty="0">
                <a:highlight>
                  <a:srgbClr val="FFFF00"/>
                </a:highlight>
              </a:rPr>
              <a:t>db_datawriter: </a:t>
            </a:r>
            <a:r>
              <a:rPr lang="es-ES" dirty="0"/>
              <a:t>Los usuarios en este rol tienen permiso para realizar cambios en los datos dentro de una base de datos, pero no pueden realizar operaciones de esquema.</a:t>
            </a:r>
          </a:p>
          <a:p>
            <a:pPr marL="342900" indent="-342900" algn="just">
              <a:buFont typeface="+mj-lt"/>
              <a:buAutoNum type="arabicParenR"/>
            </a:pPr>
            <a:endParaRPr lang="es-ES" dirty="0"/>
          </a:p>
          <a:p>
            <a:pPr marL="342900" indent="-342900" algn="just">
              <a:buFont typeface="+mj-lt"/>
              <a:buAutoNum type="arabicParenR"/>
            </a:pPr>
            <a:r>
              <a:rPr lang="es-ES" b="1" dirty="0">
                <a:highlight>
                  <a:srgbClr val="FFFF00"/>
                </a:highlight>
              </a:rPr>
              <a:t>db_executor: </a:t>
            </a:r>
            <a:r>
              <a:rPr lang="es-ES" dirty="0"/>
              <a:t>Permite a los usuarios ejecutar procedimientos almacenados y funciones dentro de una base de datos sin necesidad de concederles permisos adicionales.</a:t>
            </a:r>
          </a:p>
          <a:p>
            <a:pPr marL="342900" indent="-342900" algn="just">
              <a:buFont typeface="+mj-lt"/>
              <a:buAutoNum type="arabicParenR"/>
            </a:pPr>
            <a:endParaRPr lang="es-ES" dirty="0"/>
          </a:p>
          <a:p>
            <a:pPr marL="342900" indent="-342900" algn="just">
              <a:buFont typeface="+mj-lt"/>
              <a:buAutoNum type="arabicParenR"/>
            </a:pPr>
            <a:r>
              <a:rPr lang="es-ES" b="1" dirty="0">
                <a:highlight>
                  <a:srgbClr val="FFFF00"/>
                </a:highlight>
              </a:rPr>
              <a:t>db_securityadmin: </a:t>
            </a:r>
            <a:r>
              <a:rPr lang="es-ES" dirty="0"/>
              <a:t>Este rol permite a los usuarios administrar los permisos de seguridad dentro de una base de datos, como agregar o quitar roles y permisos.</a:t>
            </a:r>
          </a:p>
          <a:p>
            <a:pPr marL="342900" indent="-342900" algn="just">
              <a:buFont typeface="+mj-lt"/>
              <a:buAutoNum type="arabicParenR"/>
            </a:pPr>
            <a:endParaRPr lang="es-ES" dirty="0"/>
          </a:p>
          <a:p>
            <a:pPr marL="342900" indent="-342900" algn="just">
              <a:buFont typeface="+mj-lt"/>
              <a:buAutoNum type="arabicParenR"/>
            </a:pPr>
            <a:r>
              <a:rPr lang="es-ES" b="1" dirty="0">
                <a:highlight>
                  <a:srgbClr val="FFFF00"/>
                </a:highlight>
              </a:rPr>
              <a:t>db_accessadmin: </a:t>
            </a:r>
            <a:r>
              <a:rPr lang="es-ES" dirty="0"/>
              <a:t>Permite a los usuarios administrar el acceso de usuario a la base de datos, como agregar o quitar usuarios.</a:t>
            </a:r>
          </a:p>
          <a:p>
            <a:pPr marL="342900" indent="-342900" algn="just">
              <a:buFont typeface="+mj-lt"/>
              <a:buAutoNum type="arabicParenR"/>
            </a:pPr>
            <a:endParaRPr lang="es-ES" dirty="0"/>
          </a:p>
          <a:p>
            <a:pPr marL="342900" indent="-342900" algn="just">
              <a:buFont typeface="+mj-lt"/>
              <a:buAutoNum type="arabicParenR"/>
            </a:pPr>
            <a:r>
              <a:rPr lang="es-ES" b="1" dirty="0">
                <a:highlight>
                  <a:srgbClr val="FFFF00"/>
                </a:highlight>
              </a:rPr>
              <a:t>serveradmin: </a:t>
            </a:r>
            <a:r>
              <a:rPr lang="es-ES" dirty="0"/>
              <a:t>Este rol tiene control total sobre la instancia de SQL Server. Puede realizar todas las operaciones administrativas a nivel de servidor.</a:t>
            </a:r>
          </a:p>
          <a:p>
            <a:pPr marL="342900" indent="-342900" algn="just">
              <a:buFont typeface="+mj-lt"/>
              <a:buAutoNum type="arabicParenR"/>
            </a:pPr>
            <a:endParaRPr lang="es-ES" dirty="0"/>
          </a:p>
          <a:p>
            <a:pPr marL="342900" indent="-342900" algn="just">
              <a:buFont typeface="+mj-lt"/>
              <a:buAutoNum type="arabicParenR"/>
            </a:pPr>
            <a:r>
              <a:rPr lang="es-ES" b="1" dirty="0">
                <a:highlight>
                  <a:srgbClr val="FFFF00"/>
                </a:highlight>
              </a:rPr>
              <a:t>sysadmin: </a:t>
            </a:r>
            <a:r>
              <a:rPr lang="es-ES" dirty="0"/>
              <a:t>El rol de sysadmin es el más alto nivel de permisos en SQL Server. Los usuarios en este rol tienen control total sobre la instancia de SQL Server y todas sus bases de datos. Tienen permisos de administración absolutos y pueden realizar cualquier acción.</a:t>
            </a:r>
          </a:p>
          <a:p>
            <a:pPr marL="342900" indent="-342900" algn="just">
              <a:buFont typeface="+mj-lt"/>
              <a:buAutoNum type="arabicParenR"/>
            </a:pPr>
            <a:endParaRPr lang="es-ES" dirty="0"/>
          </a:p>
          <a:p>
            <a:pPr algn="just"/>
            <a:r>
              <a:rPr lang="es-ES" dirty="0"/>
              <a:t>Estos roles existen para facilitar la administración de la seguridad y los permisos en SQL Server, permitiendo a los administradores asignar fácilmente derechos y responsabilidades a los usuarios según sea necesario para sus funciones en la base de datos.</a:t>
            </a:r>
            <a:endParaRPr lang="en-US" dirty="0"/>
          </a:p>
        </p:txBody>
      </p:sp>
      <p:sp>
        <p:nvSpPr>
          <p:cNvPr id="6" name="CuadroTexto 5">
            <a:extLst>
              <a:ext uri="{FF2B5EF4-FFF2-40B4-BE49-F238E27FC236}">
                <a16:creationId xmlns:a16="http://schemas.microsoft.com/office/drawing/2014/main" id="{A8B4D7A5-182B-296C-5BB2-FFF1214CC544}"/>
              </a:ext>
            </a:extLst>
          </p:cNvPr>
          <p:cNvSpPr txBox="1"/>
          <p:nvPr/>
        </p:nvSpPr>
        <p:spPr>
          <a:xfrm>
            <a:off x="723900" y="6435089"/>
            <a:ext cx="11334750" cy="307777"/>
          </a:xfrm>
          <a:prstGeom prst="rect">
            <a:avLst/>
          </a:prstGeom>
          <a:noFill/>
        </p:spPr>
        <p:txBody>
          <a:bodyPr wrap="square">
            <a:spAutoFit/>
          </a:bodyPr>
          <a:lstStyle/>
          <a:p>
            <a:r>
              <a:rPr lang="en-US" dirty="0">
                <a:solidFill>
                  <a:srgbClr val="0070C0"/>
                </a:solidFill>
              </a:rPr>
              <a:t>https://learn.microsoft.com/es-es/sql/relational-databases/security/authentication-access/database-level-roles?view=sql-server-ver16</a:t>
            </a:r>
          </a:p>
        </p:txBody>
      </p:sp>
    </p:spTree>
    <p:extLst>
      <p:ext uri="{BB962C8B-B14F-4D97-AF65-F5344CB8AC3E}">
        <p14:creationId xmlns:p14="http://schemas.microsoft.com/office/powerpoint/2010/main" val="362577565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ED64A18F-21DB-1D09-BFFC-1AEB6C97FEE5}"/>
              </a:ext>
            </a:extLst>
          </p:cNvPr>
          <p:cNvSpPr txBox="1"/>
          <p:nvPr/>
        </p:nvSpPr>
        <p:spPr>
          <a:xfrm>
            <a:off x="266700" y="208062"/>
            <a:ext cx="10077450" cy="461665"/>
          </a:xfrm>
          <a:prstGeom prst="rect">
            <a:avLst/>
          </a:prstGeom>
          <a:noFill/>
        </p:spPr>
        <p:txBody>
          <a:bodyPr wrap="square">
            <a:spAutoFit/>
          </a:bodyPr>
          <a:lstStyle/>
          <a:p>
            <a:r>
              <a:rPr lang="es-ES" sz="2400" b="1" i="0" dirty="0">
                <a:solidFill>
                  <a:schemeClr val="tx1"/>
                </a:solidFill>
                <a:effectLst/>
                <a:latin typeface="Times New Roman" panose="02020603050405020304" pitchFamily="18" charset="0"/>
                <a:cs typeface="Times New Roman" panose="02020603050405020304" pitchFamily="18" charset="0"/>
              </a:rPr>
              <a:t>Para crear un usuario en SQL Server y asignarle roles, sigue estos pasos:</a:t>
            </a:r>
            <a:endParaRPr lang="en-US" sz="2400" b="1" dirty="0">
              <a:solidFill>
                <a:schemeClr val="tx1"/>
              </a:solidFill>
              <a:latin typeface="Times New Roman" panose="02020603050405020304" pitchFamily="18" charset="0"/>
              <a:cs typeface="Times New Roman" panose="02020603050405020304" pitchFamily="18" charset="0"/>
            </a:endParaRPr>
          </a:p>
        </p:txBody>
      </p:sp>
      <p:sp>
        <p:nvSpPr>
          <p:cNvPr id="5" name="CuadroTexto 4">
            <a:extLst>
              <a:ext uri="{FF2B5EF4-FFF2-40B4-BE49-F238E27FC236}">
                <a16:creationId xmlns:a16="http://schemas.microsoft.com/office/drawing/2014/main" id="{B5E3EAD5-D6BE-44C1-B0EB-9C3903828063}"/>
              </a:ext>
            </a:extLst>
          </p:cNvPr>
          <p:cNvSpPr txBox="1"/>
          <p:nvPr/>
        </p:nvSpPr>
        <p:spPr>
          <a:xfrm>
            <a:off x="452437" y="1185297"/>
            <a:ext cx="11287125" cy="3170099"/>
          </a:xfrm>
          <a:prstGeom prst="rect">
            <a:avLst/>
          </a:prstGeom>
          <a:noFill/>
        </p:spPr>
        <p:txBody>
          <a:bodyPr wrap="square">
            <a:spAutoFit/>
          </a:bodyPr>
          <a:lstStyle/>
          <a:p>
            <a:pPr marL="342900" indent="-342900" algn="just">
              <a:buFont typeface="+mj-lt"/>
              <a:buAutoNum type="arabicParenR"/>
            </a:pPr>
            <a:r>
              <a:rPr lang="es-ES" sz="2000" dirty="0">
                <a:solidFill>
                  <a:schemeClr val="tx1"/>
                </a:solidFill>
              </a:rPr>
              <a:t>Inicio de sesión en SQL Server Management Studio (SSMS): Abre SSMS y conéctate al servidor de SQL Server donde deseas crear el usuario.</a:t>
            </a:r>
          </a:p>
          <a:p>
            <a:pPr marL="342900" indent="-342900" algn="just">
              <a:buFont typeface="+mj-lt"/>
              <a:buAutoNum type="arabicParenR"/>
            </a:pPr>
            <a:endParaRPr lang="es-ES" sz="2000" dirty="0">
              <a:solidFill>
                <a:schemeClr val="tx1"/>
              </a:solidFill>
            </a:endParaRPr>
          </a:p>
          <a:p>
            <a:pPr marL="342900" indent="-342900" algn="just">
              <a:buFont typeface="+mj-lt"/>
              <a:buAutoNum type="arabicParenR"/>
            </a:pPr>
            <a:r>
              <a:rPr lang="es-ES" sz="2000" dirty="0">
                <a:solidFill>
                  <a:schemeClr val="tx1"/>
                </a:solidFill>
              </a:rPr>
              <a:t>Creación de un nuevo inicio de sesión: Haz clic derecho en "Inicios de sesión" dentro del Explorador de objetos y selecciona "Nuevo inicio de sesión...". (</a:t>
            </a:r>
            <a:r>
              <a:rPr lang="es-ES" sz="2000" b="1" dirty="0">
                <a:solidFill>
                  <a:schemeClr val="tx1"/>
                </a:solidFill>
                <a:highlight>
                  <a:srgbClr val="FFFF00"/>
                </a:highlight>
              </a:rPr>
              <a:t>login</a:t>
            </a:r>
            <a:r>
              <a:rPr lang="es-ES" sz="2000" dirty="0">
                <a:solidFill>
                  <a:schemeClr val="tx1"/>
                </a:solidFill>
              </a:rPr>
              <a:t>)</a:t>
            </a:r>
          </a:p>
          <a:p>
            <a:pPr marL="342900" indent="-342900" algn="just">
              <a:buFont typeface="+mj-lt"/>
              <a:buAutoNum type="arabicParenR"/>
            </a:pPr>
            <a:endParaRPr lang="es-ES" sz="2000" dirty="0">
              <a:solidFill>
                <a:schemeClr val="tx1"/>
              </a:solidFill>
            </a:endParaRPr>
          </a:p>
          <a:p>
            <a:pPr marL="342900" indent="-342900" algn="just">
              <a:buFont typeface="+mj-lt"/>
              <a:buAutoNum type="arabicParenR"/>
            </a:pPr>
            <a:r>
              <a:rPr lang="es-ES" sz="2000" dirty="0">
                <a:solidFill>
                  <a:schemeClr val="tx1"/>
                </a:solidFill>
              </a:rPr>
              <a:t>Configuración del nuevo inicio de sesión: En la ventana emergente, selecciona "Inicio de sesión SQL Server" y proporciona un nombre de inicio de sesión. Luego, elige la autenticación adecuada (por ejemplo, autenticación de SQL Server o Windows) y establece una contraseña si es necesario.</a:t>
            </a:r>
            <a:endParaRPr lang="en-US" sz="2000" dirty="0">
              <a:solidFill>
                <a:schemeClr val="tx1"/>
              </a:solidFill>
            </a:endParaRPr>
          </a:p>
        </p:txBody>
      </p:sp>
    </p:spTree>
    <p:extLst>
      <p:ext uri="{BB962C8B-B14F-4D97-AF65-F5344CB8AC3E}">
        <p14:creationId xmlns:p14="http://schemas.microsoft.com/office/powerpoint/2010/main" val="108012869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4578B8-DF8C-B2C1-7EB8-0095072E6711}"/>
            </a:ext>
          </a:extLst>
        </p:cNvPr>
        <p:cNvGrpSpPr/>
        <p:nvPr/>
      </p:nvGrpSpPr>
      <p:grpSpPr>
        <a:xfrm>
          <a:off x="0" y="0"/>
          <a:ext cx="0" cy="0"/>
          <a:chOff x="0" y="0"/>
          <a:chExt cx="0" cy="0"/>
        </a:xfrm>
      </p:grpSpPr>
      <p:pic>
        <p:nvPicPr>
          <p:cNvPr id="3" name="Imagen 2">
            <a:extLst>
              <a:ext uri="{FF2B5EF4-FFF2-40B4-BE49-F238E27FC236}">
                <a16:creationId xmlns:a16="http://schemas.microsoft.com/office/drawing/2014/main" id="{2E5EF640-3B6B-903C-4B21-8572FF0F1891}"/>
              </a:ext>
            </a:extLst>
          </p:cNvPr>
          <p:cNvPicPr>
            <a:picLocks noChangeAspect="1"/>
          </p:cNvPicPr>
          <p:nvPr/>
        </p:nvPicPr>
        <p:blipFill>
          <a:blip r:embed="rId2"/>
          <a:stretch>
            <a:fillRect/>
          </a:stretch>
        </p:blipFill>
        <p:spPr>
          <a:xfrm>
            <a:off x="581705" y="152400"/>
            <a:ext cx="2276475" cy="6553200"/>
          </a:xfrm>
          <a:prstGeom prst="rect">
            <a:avLst/>
          </a:prstGeom>
        </p:spPr>
      </p:pic>
      <p:pic>
        <p:nvPicPr>
          <p:cNvPr id="5" name="Imagen 4">
            <a:extLst>
              <a:ext uri="{FF2B5EF4-FFF2-40B4-BE49-F238E27FC236}">
                <a16:creationId xmlns:a16="http://schemas.microsoft.com/office/drawing/2014/main" id="{222EF1C7-EA50-333E-4F06-8CDA55DA86F9}"/>
              </a:ext>
            </a:extLst>
          </p:cNvPr>
          <p:cNvPicPr>
            <a:picLocks noChangeAspect="1"/>
          </p:cNvPicPr>
          <p:nvPr/>
        </p:nvPicPr>
        <p:blipFill>
          <a:blip r:embed="rId3"/>
          <a:stretch>
            <a:fillRect/>
          </a:stretch>
        </p:blipFill>
        <p:spPr>
          <a:xfrm>
            <a:off x="3175462" y="152400"/>
            <a:ext cx="2520488" cy="6553200"/>
          </a:xfrm>
          <a:prstGeom prst="rect">
            <a:avLst/>
          </a:prstGeom>
        </p:spPr>
      </p:pic>
      <p:pic>
        <p:nvPicPr>
          <p:cNvPr id="7" name="Imagen 6" descr="Interfaz de usuario gráfica, Aplicación&#10;&#10;Descripción generada automáticamente">
            <a:extLst>
              <a:ext uri="{FF2B5EF4-FFF2-40B4-BE49-F238E27FC236}">
                <a16:creationId xmlns:a16="http://schemas.microsoft.com/office/drawing/2014/main" id="{11661752-9E77-BECB-3AE0-E7C6EF1D64E0}"/>
              </a:ext>
            </a:extLst>
          </p:cNvPr>
          <p:cNvPicPr>
            <a:picLocks noChangeAspect="1"/>
          </p:cNvPicPr>
          <p:nvPr/>
        </p:nvPicPr>
        <p:blipFill>
          <a:blip r:embed="rId4"/>
          <a:stretch>
            <a:fillRect/>
          </a:stretch>
        </p:blipFill>
        <p:spPr>
          <a:xfrm>
            <a:off x="6329362" y="1276350"/>
            <a:ext cx="4986801" cy="4715313"/>
          </a:xfrm>
          <a:prstGeom prst="rect">
            <a:avLst/>
          </a:prstGeom>
        </p:spPr>
      </p:pic>
    </p:spTree>
    <p:extLst>
      <p:ext uri="{BB962C8B-B14F-4D97-AF65-F5344CB8AC3E}">
        <p14:creationId xmlns:p14="http://schemas.microsoft.com/office/powerpoint/2010/main" val="284035748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0E307A-9125-1167-F9D8-B04192954B04}"/>
            </a:ext>
          </a:extLst>
        </p:cNvPr>
        <p:cNvGrpSpPr/>
        <p:nvPr/>
      </p:nvGrpSpPr>
      <p:grpSpPr>
        <a:xfrm>
          <a:off x="0" y="0"/>
          <a:ext cx="0" cy="0"/>
          <a:chOff x="0" y="0"/>
          <a:chExt cx="0" cy="0"/>
        </a:xfrm>
      </p:grpSpPr>
      <p:pic>
        <p:nvPicPr>
          <p:cNvPr id="3" name="Imagen 2" descr="Interfaz de usuario gráfica, Aplicación&#10;&#10;Descripción generada automáticamente">
            <a:extLst>
              <a:ext uri="{FF2B5EF4-FFF2-40B4-BE49-F238E27FC236}">
                <a16:creationId xmlns:a16="http://schemas.microsoft.com/office/drawing/2014/main" id="{DDC28286-B966-456A-A370-E0CE3A28F01A}"/>
              </a:ext>
            </a:extLst>
          </p:cNvPr>
          <p:cNvPicPr>
            <a:picLocks noChangeAspect="1"/>
          </p:cNvPicPr>
          <p:nvPr/>
        </p:nvPicPr>
        <p:blipFill>
          <a:blip r:embed="rId2"/>
          <a:stretch>
            <a:fillRect/>
          </a:stretch>
        </p:blipFill>
        <p:spPr>
          <a:xfrm>
            <a:off x="876299" y="425350"/>
            <a:ext cx="6353175" cy="6007300"/>
          </a:xfrm>
          <a:prstGeom prst="rect">
            <a:avLst/>
          </a:prstGeom>
        </p:spPr>
      </p:pic>
      <p:sp>
        <p:nvSpPr>
          <p:cNvPr id="4" name="CuadroTexto 3">
            <a:extLst>
              <a:ext uri="{FF2B5EF4-FFF2-40B4-BE49-F238E27FC236}">
                <a16:creationId xmlns:a16="http://schemas.microsoft.com/office/drawing/2014/main" id="{CC67EECA-182D-BB24-1EFD-706D866206F6}"/>
              </a:ext>
            </a:extLst>
          </p:cNvPr>
          <p:cNvSpPr txBox="1"/>
          <p:nvPr/>
        </p:nvSpPr>
        <p:spPr>
          <a:xfrm>
            <a:off x="7505699" y="425350"/>
            <a:ext cx="4543425" cy="5909310"/>
          </a:xfrm>
          <a:prstGeom prst="rect">
            <a:avLst/>
          </a:prstGeom>
          <a:noFill/>
        </p:spPr>
        <p:txBody>
          <a:bodyPr wrap="square" rtlCol="0">
            <a:spAutoFit/>
          </a:bodyPr>
          <a:lstStyle/>
          <a:p>
            <a:pPr algn="just"/>
            <a:r>
              <a:rPr lang="en-GB" sz="1800" dirty="0"/>
              <a:t>Podemos Indicar un usuario, en este caso le he </a:t>
            </a:r>
            <a:r>
              <a:rPr lang="es-ES" sz="1800" dirty="0"/>
              <a:t>he asignado "USUARIO_PRUEBA". Al crear este usuario, podemos optar por dos opciones de autenticación. </a:t>
            </a:r>
          </a:p>
          <a:p>
            <a:pPr algn="just"/>
            <a:endParaRPr lang="es-ES" sz="1800" dirty="0"/>
          </a:p>
          <a:p>
            <a:pPr algn="just"/>
            <a:r>
              <a:rPr lang="es-ES" sz="1800" dirty="0"/>
              <a:t>Una de ellas es la autenticación utilizando Windows (o "Windows Authentication"), lo que significa que el SQL Server tomará las credenciales de Windows. </a:t>
            </a:r>
          </a:p>
          <a:p>
            <a:pPr algn="just"/>
            <a:endParaRPr lang="es-ES" sz="1800" dirty="0"/>
          </a:p>
          <a:p>
            <a:pPr algn="just"/>
            <a:r>
              <a:rPr lang="es-ES" sz="1800" dirty="0"/>
              <a:t>En otras palabras, cuando inicias sesión en Windows con un nombre de usuario y una contraseña, estas mismas credenciales se utilizarán automáticamente para iniciar sesión en el servidor de SQL Server. Con esta configuración, no necesitarías proporcionar credenciales adicionales para iniciar sesión en SQL Server, ya que se aprovecha de la autenticación de Windows para acceder al servidor de base de datos.</a:t>
            </a:r>
            <a:endParaRPr lang="en-US" sz="1800" dirty="0"/>
          </a:p>
        </p:txBody>
      </p:sp>
    </p:spTree>
    <p:extLst>
      <p:ext uri="{BB962C8B-B14F-4D97-AF65-F5344CB8AC3E}">
        <p14:creationId xmlns:p14="http://schemas.microsoft.com/office/powerpoint/2010/main" val="400494481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descr="Interfaz de usuario gráfica, Texto, Aplicación, Correo electrónico&#10;&#10;Descripción generada automáticamente">
            <a:extLst>
              <a:ext uri="{FF2B5EF4-FFF2-40B4-BE49-F238E27FC236}">
                <a16:creationId xmlns:a16="http://schemas.microsoft.com/office/drawing/2014/main" id="{71C39B85-C104-95AF-7721-F59F87ABD6AF}"/>
              </a:ext>
            </a:extLst>
          </p:cNvPr>
          <p:cNvPicPr>
            <a:picLocks noChangeAspect="1"/>
          </p:cNvPicPr>
          <p:nvPr/>
        </p:nvPicPr>
        <p:blipFill>
          <a:blip r:embed="rId2"/>
          <a:stretch>
            <a:fillRect/>
          </a:stretch>
        </p:blipFill>
        <p:spPr>
          <a:xfrm>
            <a:off x="504361" y="890163"/>
            <a:ext cx="5591639" cy="5287223"/>
          </a:xfrm>
          <a:prstGeom prst="rect">
            <a:avLst/>
          </a:prstGeom>
        </p:spPr>
      </p:pic>
      <p:sp>
        <p:nvSpPr>
          <p:cNvPr id="5" name="CuadroTexto 4">
            <a:extLst>
              <a:ext uri="{FF2B5EF4-FFF2-40B4-BE49-F238E27FC236}">
                <a16:creationId xmlns:a16="http://schemas.microsoft.com/office/drawing/2014/main" id="{92D498B2-396A-8D53-0F61-3EB0512A409E}"/>
              </a:ext>
            </a:extLst>
          </p:cNvPr>
          <p:cNvSpPr txBox="1"/>
          <p:nvPr/>
        </p:nvSpPr>
        <p:spPr>
          <a:xfrm>
            <a:off x="6267914" y="273635"/>
            <a:ext cx="5685961" cy="6494085"/>
          </a:xfrm>
          <a:prstGeom prst="rect">
            <a:avLst/>
          </a:prstGeom>
          <a:noFill/>
        </p:spPr>
        <p:txBody>
          <a:bodyPr wrap="square">
            <a:spAutoFit/>
          </a:bodyPr>
          <a:lstStyle/>
          <a:p>
            <a:pPr algn="just"/>
            <a:r>
              <a:rPr lang="es-ES" sz="1600" dirty="0">
                <a:solidFill>
                  <a:schemeClr val="tx1"/>
                </a:solidFill>
              </a:rPr>
              <a:t>Después de seleccionar la opción de autenticación y crear el usuario, encontraremos otras configuraciones adicionales. Podemos elegir la base de datos por defecto, el idioma y otras preferencias. Luego, llegaremos a la sección de definición de roles, que se encuentra en el menú de selección de páginas. Aquí, debemos marcar los roles que deseamos asignar al usuario, desde roles predefinidos como "public" y "sysadmin", hasta cualquier otro rol que sea relevante para la seguridad y las prioridades del usuario que estamos creando.</a:t>
            </a:r>
          </a:p>
          <a:p>
            <a:pPr algn="just"/>
            <a:endParaRPr lang="es-ES" sz="1600" dirty="0">
              <a:solidFill>
                <a:schemeClr val="tx1"/>
              </a:solidFill>
            </a:endParaRPr>
          </a:p>
          <a:p>
            <a:pPr algn="just"/>
            <a:r>
              <a:rPr lang="es-ES" sz="1600" dirty="0">
                <a:solidFill>
                  <a:schemeClr val="tx1"/>
                </a:solidFill>
              </a:rPr>
              <a:t>En la siguiente opción, encontraremos "user mapping". Aquí, debemos seleccionar la base de datos y asignar los permisos específicos que deseamos que tenga ese usuario. Podemos elegir varias bases de datos, varios roles, etc.</a:t>
            </a:r>
          </a:p>
          <a:p>
            <a:pPr algn="just"/>
            <a:endParaRPr lang="es-ES" sz="1600" dirty="0">
              <a:solidFill>
                <a:schemeClr val="tx1"/>
              </a:solidFill>
            </a:endParaRPr>
          </a:p>
          <a:p>
            <a:pPr algn="just"/>
            <a:r>
              <a:rPr lang="es-ES" sz="1600" dirty="0">
                <a:solidFill>
                  <a:schemeClr val="tx1"/>
                </a:solidFill>
              </a:rPr>
              <a:t>En el siguiente menú, nos encontraremos con la opción de "securables". Aquí, podemos buscar opciones desde nuestro servidor, especificar objetos específicos, seleccionar todos los objetos por tipo, etc. Dependiendo de estas selecciones, se nos presentarán opciones para otorgar o negar permisos (GRANT, WITH GRANT, DENY, etc.) y asignarle los permisos en cada uno de estos objetos. Es importante revisar y definir cuidadosamente estos permisos para garantizar la seguridad y la adecuada funcionalidad de la base de datos para el usuario creado.</a:t>
            </a:r>
            <a:endParaRPr lang="en-US" sz="1600" dirty="0">
              <a:solidFill>
                <a:schemeClr val="tx1"/>
              </a:solidFill>
            </a:endParaRPr>
          </a:p>
        </p:txBody>
      </p:sp>
    </p:spTree>
    <p:extLst>
      <p:ext uri="{BB962C8B-B14F-4D97-AF65-F5344CB8AC3E}">
        <p14:creationId xmlns:p14="http://schemas.microsoft.com/office/powerpoint/2010/main" val="321593259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49F6F0E9-7913-EDAC-0BCA-492E66DF58DC}"/>
              </a:ext>
            </a:extLst>
          </p:cNvPr>
          <p:cNvSpPr txBox="1"/>
          <p:nvPr/>
        </p:nvSpPr>
        <p:spPr>
          <a:xfrm>
            <a:off x="438149" y="319415"/>
            <a:ext cx="10296525" cy="369332"/>
          </a:xfrm>
          <a:prstGeom prst="rect">
            <a:avLst/>
          </a:prstGeom>
          <a:noFill/>
        </p:spPr>
        <p:txBody>
          <a:bodyPr wrap="square">
            <a:spAutoFit/>
          </a:bodyPr>
          <a:lstStyle/>
          <a:p>
            <a:pPr algn="just"/>
            <a:r>
              <a:rPr lang="es-ES" sz="1800" b="1" dirty="0"/>
              <a:t>Para crear un usuario en SQL Server y asignarle permisos, puedes seguir estos pasos:</a:t>
            </a:r>
            <a:endParaRPr lang="en-US" sz="1800" b="1" dirty="0"/>
          </a:p>
        </p:txBody>
      </p:sp>
      <p:sp>
        <p:nvSpPr>
          <p:cNvPr id="5" name="CuadroTexto 4">
            <a:extLst>
              <a:ext uri="{FF2B5EF4-FFF2-40B4-BE49-F238E27FC236}">
                <a16:creationId xmlns:a16="http://schemas.microsoft.com/office/drawing/2014/main" id="{03533C0B-CDA2-EA18-BF75-42F8ED74D113}"/>
              </a:ext>
            </a:extLst>
          </p:cNvPr>
          <p:cNvSpPr txBox="1"/>
          <p:nvPr/>
        </p:nvSpPr>
        <p:spPr>
          <a:xfrm>
            <a:off x="552450" y="1131987"/>
            <a:ext cx="2524125" cy="307777"/>
          </a:xfrm>
          <a:prstGeom prst="rect">
            <a:avLst/>
          </a:prstGeom>
          <a:noFill/>
        </p:spPr>
        <p:txBody>
          <a:bodyPr wrap="square">
            <a:spAutoFit/>
          </a:bodyPr>
          <a:lstStyle/>
          <a:p>
            <a:r>
              <a:rPr lang="en-US" b="1" i="0" dirty="0">
                <a:effectLst/>
                <a:latin typeface="+mj-lt"/>
              </a:rPr>
              <a:t>Crear un nuevo usuario:</a:t>
            </a:r>
            <a:endParaRPr lang="en-US" dirty="0">
              <a:latin typeface="+mj-lt"/>
            </a:endParaRPr>
          </a:p>
        </p:txBody>
      </p:sp>
      <p:sp>
        <p:nvSpPr>
          <p:cNvPr id="7" name="CuadroTexto 6">
            <a:extLst>
              <a:ext uri="{FF2B5EF4-FFF2-40B4-BE49-F238E27FC236}">
                <a16:creationId xmlns:a16="http://schemas.microsoft.com/office/drawing/2014/main" id="{D33EE0F2-478D-11B9-3A29-980EEAF53AB2}"/>
              </a:ext>
            </a:extLst>
          </p:cNvPr>
          <p:cNvSpPr txBox="1"/>
          <p:nvPr/>
        </p:nvSpPr>
        <p:spPr>
          <a:xfrm>
            <a:off x="438149" y="2414915"/>
            <a:ext cx="10906126" cy="369332"/>
          </a:xfrm>
          <a:prstGeom prst="rect">
            <a:avLst/>
          </a:prstGeom>
          <a:noFill/>
        </p:spPr>
        <p:txBody>
          <a:bodyPr wrap="square">
            <a:spAutoFit/>
          </a:bodyPr>
          <a:lstStyle/>
          <a:p>
            <a:r>
              <a:rPr lang="es-ES" sz="1800" dirty="0"/>
              <a:t>Esto crea un nuevo usuario de inicio de sesión en el servidor de SQL Server.</a:t>
            </a:r>
            <a:endParaRPr lang="en-US" sz="1800" dirty="0"/>
          </a:p>
        </p:txBody>
      </p:sp>
      <p:sp>
        <p:nvSpPr>
          <p:cNvPr id="9" name="CuadroTexto 8">
            <a:extLst>
              <a:ext uri="{FF2B5EF4-FFF2-40B4-BE49-F238E27FC236}">
                <a16:creationId xmlns:a16="http://schemas.microsoft.com/office/drawing/2014/main" id="{00533B3F-4662-EDAA-209F-E950FF1CBF4E}"/>
              </a:ext>
            </a:extLst>
          </p:cNvPr>
          <p:cNvSpPr txBox="1"/>
          <p:nvPr/>
        </p:nvSpPr>
        <p:spPr>
          <a:xfrm>
            <a:off x="552450" y="1729115"/>
            <a:ext cx="6096000" cy="307777"/>
          </a:xfrm>
          <a:prstGeom prst="rect">
            <a:avLst/>
          </a:prstGeom>
          <a:noFill/>
        </p:spPr>
        <p:txBody>
          <a:bodyPr wrap="square">
            <a:spAutoFit/>
          </a:bodyPr>
          <a:lstStyle/>
          <a:p>
            <a:r>
              <a:rPr lang="en-GB" sz="1400" dirty="0">
                <a:solidFill>
                  <a:srgbClr val="0000FF"/>
                </a:solidFill>
                <a:latin typeface="Consolas" panose="020B0609020204030204" pitchFamily="49" charset="0"/>
              </a:rPr>
              <a:t>CREATE</a:t>
            </a:r>
            <a:r>
              <a:rPr lang="en-GB" sz="1400" dirty="0">
                <a:solidFill>
                  <a:srgbClr val="000000"/>
                </a:solidFill>
                <a:latin typeface="Consolas" panose="020B0609020204030204" pitchFamily="49" charset="0"/>
              </a:rPr>
              <a:t> </a:t>
            </a:r>
            <a:r>
              <a:rPr lang="en-GB" sz="1400" dirty="0">
                <a:solidFill>
                  <a:srgbClr val="0000FF"/>
                </a:solidFill>
                <a:latin typeface="Consolas" panose="020B0609020204030204" pitchFamily="49" charset="0"/>
              </a:rPr>
              <a:t>LOGIN</a:t>
            </a:r>
            <a:r>
              <a:rPr lang="en-GB" sz="1400" dirty="0">
                <a:solidFill>
                  <a:srgbClr val="000000"/>
                </a:solidFill>
                <a:latin typeface="Consolas" panose="020B0609020204030204" pitchFamily="49" charset="0"/>
              </a:rPr>
              <a:t> DCD_2024 </a:t>
            </a:r>
            <a:r>
              <a:rPr lang="en-GB" sz="1400" dirty="0">
                <a:solidFill>
                  <a:srgbClr val="0000FF"/>
                </a:solidFill>
                <a:latin typeface="Consolas" panose="020B0609020204030204" pitchFamily="49" charset="0"/>
              </a:rPr>
              <a:t>WITH</a:t>
            </a:r>
            <a:r>
              <a:rPr lang="en-GB" sz="1400" dirty="0">
                <a:solidFill>
                  <a:srgbClr val="000000"/>
                </a:solidFill>
                <a:latin typeface="Consolas" panose="020B0609020204030204" pitchFamily="49" charset="0"/>
              </a:rPr>
              <a:t> </a:t>
            </a:r>
            <a:r>
              <a:rPr lang="en-GB" sz="1400" dirty="0">
                <a:solidFill>
                  <a:srgbClr val="0000FF"/>
                </a:solidFill>
                <a:latin typeface="Consolas" panose="020B0609020204030204" pitchFamily="49" charset="0"/>
              </a:rPr>
              <a:t>PASSWORD</a:t>
            </a:r>
            <a:r>
              <a:rPr lang="en-GB" sz="1400" dirty="0">
                <a:solidFill>
                  <a:srgbClr val="000000"/>
                </a:solidFill>
                <a:latin typeface="Consolas" panose="020B0609020204030204" pitchFamily="49" charset="0"/>
              </a:rPr>
              <a:t> </a:t>
            </a:r>
            <a:r>
              <a:rPr lang="en-GB" sz="1400" dirty="0">
                <a:solidFill>
                  <a:srgbClr val="808080"/>
                </a:solidFill>
                <a:latin typeface="Consolas" panose="020B0609020204030204" pitchFamily="49" charset="0"/>
              </a:rPr>
              <a:t>=</a:t>
            </a:r>
            <a:r>
              <a:rPr lang="en-GB" sz="1400" dirty="0">
                <a:solidFill>
                  <a:srgbClr val="000000"/>
                </a:solidFill>
                <a:latin typeface="Consolas" panose="020B0609020204030204" pitchFamily="49" charset="0"/>
              </a:rPr>
              <a:t> </a:t>
            </a:r>
            <a:r>
              <a:rPr lang="en-GB" sz="1400" dirty="0">
                <a:solidFill>
                  <a:srgbClr val="FF0000"/>
                </a:solidFill>
                <a:latin typeface="Consolas" panose="020B0609020204030204" pitchFamily="49" charset="0"/>
              </a:rPr>
              <a:t>'DCD12345'</a:t>
            </a:r>
            <a:r>
              <a:rPr lang="en-GB" sz="1400" dirty="0">
                <a:solidFill>
                  <a:srgbClr val="808080"/>
                </a:solidFill>
                <a:latin typeface="Consolas" panose="020B0609020204030204" pitchFamily="49" charset="0"/>
              </a:rPr>
              <a:t>;</a:t>
            </a:r>
            <a:endParaRPr lang="en-GB" sz="1400" dirty="0">
              <a:solidFill>
                <a:srgbClr val="000000"/>
              </a:solidFill>
              <a:latin typeface="Consolas" panose="020B0609020204030204" pitchFamily="49" charset="0"/>
            </a:endParaRPr>
          </a:p>
        </p:txBody>
      </p:sp>
      <p:pic>
        <p:nvPicPr>
          <p:cNvPr id="11" name="Imagen 10">
            <a:extLst>
              <a:ext uri="{FF2B5EF4-FFF2-40B4-BE49-F238E27FC236}">
                <a16:creationId xmlns:a16="http://schemas.microsoft.com/office/drawing/2014/main" id="{46BDC4C4-95FC-5AA0-4EC1-B14056051F4F}"/>
              </a:ext>
            </a:extLst>
          </p:cNvPr>
          <p:cNvPicPr>
            <a:picLocks noChangeAspect="1"/>
          </p:cNvPicPr>
          <p:nvPr/>
        </p:nvPicPr>
        <p:blipFill>
          <a:blip r:embed="rId2"/>
          <a:stretch>
            <a:fillRect/>
          </a:stretch>
        </p:blipFill>
        <p:spPr>
          <a:xfrm>
            <a:off x="552450" y="3253115"/>
            <a:ext cx="5715000" cy="1419225"/>
          </a:xfrm>
          <a:prstGeom prst="rect">
            <a:avLst/>
          </a:prstGeom>
        </p:spPr>
      </p:pic>
      <p:pic>
        <p:nvPicPr>
          <p:cNvPr id="13" name="Imagen 12">
            <a:extLst>
              <a:ext uri="{FF2B5EF4-FFF2-40B4-BE49-F238E27FC236}">
                <a16:creationId xmlns:a16="http://schemas.microsoft.com/office/drawing/2014/main" id="{870E441A-3E95-1698-6968-05ADED92D4CE}"/>
              </a:ext>
            </a:extLst>
          </p:cNvPr>
          <p:cNvPicPr>
            <a:picLocks noChangeAspect="1"/>
          </p:cNvPicPr>
          <p:nvPr/>
        </p:nvPicPr>
        <p:blipFill>
          <a:blip r:embed="rId3"/>
          <a:stretch>
            <a:fillRect/>
          </a:stretch>
        </p:blipFill>
        <p:spPr>
          <a:xfrm>
            <a:off x="8715376" y="847725"/>
            <a:ext cx="2843212" cy="5481508"/>
          </a:xfrm>
          <a:prstGeom prst="rect">
            <a:avLst/>
          </a:prstGeom>
        </p:spPr>
      </p:pic>
    </p:spTree>
    <p:extLst>
      <p:ext uri="{BB962C8B-B14F-4D97-AF65-F5344CB8AC3E}">
        <p14:creationId xmlns:p14="http://schemas.microsoft.com/office/powerpoint/2010/main" val="199987458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627540-8D0B-4929-0A00-FA8A0D920F7B}"/>
            </a:ext>
          </a:extLst>
        </p:cNvPr>
        <p:cNvGrpSpPr/>
        <p:nvPr/>
      </p:nvGrpSpPr>
      <p:grpSpPr>
        <a:xfrm>
          <a:off x="0" y="0"/>
          <a:ext cx="0" cy="0"/>
          <a:chOff x="0" y="0"/>
          <a:chExt cx="0" cy="0"/>
        </a:xfrm>
      </p:grpSpPr>
      <p:sp>
        <p:nvSpPr>
          <p:cNvPr id="3" name="CuadroTexto 2">
            <a:extLst>
              <a:ext uri="{FF2B5EF4-FFF2-40B4-BE49-F238E27FC236}">
                <a16:creationId xmlns:a16="http://schemas.microsoft.com/office/drawing/2014/main" id="{F4CA70A0-64F8-3922-EDE8-9B24C96931FE}"/>
              </a:ext>
            </a:extLst>
          </p:cNvPr>
          <p:cNvSpPr txBox="1"/>
          <p:nvPr/>
        </p:nvSpPr>
        <p:spPr>
          <a:xfrm>
            <a:off x="123825" y="607457"/>
            <a:ext cx="11944350" cy="6001643"/>
          </a:xfrm>
          <a:prstGeom prst="rect">
            <a:avLst/>
          </a:prstGeom>
          <a:noFill/>
        </p:spPr>
        <p:txBody>
          <a:bodyPr wrap="square">
            <a:spAutoFit/>
          </a:bodyPr>
          <a:lstStyle/>
          <a:p>
            <a:pPr marL="342900" indent="-342900" algn="just">
              <a:buFont typeface="+mj-lt"/>
              <a:buAutoNum type="arabicParenR"/>
            </a:pPr>
            <a:r>
              <a:rPr lang="es-ES" sz="1600" dirty="0"/>
              <a:t>Inicio de sesión en SQL Server Management Studio (SSMS): Abre SSMS y conecta al servidor de SQL Server.</a:t>
            </a:r>
          </a:p>
          <a:p>
            <a:pPr marL="342900" indent="-342900" algn="just">
              <a:buFont typeface="+mj-lt"/>
              <a:buAutoNum type="arabicParenR"/>
            </a:pPr>
            <a:endParaRPr lang="es-ES" sz="1600" dirty="0"/>
          </a:p>
          <a:p>
            <a:pPr marL="342900" indent="-342900" algn="just">
              <a:buFont typeface="+mj-lt"/>
              <a:buAutoNum type="arabicParenR"/>
            </a:pPr>
            <a:r>
              <a:rPr lang="es-ES" sz="1600" dirty="0"/>
              <a:t>Creación de un nuevo inicio de sesión: Haz clic derecho en "Inicios de sesión" dentro del Explorador de objetos y selecciona "Nuevo inicio de sesión...".</a:t>
            </a:r>
          </a:p>
          <a:p>
            <a:pPr marL="342900" indent="-342900" algn="just">
              <a:buFont typeface="+mj-lt"/>
              <a:buAutoNum type="arabicParenR"/>
            </a:pPr>
            <a:endParaRPr lang="es-ES" sz="1600" dirty="0"/>
          </a:p>
          <a:p>
            <a:pPr marL="342900" indent="-342900" algn="just">
              <a:buFont typeface="+mj-lt"/>
              <a:buAutoNum type="arabicParenR"/>
            </a:pPr>
            <a:r>
              <a:rPr lang="es-ES" sz="1600" dirty="0"/>
              <a:t>Configuración del nuevo inicio de sesión: En la ventana emergente, elige el tipo de autenticación, como la autenticación de Windows o SQL Server, y proporciona un nombre de inicio de sesión. Establece una contraseña si es necesario.</a:t>
            </a:r>
          </a:p>
          <a:p>
            <a:pPr marL="342900" indent="-342900" algn="just">
              <a:buFont typeface="+mj-lt"/>
              <a:buAutoNum type="arabicParenR"/>
            </a:pPr>
            <a:endParaRPr lang="es-ES" sz="1600" dirty="0"/>
          </a:p>
          <a:p>
            <a:pPr marL="342900" indent="-342900" algn="just">
              <a:buFont typeface="+mj-lt"/>
              <a:buAutoNum type="arabicParenR"/>
            </a:pPr>
            <a:r>
              <a:rPr lang="es-ES" sz="1600" dirty="0"/>
              <a:t>Seleccionar base de datos predeterminada y configuraciones adicionales: En la sección de opciones, puedes especificar la base de datos predeterminada, el idioma y otras preferencias según sea necesario.</a:t>
            </a:r>
          </a:p>
          <a:p>
            <a:pPr marL="342900" indent="-342900" algn="just">
              <a:buFont typeface="+mj-lt"/>
              <a:buAutoNum type="arabicParenR"/>
            </a:pPr>
            <a:endParaRPr lang="es-ES" sz="1600" dirty="0"/>
          </a:p>
          <a:p>
            <a:pPr marL="342900" indent="-342900" algn="just">
              <a:buFont typeface="+mj-lt"/>
              <a:buAutoNum type="arabicParenR"/>
            </a:pPr>
            <a:r>
              <a:rPr lang="es-ES" sz="1600" dirty="0"/>
              <a:t>Definición de roles: En la página de selección de roles, selecciona los roles que deseas asignar al usuario, como "public" o "sysadmin", así como otros roles personalizados según la seguridad y las necesidades del usuario.</a:t>
            </a:r>
          </a:p>
          <a:p>
            <a:pPr marL="342900" indent="-342900" algn="just">
              <a:buFont typeface="+mj-lt"/>
              <a:buAutoNum type="arabicParenR"/>
            </a:pPr>
            <a:endParaRPr lang="es-ES" sz="1600" dirty="0"/>
          </a:p>
          <a:p>
            <a:pPr marL="342900" indent="-342900" algn="just">
              <a:buFont typeface="+mj-lt"/>
              <a:buAutoNum type="arabicParenR"/>
            </a:pPr>
            <a:r>
              <a:rPr lang="es-ES" sz="1600" dirty="0"/>
              <a:t>Asignación de permisos de base de datos: En la sección de "User Mapping", elige la base de datos y asigna los permisos necesarios al usuario en esa base de datos. Puedes seleccionar varios roles y bases de datos según sea necesario.</a:t>
            </a:r>
          </a:p>
          <a:p>
            <a:pPr marL="342900" indent="-342900" algn="just">
              <a:buFont typeface="+mj-lt"/>
              <a:buAutoNum type="arabicParenR"/>
            </a:pPr>
            <a:endParaRPr lang="es-ES" sz="1600" dirty="0"/>
          </a:p>
          <a:p>
            <a:pPr marL="342900" indent="-342900" algn="just">
              <a:buFont typeface="+mj-lt"/>
              <a:buAutoNum type="arabicParenR"/>
            </a:pPr>
            <a:r>
              <a:rPr lang="es-ES" sz="1600" dirty="0"/>
              <a:t>Configuración de permisos de securables: En la sección de "Securables", busca y selecciona los objetos del servidor que deseas asignar al usuario. Puedes especificar permisos detallados, como GRANT, WITH GRANT, DENY, etc., para cada securable seleccionado.</a:t>
            </a:r>
          </a:p>
          <a:p>
            <a:pPr marL="342900" indent="-342900" algn="just">
              <a:buFont typeface="+mj-lt"/>
              <a:buAutoNum type="arabicParenR"/>
            </a:pPr>
            <a:endParaRPr lang="es-ES" sz="1600" dirty="0"/>
          </a:p>
          <a:p>
            <a:pPr marL="342900" indent="-342900" algn="just">
              <a:buFont typeface="+mj-lt"/>
              <a:buAutoNum type="arabicParenR"/>
            </a:pPr>
            <a:r>
              <a:rPr lang="es-ES" sz="1600" dirty="0"/>
              <a:t>Revisión y aplicación de cambios: Revisa todas las configuraciones realizadas y asegúrate de que los permisos estén configurados correctamente. Una vez confirmado, haz clic en "Aceptar" para aplicar los cambios y crear el usuario con los roles y permisos especificados.</a:t>
            </a:r>
            <a:endParaRPr lang="en-US" sz="1600" dirty="0"/>
          </a:p>
        </p:txBody>
      </p:sp>
      <p:sp>
        <p:nvSpPr>
          <p:cNvPr id="4" name="CuadroTexto 3">
            <a:extLst>
              <a:ext uri="{FF2B5EF4-FFF2-40B4-BE49-F238E27FC236}">
                <a16:creationId xmlns:a16="http://schemas.microsoft.com/office/drawing/2014/main" id="{653CCEB0-A63C-495F-F240-D00A25D3DE0A}"/>
              </a:ext>
            </a:extLst>
          </p:cNvPr>
          <p:cNvSpPr txBox="1"/>
          <p:nvPr/>
        </p:nvSpPr>
        <p:spPr>
          <a:xfrm>
            <a:off x="123825" y="114300"/>
            <a:ext cx="7410450" cy="369332"/>
          </a:xfrm>
          <a:prstGeom prst="rect">
            <a:avLst/>
          </a:prstGeom>
          <a:noFill/>
        </p:spPr>
        <p:txBody>
          <a:bodyPr wrap="square" rtlCol="0">
            <a:spAutoFit/>
          </a:bodyPr>
          <a:lstStyle/>
          <a:p>
            <a:r>
              <a:rPr lang="en-GB" sz="1800" b="1" dirty="0">
                <a:solidFill>
                  <a:schemeClr val="tx1"/>
                </a:solidFill>
                <a:highlight>
                  <a:srgbClr val="FFFF00"/>
                </a:highlight>
              </a:rPr>
              <a:t>Detalles paso a paso:</a:t>
            </a:r>
            <a:endParaRPr lang="en-US" sz="1800" b="1" dirty="0">
              <a:solidFill>
                <a:schemeClr val="tx1"/>
              </a:solidFill>
              <a:highlight>
                <a:srgbClr val="FFFF00"/>
              </a:highlight>
            </a:endParaRPr>
          </a:p>
        </p:txBody>
      </p:sp>
    </p:spTree>
    <p:extLst>
      <p:ext uri="{BB962C8B-B14F-4D97-AF65-F5344CB8AC3E}">
        <p14:creationId xmlns:p14="http://schemas.microsoft.com/office/powerpoint/2010/main" val="176460279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27D18DF2-781F-1F4D-F6D1-3F786FEED504}"/>
              </a:ext>
            </a:extLst>
          </p:cNvPr>
          <p:cNvPicPr>
            <a:picLocks noChangeAspect="1"/>
          </p:cNvPicPr>
          <p:nvPr/>
        </p:nvPicPr>
        <p:blipFill>
          <a:blip r:embed="rId2"/>
          <a:stretch>
            <a:fillRect/>
          </a:stretch>
        </p:blipFill>
        <p:spPr>
          <a:xfrm>
            <a:off x="847725" y="1366837"/>
            <a:ext cx="3333750" cy="3781425"/>
          </a:xfrm>
          <a:prstGeom prst="rect">
            <a:avLst/>
          </a:prstGeom>
        </p:spPr>
      </p:pic>
      <p:sp>
        <p:nvSpPr>
          <p:cNvPr id="3" name="CuadroTexto 2">
            <a:extLst>
              <a:ext uri="{FF2B5EF4-FFF2-40B4-BE49-F238E27FC236}">
                <a16:creationId xmlns:a16="http://schemas.microsoft.com/office/drawing/2014/main" id="{BC706920-2116-25A4-87EF-394034CD29A3}"/>
              </a:ext>
            </a:extLst>
          </p:cNvPr>
          <p:cNvSpPr txBox="1"/>
          <p:nvPr/>
        </p:nvSpPr>
        <p:spPr>
          <a:xfrm>
            <a:off x="1095375" y="6071113"/>
            <a:ext cx="10267950" cy="400110"/>
          </a:xfrm>
          <a:prstGeom prst="rect">
            <a:avLst/>
          </a:prstGeom>
          <a:noFill/>
        </p:spPr>
        <p:txBody>
          <a:bodyPr wrap="square" rtlCol="0">
            <a:spAutoFit/>
          </a:bodyPr>
          <a:lstStyle/>
          <a:p>
            <a:pPr algn="ctr"/>
            <a:r>
              <a:rPr lang="en-GB" sz="2000" b="1" dirty="0">
                <a:highlight>
                  <a:srgbClr val="FFFF00"/>
                </a:highlight>
              </a:rPr>
              <a:t>Vamos a crear una base de datos y su tabla.</a:t>
            </a:r>
            <a:endParaRPr lang="en-US" sz="2000" b="1" dirty="0">
              <a:highlight>
                <a:srgbClr val="FFFF00"/>
              </a:highlight>
            </a:endParaRPr>
          </a:p>
        </p:txBody>
      </p:sp>
      <p:sp>
        <p:nvSpPr>
          <p:cNvPr id="5" name="CuadroTexto 4">
            <a:extLst>
              <a:ext uri="{FF2B5EF4-FFF2-40B4-BE49-F238E27FC236}">
                <a16:creationId xmlns:a16="http://schemas.microsoft.com/office/drawing/2014/main" id="{C54F7435-FA53-5B68-943A-4A25D4B8FCB8}"/>
              </a:ext>
            </a:extLst>
          </p:cNvPr>
          <p:cNvSpPr txBox="1"/>
          <p:nvPr/>
        </p:nvSpPr>
        <p:spPr>
          <a:xfrm>
            <a:off x="4910137" y="1177231"/>
            <a:ext cx="6986588" cy="4524315"/>
          </a:xfrm>
          <a:prstGeom prst="rect">
            <a:avLst/>
          </a:prstGeom>
          <a:noFill/>
        </p:spPr>
        <p:txBody>
          <a:bodyPr wrap="square">
            <a:spAutoFit/>
          </a:bodyPr>
          <a:lstStyle/>
          <a:p>
            <a:pPr marL="342900" indent="-342900" algn="just">
              <a:buFont typeface="+mj-lt"/>
              <a:buAutoNum type="alphaLcParenR"/>
            </a:pPr>
            <a:r>
              <a:rPr lang="es-ES" sz="1600" b="1" dirty="0"/>
              <a:t>Modo Consola: </a:t>
            </a:r>
            <a:r>
              <a:rPr lang="es-ES" sz="1600" dirty="0"/>
              <a:t>Este modo implica interactuar directamente con el servidor de SQL Server a través de una interfaz de línea de comandos, como SQLCMD o la utilidad de línea de comandos de PowerShell. Permite ejecutar consultas, comandos administrativos y scripts directamente desde la línea de comandos.</a:t>
            </a:r>
          </a:p>
          <a:p>
            <a:pPr marL="342900" indent="-342900" algn="just">
              <a:buFont typeface="+mj-lt"/>
              <a:buAutoNum type="alphaLcParenR"/>
            </a:pPr>
            <a:endParaRPr lang="es-ES" sz="1600" dirty="0"/>
          </a:p>
          <a:p>
            <a:pPr marL="342900" indent="-342900" algn="just">
              <a:buFont typeface="+mj-lt"/>
              <a:buAutoNum type="alphaLcParenR"/>
            </a:pPr>
            <a:r>
              <a:rPr lang="es-ES" sz="1600" b="1" dirty="0"/>
              <a:t>Modo Asistente: </a:t>
            </a:r>
            <a:r>
              <a:rPr lang="es-ES" sz="1600" dirty="0"/>
              <a:t>Este modo implica utilizar herramientas gráficas, como SQL Server Management Studio (SSMS) o SQL Server Data Tools (SSDT), que proporcionan interfaces visuales para administrar bases de datos, escribir consultas, diseñar esquemas y realizar otras tareas administrativas y de desarrollo.</a:t>
            </a:r>
          </a:p>
          <a:p>
            <a:pPr marL="342900" indent="-342900" algn="just">
              <a:buFont typeface="+mj-lt"/>
              <a:buAutoNum type="alphaLcParenR"/>
            </a:pPr>
            <a:endParaRPr lang="es-ES" sz="1600" dirty="0"/>
          </a:p>
          <a:p>
            <a:pPr marL="342900" indent="-342900" algn="just">
              <a:buFont typeface="+mj-lt"/>
              <a:buAutoNum type="alphaLcParenR"/>
            </a:pPr>
            <a:r>
              <a:rPr lang="es-ES" sz="1600" b="1" dirty="0"/>
              <a:t>Modo Gráfico con Comandos de Consulta: </a:t>
            </a:r>
            <a:r>
              <a:rPr lang="es-ES" sz="1600" dirty="0"/>
              <a:t>Este modo implica utilizar herramientas gráficas como SSMS, pero en lugar de realizar todas las tareas a través de la interfaz visual, se pueden ejecutar comandos de consulta directamente en una nueva ventana de consulta (New Query) para interactuar con la base de datos de manera similar al modo consola, pero con una interfaz gráfica..</a:t>
            </a:r>
            <a:endParaRPr lang="en-US" sz="1600" dirty="0"/>
          </a:p>
        </p:txBody>
      </p:sp>
      <p:sp>
        <p:nvSpPr>
          <p:cNvPr id="7" name="CuadroTexto 6">
            <a:extLst>
              <a:ext uri="{FF2B5EF4-FFF2-40B4-BE49-F238E27FC236}">
                <a16:creationId xmlns:a16="http://schemas.microsoft.com/office/drawing/2014/main" id="{D4698380-D74B-BAEB-A33D-AF39D4DF21D8}"/>
              </a:ext>
            </a:extLst>
          </p:cNvPr>
          <p:cNvSpPr txBox="1"/>
          <p:nvPr/>
        </p:nvSpPr>
        <p:spPr>
          <a:xfrm>
            <a:off x="1095375" y="246162"/>
            <a:ext cx="10629900" cy="400110"/>
          </a:xfrm>
          <a:prstGeom prst="rect">
            <a:avLst/>
          </a:prstGeom>
          <a:noFill/>
        </p:spPr>
        <p:txBody>
          <a:bodyPr wrap="square">
            <a:spAutoFit/>
          </a:bodyPr>
          <a:lstStyle/>
          <a:p>
            <a:pPr algn="ctr"/>
            <a:r>
              <a:rPr lang="es-ES" sz="2000" b="1" dirty="0"/>
              <a:t>SQL Server tiene varios modos de uso, pero los tres principales son:</a:t>
            </a:r>
          </a:p>
        </p:txBody>
      </p:sp>
    </p:spTree>
    <p:extLst>
      <p:ext uri="{BB962C8B-B14F-4D97-AF65-F5344CB8AC3E}">
        <p14:creationId xmlns:p14="http://schemas.microsoft.com/office/powerpoint/2010/main" val="16845210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p:cNvSpPr/>
          <p:nvPr/>
        </p:nvSpPr>
        <p:spPr>
          <a:xfrm>
            <a:off x="318053" y="884248"/>
            <a:ext cx="11249658" cy="830997"/>
          </a:xfrm>
          <a:prstGeom prst="rect">
            <a:avLst/>
          </a:prstGeom>
        </p:spPr>
        <p:txBody>
          <a:bodyPr wrap="square">
            <a:spAutoFit/>
          </a:bodyPr>
          <a:lstStyle/>
          <a:p>
            <a:pPr algn="just"/>
            <a:r>
              <a:rPr lang="es-ES" sz="2400" dirty="0">
                <a:latin typeface="Times New Roman" panose="02020603050405020304" pitchFamily="18" charset="0"/>
                <a:cs typeface="Times New Roman" panose="02020603050405020304" pitchFamily="18" charset="0"/>
              </a:rPr>
              <a:t>Provee servicios de base de datos a otros programas u otras computadoras, como es definido por el modelo cliente-servidor.</a:t>
            </a:r>
            <a:endParaRPr lang="es-DO" sz="2400" dirty="0">
              <a:latin typeface="Times New Roman" panose="02020603050405020304" pitchFamily="18" charset="0"/>
              <a:cs typeface="Times New Roman" panose="02020603050405020304" pitchFamily="18" charset="0"/>
            </a:endParaRPr>
          </a:p>
        </p:txBody>
      </p:sp>
      <p:pic>
        <p:nvPicPr>
          <p:cNvPr id="19458" name="Picture 2" descr="Resultado de imagen para Servidor de Base de Datos"/>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69704" y="1700902"/>
            <a:ext cx="2018865" cy="2484757"/>
          </a:xfrm>
          <a:prstGeom prst="rect">
            <a:avLst/>
          </a:prstGeom>
          <a:noFill/>
          <a:extLst>
            <a:ext uri="{909E8E84-426E-40DD-AFC4-6F175D3DCCD1}">
              <a14:hiddenFill xmlns:a14="http://schemas.microsoft.com/office/drawing/2010/main">
                <a:solidFill>
                  <a:srgbClr val="FFFFFF"/>
                </a:solidFill>
              </a14:hiddenFill>
            </a:ext>
          </a:extLst>
        </p:spPr>
      </p:pic>
      <p:pic>
        <p:nvPicPr>
          <p:cNvPr id="19460" name="Picture 4" descr="Resultado de imagen para user ic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7322" y="2271475"/>
            <a:ext cx="1323442" cy="1343612"/>
          </a:xfrm>
          <a:prstGeom prst="rect">
            <a:avLst/>
          </a:prstGeom>
          <a:noFill/>
          <a:extLst>
            <a:ext uri="{909E8E84-426E-40DD-AFC4-6F175D3DCCD1}">
              <a14:hiddenFill xmlns:a14="http://schemas.microsoft.com/office/drawing/2010/main">
                <a:solidFill>
                  <a:srgbClr val="FFFFFF"/>
                </a:solidFill>
              </a14:hiddenFill>
            </a:ext>
          </a:extLst>
        </p:spPr>
      </p:pic>
      <p:pic>
        <p:nvPicPr>
          <p:cNvPr id="19462" name="Picture 6" descr="Imagen relacionada"/>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18053" y="4716475"/>
            <a:ext cx="1343612" cy="1343612"/>
          </a:xfrm>
          <a:prstGeom prst="rect">
            <a:avLst/>
          </a:prstGeom>
          <a:noFill/>
          <a:extLst>
            <a:ext uri="{909E8E84-426E-40DD-AFC4-6F175D3DCCD1}">
              <a14:hiddenFill xmlns:a14="http://schemas.microsoft.com/office/drawing/2010/main">
                <a:solidFill>
                  <a:srgbClr val="FFFFFF"/>
                </a:solidFill>
              </a14:hiddenFill>
            </a:ext>
          </a:extLst>
        </p:spPr>
      </p:pic>
      <p:pic>
        <p:nvPicPr>
          <p:cNvPr id="19464" name="Picture 8" descr="Resultado de imagen para pc ic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5332" y="2313059"/>
            <a:ext cx="1359488" cy="135948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8" descr="Resultado de imagen para pc ic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60764" y="4890607"/>
            <a:ext cx="1359488" cy="1359488"/>
          </a:xfrm>
          <a:prstGeom prst="rect">
            <a:avLst/>
          </a:prstGeom>
          <a:noFill/>
          <a:extLst>
            <a:ext uri="{909E8E84-426E-40DD-AFC4-6F175D3DCCD1}">
              <a14:hiddenFill xmlns:a14="http://schemas.microsoft.com/office/drawing/2010/main">
                <a:solidFill>
                  <a:srgbClr val="FFFFFF"/>
                </a:solidFill>
              </a14:hiddenFill>
            </a:ext>
          </a:extLst>
        </p:spPr>
      </p:pic>
      <p:pic>
        <p:nvPicPr>
          <p:cNvPr id="19466" name="Picture 10" descr="Imagen relacionada"/>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74137" y="4387596"/>
            <a:ext cx="3810000" cy="1952625"/>
          </a:xfrm>
          <a:prstGeom prst="rect">
            <a:avLst/>
          </a:prstGeom>
          <a:noFill/>
          <a:extLst>
            <a:ext uri="{909E8E84-426E-40DD-AFC4-6F175D3DCCD1}">
              <a14:hiddenFill xmlns:a14="http://schemas.microsoft.com/office/drawing/2010/main">
                <a:solidFill>
                  <a:srgbClr val="FFFFFF"/>
                </a:solidFill>
              </a14:hiddenFill>
            </a:ext>
          </a:extLst>
        </p:spPr>
      </p:pic>
      <p:cxnSp>
        <p:nvCxnSpPr>
          <p:cNvPr id="7" name="Conector recto de flecha 6"/>
          <p:cNvCxnSpPr/>
          <p:nvPr/>
        </p:nvCxnSpPr>
        <p:spPr>
          <a:xfrm>
            <a:off x="3485322" y="2943280"/>
            <a:ext cx="4863548" cy="49523"/>
          </a:xfrm>
          <a:prstGeom prst="straightConnector1">
            <a:avLst/>
          </a:prstGeom>
          <a:ln w="57150">
            <a:prstDash val="dashDot"/>
            <a:tailEnd type="triangle"/>
          </a:ln>
        </p:spPr>
        <p:style>
          <a:lnRef idx="3">
            <a:schemeClr val="accent5"/>
          </a:lnRef>
          <a:fillRef idx="0">
            <a:schemeClr val="accent5"/>
          </a:fillRef>
          <a:effectRef idx="2">
            <a:schemeClr val="accent5"/>
          </a:effectRef>
          <a:fontRef idx="minor">
            <a:schemeClr val="tx1"/>
          </a:fontRef>
        </p:style>
      </p:cxnSp>
      <p:cxnSp>
        <p:nvCxnSpPr>
          <p:cNvPr id="14" name="Conector recto de flecha 13"/>
          <p:cNvCxnSpPr>
            <a:stCxn id="10" idx="3"/>
          </p:cNvCxnSpPr>
          <p:nvPr/>
        </p:nvCxnSpPr>
        <p:spPr>
          <a:xfrm flipV="1">
            <a:off x="3120252" y="3040273"/>
            <a:ext cx="5228618" cy="2530078"/>
          </a:xfrm>
          <a:prstGeom prst="straightConnector1">
            <a:avLst/>
          </a:prstGeom>
          <a:ln w="57150">
            <a:prstDash val="dashDot"/>
            <a:tailEnd type="triangle"/>
          </a:ln>
        </p:spPr>
        <p:style>
          <a:lnRef idx="3">
            <a:schemeClr val="accent5"/>
          </a:lnRef>
          <a:fillRef idx="0">
            <a:schemeClr val="accent5"/>
          </a:fillRef>
          <a:effectRef idx="2">
            <a:schemeClr val="accent5"/>
          </a:effectRef>
          <a:fontRef idx="minor">
            <a:schemeClr val="tx1"/>
          </a:fontRef>
        </p:style>
      </p:cxnSp>
      <p:sp>
        <p:nvSpPr>
          <p:cNvPr id="11" name="Rectángulo 10"/>
          <p:cNvSpPr/>
          <p:nvPr/>
        </p:nvSpPr>
        <p:spPr>
          <a:xfrm>
            <a:off x="1094946" y="352981"/>
            <a:ext cx="5561035" cy="461665"/>
          </a:xfrm>
          <a:prstGeom prst="rect">
            <a:avLst/>
          </a:prstGeom>
        </p:spPr>
        <p:txBody>
          <a:bodyPr wrap="square">
            <a:spAutoFit/>
          </a:bodyPr>
          <a:lstStyle/>
          <a:p>
            <a:r>
              <a:rPr lang="es-ES" sz="2400" b="1" dirty="0">
                <a:solidFill>
                  <a:srgbClr val="002060"/>
                </a:solidFill>
                <a:latin typeface="Times New Roman" panose="02020603050405020304" pitchFamily="18" charset="0"/>
                <a:cs typeface="Times New Roman" panose="02020603050405020304" pitchFamily="18" charset="0"/>
              </a:rPr>
              <a:t>Servidor de Base de Datos:</a:t>
            </a:r>
            <a:endParaRPr lang="es-DO" sz="2400" dirty="0">
              <a:latin typeface="Times New Roman" panose="02020603050405020304" pitchFamily="18" charset="0"/>
              <a:cs typeface="Times New Roman" panose="02020603050405020304" pitchFamily="18" charset="0"/>
            </a:endParaRPr>
          </a:p>
        </p:txBody>
      </p:sp>
      <p:pic>
        <p:nvPicPr>
          <p:cNvPr id="8194" name="Picture 2" descr="Resultado de imagen para servidores icono"/>
          <p:cNvPicPr>
            <a:picLocks noChangeAspect="1" noChangeArrowheads="1"/>
          </p:cNvPicPr>
          <p:nvPr/>
        </p:nvPicPr>
        <p:blipFill>
          <a:blip r:embed="rId7"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37322" y="254396"/>
            <a:ext cx="575668" cy="575668"/>
          </a:xfrm>
          <a:prstGeom prst="rect">
            <a:avLst/>
          </a:prstGeom>
          <a:noFill/>
          <a:extLst>
            <a:ext uri="{909E8E84-426E-40DD-AFC4-6F175D3DCCD1}">
              <a14:hiddenFill xmlns:a14="http://schemas.microsoft.com/office/drawing/2010/main">
                <a:solidFill>
                  <a:srgbClr val="FFFFFF"/>
                </a:solidFill>
              </a14:hiddenFill>
            </a:ext>
          </a:extLst>
        </p:spPr>
      </p:pic>
      <p:pic>
        <p:nvPicPr>
          <p:cNvPr id="9218" name="Picture 2" descr="Resultado de imagen para mongodb"/>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108669" y="5267913"/>
            <a:ext cx="1130935" cy="11309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948125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A060B3BB-1580-EBA4-0AF7-B5C99C4A8447}"/>
              </a:ext>
            </a:extLst>
          </p:cNvPr>
          <p:cNvSpPr txBox="1"/>
          <p:nvPr/>
        </p:nvSpPr>
        <p:spPr>
          <a:xfrm>
            <a:off x="247650" y="743099"/>
            <a:ext cx="11696700" cy="6001643"/>
          </a:xfrm>
          <a:prstGeom prst="rect">
            <a:avLst/>
          </a:prstGeom>
          <a:noFill/>
        </p:spPr>
        <p:txBody>
          <a:bodyPr wrap="square">
            <a:spAutoFit/>
          </a:bodyPr>
          <a:lstStyle/>
          <a:p>
            <a:pPr marL="342900" indent="-342900" algn="just">
              <a:buFont typeface="+mj-lt"/>
              <a:buAutoNum type="arabicParenR"/>
            </a:pPr>
            <a:r>
              <a:rPr lang="es-ES" sz="1600" dirty="0"/>
              <a:t>Abre SQL Server Management Studio (SSMS) y conéctate al servidor de SQL Server.</a:t>
            </a:r>
          </a:p>
          <a:p>
            <a:pPr marL="342900" indent="-342900" algn="just">
              <a:buFont typeface="+mj-lt"/>
              <a:buAutoNum type="arabicParenR"/>
            </a:pPr>
            <a:endParaRPr lang="es-ES" sz="1600" dirty="0"/>
          </a:p>
          <a:p>
            <a:pPr marL="342900" indent="-342900" algn="just">
              <a:buFont typeface="+mj-lt"/>
              <a:buAutoNum type="arabicParenR"/>
            </a:pPr>
            <a:r>
              <a:rPr lang="es-ES" sz="1600" dirty="0"/>
              <a:t>En el Explorador de objetos, haz clic derecho en "Bases de datos" y selecciona "Nueva base de datos...".</a:t>
            </a:r>
          </a:p>
          <a:p>
            <a:pPr marL="342900" indent="-342900" algn="just">
              <a:buFont typeface="+mj-lt"/>
              <a:buAutoNum type="arabicParenR"/>
            </a:pPr>
            <a:endParaRPr lang="es-ES" sz="1600" dirty="0"/>
          </a:p>
          <a:p>
            <a:pPr marL="342900" indent="-342900" algn="just">
              <a:buFont typeface="+mj-lt"/>
              <a:buAutoNum type="arabicParenR"/>
            </a:pPr>
            <a:r>
              <a:rPr lang="es-ES" sz="1600" dirty="0"/>
              <a:t>Se abrirá el asistente para crear una nueva base de datos. En la página "General", proporciona un nombre para la nueva base de datos en el campo "Nombre de la base de datos".</a:t>
            </a:r>
          </a:p>
          <a:p>
            <a:pPr marL="342900" indent="-342900" algn="just">
              <a:buFont typeface="+mj-lt"/>
              <a:buAutoNum type="arabicParenR"/>
            </a:pPr>
            <a:endParaRPr lang="es-ES" sz="1600" dirty="0"/>
          </a:p>
          <a:p>
            <a:pPr marL="342900" indent="-342900" algn="just">
              <a:buFont typeface="+mj-lt"/>
              <a:buAutoNum type="arabicParenR"/>
            </a:pPr>
            <a:r>
              <a:rPr lang="es-ES" sz="1600" dirty="0"/>
              <a:t>Opcionalmente, puedes especificar un propietario para la base de datos en el campo "Propietario de la base de datos".</a:t>
            </a:r>
          </a:p>
          <a:p>
            <a:pPr marL="342900" indent="-342900" algn="just">
              <a:buFont typeface="+mj-lt"/>
              <a:buAutoNum type="arabicParenR"/>
            </a:pPr>
            <a:endParaRPr lang="es-ES" sz="1600" dirty="0"/>
          </a:p>
          <a:p>
            <a:pPr marL="342900" indent="-342900" algn="just">
              <a:buFont typeface="+mj-lt"/>
              <a:buAutoNum type="arabicParenR"/>
            </a:pPr>
            <a:r>
              <a:rPr lang="es-ES" sz="1600" dirty="0"/>
              <a:t>En la página "Archivos de datos", puedes configurar la ubicación y el tamaño del archivo de datos principal y, opcionalmente, agregar archivos de datos secundarios.</a:t>
            </a:r>
          </a:p>
          <a:p>
            <a:pPr marL="342900" indent="-342900" algn="just">
              <a:buFont typeface="+mj-lt"/>
              <a:buAutoNum type="arabicParenR"/>
            </a:pPr>
            <a:endParaRPr lang="es-ES" sz="1600" dirty="0"/>
          </a:p>
          <a:p>
            <a:pPr marL="342900" indent="-342900" algn="just">
              <a:buFont typeface="+mj-lt"/>
              <a:buAutoNum type="arabicParenR"/>
            </a:pPr>
            <a:r>
              <a:rPr lang="es-ES" sz="1600" dirty="0"/>
              <a:t>En la página "Opciones", puedes configurar varias opciones adicionales para la base de datos, como la recuperación completa o simple, la compatibilidad con la cadena de conexiones de la aplicación, etc.</a:t>
            </a:r>
          </a:p>
          <a:p>
            <a:pPr marL="342900" indent="-342900" algn="just">
              <a:buFont typeface="+mj-lt"/>
              <a:buAutoNum type="arabicParenR"/>
            </a:pPr>
            <a:endParaRPr lang="es-ES" sz="1600" dirty="0"/>
          </a:p>
          <a:p>
            <a:pPr marL="342900" indent="-342900" algn="just">
              <a:buFont typeface="+mj-lt"/>
              <a:buAutoNum type="arabicParenR"/>
            </a:pPr>
            <a:r>
              <a:rPr lang="es-ES" sz="1600" dirty="0"/>
              <a:t>Revisa la configuración en las diferentes páginas del asistente y asegúrate de que esté correcta.</a:t>
            </a:r>
          </a:p>
          <a:p>
            <a:pPr marL="342900" indent="-342900" algn="just">
              <a:buFont typeface="+mj-lt"/>
              <a:buAutoNum type="arabicParenR"/>
            </a:pPr>
            <a:endParaRPr lang="es-ES" sz="1600" dirty="0"/>
          </a:p>
          <a:p>
            <a:pPr marL="342900" indent="-342900" algn="just">
              <a:buFont typeface="+mj-lt"/>
              <a:buAutoNum type="arabicParenR"/>
            </a:pPr>
            <a:r>
              <a:rPr lang="es-ES" sz="1600" dirty="0"/>
              <a:t>Una vez que estés satisfecho con la configuración, haz clic en "Aceptar" para crear la base de datos.</a:t>
            </a:r>
          </a:p>
          <a:p>
            <a:pPr marL="342900" indent="-342900" algn="just">
              <a:buFont typeface="+mj-lt"/>
              <a:buAutoNum type="arabicParenR"/>
            </a:pPr>
            <a:endParaRPr lang="es-ES" sz="1600" dirty="0"/>
          </a:p>
          <a:p>
            <a:pPr marL="342900" indent="-342900" algn="just">
              <a:buFont typeface="+mj-lt"/>
              <a:buAutoNum type="arabicParenR"/>
            </a:pPr>
            <a:r>
              <a:rPr lang="es-ES" sz="1600" dirty="0"/>
              <a:t>El asistente creará la base de datos con la configuración especificada y mostrará un mensaje de confirmación cuando la operación se haya completado.</a:t>
            </a:r>
          </a:p>
          <a:p>
            <a:pPr marL="342900" indent="-342900" algn="just">
              <a:buFont typeface="+mj-lt"/>
              <a:buAutoNum type="arabicParenR"/>
            </a:pPr>
            <a:endParaRPr lang="es-ES" sz="1600" dirty="0"/>
          </a:p>
          <a:p>
            <a:pPr marL="342900" indent="-342900" algn="just">
              <a:buFont typeface="+mj-lt"/>
              <a:buAutoNum type="arabicParenR"/>
            </a:pPr>
            <a:r>
              <a:rPr lang="es-ES" sz="1600" dirty="0"/>
              <a:t>Puedes verificar la nueva base de datos en el Explorador de objetos para asegurarte de que se haya creado correctamente.</a:t>
            </a:r>
            <a:endParaRPr lang="en-US" sz="1600" dirty="0"/>
          </a:p>
        </p:txBody>
      </p:sp>
      <p:sp>
        <p:nvSpPr>
          <p:cNvPr id="7" name="CuadroTexto 6">
            <a:extLst>
              <a:ext uri="{FF2B5EF4-FFF2-40B4-BE49-F238E27FC236}">
                <a16:creationId xmlns:a16="http://schemas.microsoft.com/office/drawing/2014/main" id="{106BE72A-4792-4FC5-D449-992A763DDBA0}"/>
              </a:ext>
            </a:extLst>
          </p:cNvPr>
          <p:cNvSpPr txBox="1"/>
          <p:nvPr/>
        </p:nvSpPr>
        <p:spPr>
          <a:xfrm>
            <a:off x="323850" y="113258"/>
            <a:ext cx="11468100" cy="369332"/>
          </a:xfrm>
          <a:prstGeom prst="rect">
            <a:avLst/>
          </a:prstGeom>
          <a:noFill/>
        </p:spPr>
        <p:txBody>
          <a:bodyPr wrap="square">
            <a:spAutoFit/>
          </a:bodyPr>
          <a:lstStyle/>
          <a:p>
            <a:pPr algn="just"/>
            <a:r>
              <a:rPr lang="es-ES" sz="1800" b="1" dirty="0">
                <a:solidFill>
                  <a:schemeClr val="tx1"/>
                </a:solidFill>
                <a:highlight>
                  <a:srgbClr val="FFFF00"/>
                </a:highlight>
              </a:rPr>
              <a:t>Pasos para crear una base de datos utilizando el asistente en SQL Server Management Studio (SSMS):</a:t>
            </a:r>
          </a:p>
        </p:txBody>
      </p:sp>
    </p:spTree>
    <p:extLst>
      <p:ext uri="{BB962C8B-B14F-4D97-AF65-F5344CB8AC3E}">
        <p14:creationId xmlns:p14="http://schemas.microsoft.com/office/powerpoint/2010/main" val="168456635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E20C61D7-71F5-8754-FBF0-B3591CF1B1FB}"/>
              </a:ext>
            </a:extLst>
          </p:cNvPr>
          <p:cNvPicPr>
            <a:picLocks noChangeAspect="1"/>
          </p:cNvPicPr>
          <p:nvPr/>
        </p:nvPicPr>
        <p:blipFill>
          <a:blip r:embed="rId2"/>
          <a:stretch>
            <a:fillRect/>
          </a:stretch>
        </p:blipFill>
        <p:spPr>
          <a:xfrm>
            <a:off x="7415212" y="1845342"/>
            <a:ext cx="3533775" cy="3467100"/>
          </a:xfrm>
          <a:prstGeom prst="rect">
            <a:avLst/>
          </a:prstGeom>
        </p:spPr>
      </p:pic>
      <p:sp>
        <p:nvSpPr>
          <p:cNvPr id="4" name="TextBox 3">
            <a:extLst>
              <a:ext uri="{FF2B5EF4-FFF2-40B4-BE49-F238E27FC236}">
                <a16:creationId xmlns:a16="http://schemas.microsoft.com/office/drawing/2014/main" id="{DF94EDFA-F6B5-604D-CEC5-B25789439183}"/>
              </a:ext>
            </a:extLst>
          </p:cNvPr>
          <p:cNvSpPr txBox="1"/>
          <p:nvPr/>
        </p:nvSpPr>
        <p:spPr>
          <a:xfrm>
            <a:off x="342901" y="205340"/>
            <a:ext cx="6097554" cy="461665"/>
          </a:xfrm>
          <a:prstGeom prst="rect">
            <a:avLst/>
          </a:prstGeom>
          <a:noFill/>
        </p:spPr>
        <p:txBody>
          <a:bodyPr wrap="square">
            <a:spAutoFit/>
          </a:bodyPr>
          <a:lstStyle/>
          <a:p>
            <a:pPr algn="l"/>
            <a:r>
              <a:rPr lang="pt-BR" sz="2400" b="1" i="0"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Conectarnos a uma instancia do SQL Server</a:t>
            </a:r>
          </a:p>
        </p:txBody>
      </p:sp>
      <p:pic>
        <p:nvPicPr>
          <p:cNvPr id="5" name="Picture 4">
            <a:extLst>
              <a:ext uri="{FF2B5EF4-FFF2-40B4-BE49-F238E27FC236}">
                <a16:creationId xmlns:a16="http://schemas.microsoft.com/office/drawing/2014/main" id="{6DF53856-E749-6AFD-6F00-BB3904FE098A}"/>
              </a:ext>
            </a:extLst>
          </p:cNvPr>
          <p:cNvPicPr>
            <a:picLocks noChangeAspect="1"/>
          </p:cNvPicPr>
          <p:nvPr/>
        </p:nvPicPr>
        <p:blipFill>
          <a:blip r:embed="rId3"/>
          <a:stretch>
            <a:fillRect/>
          </a:stretch>
        </p:blipFill>
        <p:spPr>
          <a:xfrm>
            <a:off x="909815" y="2057209"/>
            <a:ext cx="4963726" cy="3255233"/>
          </a:xfrm>
          <a:prstGeom prst="rect">
            <a:avLst/>
          </a:prstGeom>
        </p:spPr>
      </p:pic>
    </p:spTree>
    <p:extLst>
      <p:ext uri="{BB962C8B-B14F-4D97-AF65-F5344CB8AC3E}">
        <p14:creationId xmlns:p14="http://schemas.microsoft.com/office/powerpoint/2010/main" val="232233945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DA6DA3FA-7B4A-4BCD-8E60-A85D8E457C6B}"/>
              </a:ext>
            </a:extLst>
          </p:cNvPr>
          <p:cNvSpPr txBox="1"/>
          <p:nvPr/>
        </p:nvSpPr>
        <p:spPr>
          <a:xfrm>
            <a:off x="276225" y="235858"/>
            <a:ext cx="11639550" cy="523220"/>
          </a:xfrm>
          <a:prstGeom prst="rect">
            <a:avLst/>
          </a:prstGeom>
          <a:noFill/>
        </p:spPr>
        <p:txBody>
          <a:bodyPr wrap="square">
            <a:spAutoFit/>
          </a:bodyPr>
          <a:lstStyle/>
          <a:p>
            <a:pPr algn="just"/>
            <a:r>
              <a:rPr lang="es-ES" dirty="0"/>
              <a:t>Hacemos lo siguiente, creamos la Base de datos : </a:t>
            </a:r>
            <a:r>
              <a:rPr lang="es-ES" b="1" dirty="0"/>
              <a:t>BASE_DE_DATOS_MODEO_ASISTENTE, luego le damos a </a:t>
            </a:r>
            <a:r>
              <a:rPr lang="es-ES" b="1" dirty="0">
                <a:solidFill>
                  <a:srgbClr val="43A047"/>
                </a:solidFill>
                <a:effectLst>
                  <a:outerShdw blurRad="38100" dist="38100" dir="2700000" algn="tl">
                    <a:srgbClr val="000000">
                      <a:alpha val="43137"/>
                    </a:srgbClr>
                  </a:outerShdw>
                </a:effectLst>
              </a:rPr>
              <a:t>OK</a:t>
            </a:r>
            <a:r>
              <a:rPr lang="es-ES" b="1" dirty="0"/>
              <a:t>. y navegamos a donde se ha guardado.</a:t>
            </a:r>
            <a:endParaRPr lang="en-US" b="1" dirty="0"/>
          </a:p>
        </p:txBody>
      </p:sp>
      <p:pic>
        <p:nvPicPr>
          <p:cNvPr id="7" name="Imagen 6" descr="Interfaz de usuario gráfica, Texto, Aplicación&#10;&#10;Descripción generada automáticamente">
            <a:extLst>
              <a:ext uri="{FF2B5EF4-FFF2-40B4-BE49-F238E27FC236}">
                <a16:creationId xmlns:a16="http://schemas.microsoft.com/office/drawing/2014/main" id="{74DE1260-6E8C-F608-35C3-FA289ADD7219}"/>
              </a:ext>
            </a:extLst>
          </p:cNvPr>
          <p:cNvPicPr>
            <a:picLocks noChangeAspect="1"/>
          </p:cNvPicPr>
          <p:nvPr/>
        </p:nvPicPr>
        <p:blipFill>
          <a:blip r:embed="rId2"/>
          <a:stretch>
            <a:fillRect/>
          </a:stretch>
        </p:blipFill>
        <p:spPr>
          <a:xfrm>
            <a:off x="3505199" y="979246"/>
            <a:ext cx="5915489" cy="5593442"/>
          </a:xfrm>
          <a:prstGeom prst="rect">
            <a:avLst/>
          </a:prstGeom>
        </p:spPr>
      </p:pic>
    </p:spTree>
    <p:extLst>
      <p:ext uri="{BB962C8B-B14F-4D97-AF65-F5344CB8AC3E}">
        <p14:creationId xmlns:p14="http://schemas.microsoft.com/office/powerpoint/2010/main" val="408874674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AD6371-D43D-D296-2743-B0EC68960C6A}"/>
            </a:ext>
          </a:extLst>
        </p:cNvPr>
        <p:cNvGrpSpPr/>
        <p:nvPr/>
      </p:nvGrpSpPr>
      <p:grpSpPr>
        <a:xfrm>
          <a:off x="0" y="0"/>
          <a:ext cx="0" cy="0"/>
          <a:chOff x="0" y="0"/>
          <a:chExt cx="0" cy="0"/>
        </a:xfrm>
      </p:grpSpPr>
      <p:pic>
        <p:nvPicPr>
          <p:cNvPr id="5" name="Imagen 4">
            <a:extLst>
              <a:ext uri="{FF2B5EF4-FFF2-40B4-BE49-F238E27FC236}">
                <a16:creationId xmlns:a16="http://schemas.microsoft.com/office/drawing/2014/main" id="{FD944B97-C9AD-2546-EF8B-FA02B57D1BBA}"/>
              </a:ext>
            </a:extLst>
          </p:cNvPr>
          <p:cNvPicPr>
            <a:picLocks noChangeAspect="1"/>
          </p:cNvPicPr>
          <p:nvPr/>
        </p:nvPicPr>
        <p:blipFill>
          <a:blip r:embed="rId2"/>
          <a:stretch>
            <a:fillRect/>
          </a:stretch>
        </p:blipFill>
        <p:spPr>
          <a:xfrm>
            <a:off x="1212056" y="1664520"/>
            <a:ext cx="3464719" cy="4453184"/>
          </a:xfrm>
          <a:prstGeom prst="rect">
            <a:avLst/>
          </a:prstGeom>
        </p:spPr>
      </p:pic>
      <p:sp>
        <p:nvSpPr>
          <p:cNvPr id="9" name="CuadroTexto 8">
            <a:extLst>
              <a:ext uri="{FF2B5EF4-FFF2-40B4-BE49-F238E27FC236}">
                <a16:creationId xmlns:a16="http://schemas.microsoft.com/office/drawing/2014/main" id="{99D55641-109A-8422-7EDC-6D6C171DE8D1}"/>
              </a:ext>
            </a:extLst>
          </p:cNvPr>
          <p:cNvSpPr txBox="1"/>
          <p:nvPr/>
        </p:nvSpPr>
        <p:spPr>
          <a:xfrm>
            <a:off x="180975" y="188565"/>
            <a:ext cx="11658600" cy="1200329"/>
          </a:xfrm>
          <a:prstGeom prst="rect">
            <a:avLst/>
          </a:prstGeom>
          <a:noFill/>
        </p:spPr>
        <p:txBody>
          <a:bodyPr wrap="square">
            <a:spAutoFit/>
          </a:bodyPr>
          <a:lstStyle/>
          <a:p>
            <a:pPr algn="just"/>
            <a:r>
              <a:rPr lang="es-ES" sz="2400" dirty="0">
                <a:solidFill>
                  <a:schemeClr val="tx1"/>
                </a:solidFill>
              </a:rPr>
              <a:t>Cuando la creamos, se coloca en la letra correspondiente, en este caso, la buscamos, la expandimos y buscamos las tablas. Luego, hacemos clic derecho sobre ella y elegimos 'Crear nueva tabla'. </a:t>
            </a:r>
            <a:endParaRPr lang="en-US" sz="2400" dirty="0">
              <a:solidFill>
                <a:schemeClr val="tx1"/>
              </a:solidFill>
            </a:endParaRPr>
          </a:p>
        </p:txBody>
      </p:sp>
      <p:pic>
        <p:nvPicPr>
          <p:cNvPr id="11" name="Imagen 10">
            <a:extLst>
              <a:ext uri="{FF2B5EF4-FFF2-40B4-BE49-F238E27FC236}">
                <a16:creationId xmlns:a16="http://schemas.microsoft.com/office/drawing/2014/main" id="{FF187971-C6A2-E89F-E5F2-BC74BC3BF79E}"/>
              </a:ext>
            </a:extLst>
          </p:cNvPr>
          <p:cNvPicPr>
            <a:picLocks noChangeAspect="1"/>
          </p:cNvPicPr>
          <p:nvPr/>
        </p:nvPicPr>
        <p:blipFill>
          <a:blip r:embed="rId3"/>
          <a:stretch>
            <a:fillRect/>
          </a:stretch>
        </p:blipFill>
        <p:spPr>
          <a:xfrm>
            <a:off x="5638178" y="1821982"/>
            <a:ext cx="5551975" cy="4083518"/>
          </a:xfrm>
          <a:prstGeom prst="rect">
            <a:avLst/>
          </a:prstGeom>
        </p:spPr>
      </p:pic>
    </p:spTree>
    <p:extLst>
      <p:ext uri="{BB962C8B-B14F-4D97-AF65-F5344CB8AC3E}">
        <p14:creationId xmlns:p14="http://schemas.microsoft.com/office/powerpoint/2010/main" val="238618054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92B032-401A-706F-FC91-93657D99E480}"/>
            </a:ext>
          </a:extLst>
        </p:cNvPr>
        <p:cNvGrpSpPr/>
        <p:nvPr/>
      </p:nvGrpSpPr>
      <p:grpSpPr>
        <a:xfrm>
          <a:off x="0" y="0"/>
          <a:ext cx="0" cy="0"/>
          <a:chOff x="0" y="0"/>
          <a:chExt cx="0" cy="0"/>
        </a:xfrm>
      </p:grpSpPr>
      <p:pic>
        <p:nvPicPr>
          <p:cNvPr id="13" name="Imagen 12">
            <a:extLst>
              <a:ext uri="{FF2B5EF4-FFF2-40B4-BE49-F238E27FC236}">
                <a16:creationId xmlns:a16="http://schemas.microsoft.com/office/drawing/2014/main" id="{24E0B06C-4FD6-7627-5E5F-3EF50E1D2711}"/>
              </a:ext>
            </a:extLst>
          </p:cNvPr>
          <p:cNvPicPr>
            <a:picLocks noChangeAspect="1"/>
          </p:cNvPicPr>
          <p:nvPr/>
        </p:nvPicPr>
        <p:blipFill>
          <a:blip r:embed="rId2"/>
          <a:stretch>
            <a:fillRect/>
          </a:stretch>
        </p:blipFill>
        <p:spPr>
          <a:xfrm>
            <a:off x="1380466" y="1486078"/>
            <a:ext cx="9116084" cy="5037581"/>
          </a:xfrm>
          <a:prstGeom prst="rect">
            <a:avLst/>
          </a:prstGeom>
        </p:spPr>
      </p:pic>
      <p:sp>
        <p:nvSpPr>
          <p:cNvPr id="3" name="CuadroTexto 2">
            <a:extLst>
              <a:ext uri="{FF2B5EF4-FFF2-40B4-BE49-F238E27FC236}">
                <a16:creationId xmlns:a16="http://schemas.microsoft.com/office/drawing/2014/main" id="{E9B39D3F-C16B-D695-D879-05F473E05F0B}"/>
              </a:ext>
            </a:extLst>
          </p:cNvPr>
          <p:cNvSpPr txBox="1"/>
          <p:nvPr/>
        </p:nvSpPr>
        <p:spPr>
          <a:xfrm>
            <a:off x="152399" y="221218"/>
            <a:ext cx="11449051" cy="1015663"/>
          </a:xfrm>
          <a:prstGeom prst="rect">
            <a:avLst/>
          </a:prstGeom>
          <a:noFill/>
        </p:spPr>
        <p:txBody>
          <a:bodyPr wrap="square">
            <a:spAutoFit/>
          </a:bodyPr>
          <a:lstStyle/>
          <a:p>
            <a:pPr algn="just"/>
            <a:r>
              <a:rPr lang="es-ES" sz="2000" dirty="0">
                <a:solidFill>
                  <a:schemeClr val="tx1"/>
                </a:solidFill>
              </a:rPr>
              <a:t>Se abrirá una ventana donde indicamos los campos, tipo de datos, etc. Después, le damos a guardar y nos pedirá un nombre. Lo asignamos y con ello estamos listos para insertar, actualizar, borrar y consultar.</a:t>
            </a:r>
            <a:endParaRPr lang="en-US" sz="2000" dirty="0"/>
          </a:p>
        </p:txBody>
      </p:sp>
    </p:spTree>
    <p:extLst>
      <p:ext uri="{BB962C8B-B14F-4D97-AF65-F5344CB8AC3E}">
        <p14:creationId xmlns:p14="http://schemas.microsoft.com/office/powerpoint/2010/main" val="109904930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55B60C-C68C-F08E-FDB0-02CBCD1B0780}"/>
            </a:ext>
          </a:extLst>
        </p:cNvPr>
        <p:cNvGrpSpPr/>
        <p:nvPr/>
      </p:nvGrpSpPr>
      <p:grpSpPr>
        <a:xfrm>
          <a:off x="0" y="0"/>
          <a:ext cx="0" cy="0"/>
          <a:chOff x="0" y="0"/>
          <a:chExt cx="0" cy="0"/>
        </a:xfrm>
      </p:grpSpPr>
      <p:pic>
        <p:nvPicPr>
          <p:cNvPr id="3" name="Imagen 2">
            <a:extLst>
              <a:ext uri="{FF2B5EF4-FFF2-40B4-BE49-F238E27FC236}">
                <a16:creationId xmlns:a16="http://schemas.microsoft.com/office/drawing/2014/main" id="{D2A4D762-7195-7817-4481-BF5749B493F0}"/>
              </a:ext>
            </a:extLst>
          </p:cNvPr>
          <p:cNvPicPr>
            <a:picLocks noChangeAspect="1"/>
          </p:cNvPicPr>
          <p:nvPr/>
        </p:nvPicPr>
        <p:blipFill>
          <a:blip r:embed="rId2"/>
          <a:stretch>
            <a:fillRect/>
          </a:stretch>
        </p:blipFill>
        <p:spPr>
          <a:xfrm>
            <a:off x="738186" y="3078419"/>
            <a:ext cx="3333750" cy="2686050"/>
          </a:xfrm>
          <a:prstGeom prst="rect">
            <a:avLst/>
          </a:prstGeom>
        </p:spPr>
      </p:pic>
      <p:pic>
        <p:nvPicPr>
          <p:cNvPr id="5" name="Imagen 4">
            <a:extLst>
              <a:ext uri="{FF2B5EF4-FFF2-40B4-BE49-F238E27FC236}">
                <a16:creationId xmlns:a16="http://schemas.microsoft.com/office/drawing/2014/main" id="{68D5E34A-63C8-D25A-3DA5-196599C21E79}"/>
              </a:ext>
            </a:extLst>
          </p:cNvPr>
          <p:cNvPicPr>
            <a:picLocks noChangeAspect="1"/>
          </p:cNvPicPr>
          <p:nvPr/>
        </p:nvPicPr>
        <p:blipFill>
          <a:blip r:embed="rId3"/>
          <a:stretch>
            <a:fillRect/>
          </a:stretch>
        </p:blipFill>
        <p:spPr>
          <a:xfrm>
            <a:off x="6096000" y="2302132"/>
            <a:ext cx="5317548" cy="4238625"/>
          </a:xfrm>
          <a:prstGeom prst="rect">
            <a:avLst/>
          </a:prstGeom>
        </p:spPr>
      </p:pic>
      <p:sp>
        <p:nvSpPr>
          <p:cNvPr id="6" name="CuadroTexto 5">
            <a:extLst>
              <a:ext uri="{FF2B5EF4-FFF2-40B4-BE49-F238E27FC236}">
                <a16:creationId xmlns:a16="http://schemas.microsoft.com/office/drawing/2014/main" id="{B6BEDF9E-17CF-58BF-3B46-B04CEF664FB0}"/>
              </a:ext>
            </a:extLst>
          </p:cNvPr>
          <p:cNvSpPr txBox="1"/>
          <p:nvPr/>
        </p:nvSpPr>
        <p:spPr>
          <a:xfrm>
            <a:off x="428624" y="1140946"/>
            <a:ext cx="3952875" cy="1323439"/>
          </a:xfrm>
          <a:prstGeom prst="rect">
            <a:avLst/>
          </a:prstGeom>
          <a:noFill/>
        </p:spPr>
        <p:txBody>
          <a:bodyPr wrap="square" rtlCol="0">
            <a:spAutoFit/>
          </a:bodyPr>
          <a:lstStyle/>
          <a:p>
            <a:pPr algn="just"/>
            <a:r>
              <a:rPr lang="en-GB" sz="2000" dirty="0"/>
              <a:t>Cuando le damos a Guardar, vamos a la tabla y le damos clic derecha, refrescamos y aparece la tabla creada.</a:t>
            </a:r>
            <a:endParaRPr lang="en-US" sz="2000" dirty="0"/>
          </a:p>
        </p:txBody>
      </p:sp>
      <p:sp>
        <p:nvSpPr>
          <p:cNvPr id="7" name="CuadroTexto 6">
            <a:extLst>
              <a:ext uri="{FF2B5EF4-FFF2-40B4-BE49-F238E27FC236}">
                <a16:creationId xmlns:a16="http://schemas.microsoft.com/office/drawing/2014/main" id="{DC529135-872A-054C-1C70-4283DDDCA32E}"/>
              </a:ext>
            </a:extLst>
          </p:cNvPr>
          <p:cNvSpPr txBox="1"/>
          <p:nvPr/>
        </p:nvSpPr>
        <p:spPr>
          <a:xfrm>
            <a:off x="5657849" y="171450"/>
            <a:ext cx="6105527" cy="1938992"/>
          </a:xfrm>
          <a:prstGeom prst="rect">
            <a:avLst/>
          </a:prstGeom>
          <a:noFill/>
        </p:spPr>
        <p:txBody>
          <a:bodyPr wrap="square" rtlCol="0">
            <a:spAutoFit/>
          </a:bodyPr>
          <a:lstStyle/>
          <a:p>
            <a:pPr algn="just"/>
            <a:r>
              <a:rPr lang="es-ES" sz="2000" dirty="0"/>
              <a:t>Para el proceso de inserción, lo que hacemos es usar la sentencia </a:t>
            </a:r>
            <a:r>
              <a:rPr lang="es-ES" sz="2000" b="1" dirty="0">
                <a:solidFill>
                  <a:srgbClr val="0070C0"/>
                </a:solidFill>
              </a:rPr>
              <a:t>INSERT</a:t>
            </a:r>
            <a:r>
              <a:rPr lang="es-ES" sz="2000" dirty="0"/>
              <a:t>. Lo que hace es insertar datos de manera similar a como lo haríamos en Excel; campo por campo indicamos los datos y al final presionamos Enter, y así sucesivamente para cada registro.</a:t>
            </a:r>
            <a:endParaRPr lang="en-US" sz="2000" dirty="0"/>
          </a:p>
        </p:txBody>
      </p:sp>
      <p:sp>
        <p:nvSpPr>
          <p:cNvPr id="9" name="CuadroTexto 8">
            <a:extLst>
              <a:ext uri="{FF2B5EF4-FFF2-40B4-BE49-F238E27FC236}">
                <a16:creationId xmlns:a16="http://schemas.microsoft.com/office/drawing/2014/main" id="{5B67BF1F-D9B6-3496-1F62-A9539F8E4A98}"/>
              </a:ext>
            </a:extLst>
          </p:cNvPr>
          <p:cNvSpPr txBox="1"/>
          <p:nvPr/>
        </p:nvSpPr>
        <p:spPr>
          <a:xfrm>
            <a:off x="542925" y="265302"/>
            <a:ext cx="2228850" cy="523220"/>
          </a:xfrm>
          <a:prstGeom prst="rect">
            <a:avLst/>
          </a:prstGeom>
          <a:noFill/>
        </p:spPr>
        <p:txBody>
          <a:bodyPr wrap="square">
            <a:spAutoFit/>
          </a:bodyPr>
          <a:lstStyle/>
          <a:p>
            <a:r>
              <a:rPr lang="es-ES" sz="2800" b="1" dirty="0">
                <a:solidFill>
                  <a:srgbClr val="002060"/>
                </a:solidFill>
                <a:highlight>
                  <a:srgbClr val="00FFFF"/>
                </a:highlight>
              </a:rPr>
              <a:t>INSERT</a:t>
            </a:r>
            <a:endParaRPr lang="en-US" sz="2800" dirty="0">
              <a:solidFill>
                <a:srgbClr val="002060"/>
              </a:solidFill>
              <a:highlight>
                <a:srgbClr val="00FFFF"/>
              </a:highlight>
            </a:endParaRPr>
          </a:p>
        </p:txBody>
      </p:sp>
    </p:spTree>
    <p:extLst>
      <p:ext uri="{BB962C8B-B14F-4D97-AF65-F5344CB8AC3E}">
        <p14:creationId xmlns:p14="http://schemas.microsoft.com/office/powerpoint/2010/main" val="301317645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6E8537-0EC2-BCD4-EAAB-C5C7A5F15A4F}"/>
            </a:ext>
          </a:extLst>
        </p:cNvPr>
        <p:cNvGrpSpPr/>
        <p:nvPr/>
      </p:nvGrpSpPr>
      <p:grpSpPr>
        <a:xfrm>
          <a:off x="0" y="0"/>
          <a:ext cx="0" cy="0"/>
          <a:chOff x="0" y="0"/>
          <a:chExt cx="0" cy="0"/>
        </a:xfrm>
      </p:grpSpPr>
      <p:pic>
        <p:nvPicPr>
          <p:cNvPr id="3" name="Imagen 2">
            <a:extLst>
              <a:ext uri="{FF2B5EF4-FFF2-40B4-BE49-F238E27FC236}">
                <a16:creationId xmlns:a16="http://schemas.microsoft.com/office/drawing/2014/main" id="{DC11A6A4-DCF6-4D60-C94F-B59D778423EA}"/>
              </a:ext>
            </a:extLst>
          </p:cNvPr>
          <p:cNvPicPr>
            <a:picLocks noChangeAspect="1"/>
          </p:cNvPicPr>
          <p:nvPr/>
        </p:nvPicPr>
        <p:blipFill>
          <a:blip r:embed="rId2"/>
          <a:stretch>
            <a:fillRect/>
          </a:stretch>
        </p:blipFill>
        <p:spPr>
          <a:xfrm>
            <a:off x="3062287" y="2007393"/>
            <a:ext cx="8583539" cy="2843213"/>
          </a:xfrm>
          <a:prstGeom prst="rect">
            <a:avLst/>
          </a:prstGeom>
        </p:spPr>
      </p:pic>
      <p:sp>
        <p:nvSpPr>
          <p:cNvPr id="7" name="CuadroTexto 6">
            <a:extLst>
              <a:ext uri="{FF2B5EF4-FFF2-40B4-BE49-F238E27FC236}">
                <a16:creationId xmlns:a16="http://schemas.microsoft.com/office/drawing/2014/main" id="{D5DF559A-45DD-698D-AA04-FCD1B7C74845}"/>
              </a:ext>
            </a:extLst>
          </p:cNvPr>
          <p:cNvSpPr txBox="1"/>
          <p:nvPr/>
        </p:nvSpPr>
        <p:spPr>
          <a:xfrm>
            <a:off x="409575" y="1019140"/>
            <a:ext cx="11372850" cy="923330"/>
          </a:xfrm>
          <a:prstGeom prst="rect">
            <a:avLst/>
          </a:prstGeom>
          <a:noFill/>
        </p:spPr>
        <p:txBody>
          <a:bodyPr wrap="square">
            <a:spAutoFit/>
          </a:bodyPr>
          <a:lstStyle/>
          <a:p>
            <a:pPr algn="just"/>
            <a:r>
              <a:rPr lang="es-ES" sz="1800" dirty="0"/>
              <a:t>Aquí, como vemos en la imagen, he insertado 4 registros: </a:t>
            </a:r>
            <a:r>
              <a:rPr lang="es-ES" sz="1800" b="1" dirty="0"/>
              <a:t>JUANCITO, DARIEL, DANIELA Y MARÍA</a:t>
            </a:r>
            <a:r>
              <a:rPr lang="es-ES" sz="1800" dirty="0"/>
              <a:t>, con su respectivo </a:t>
            </a:r>
            <a:r>
              <a:rPr lang="es-ES" sz="1800" b="1" dirty="0"/>
              <a:t>código</a:t>
            </a:r>
            <a:r>
              <a:rPr lang="es-ES" sz="1800" dirty="0"/>
              <a:t> y correo </a:t>
            </a:r>
            <a:r>
              <a:rPr lang="es-ES" sz="1800" b="1" dirty="0"/>
              <a:t>electrónico</a:t>
            </a:r>
            <a:r>
              <a:rPr lang="es-ES" sz="1800" dirty="0"/>
              <a:t>. Observamos en el recuadro rojo que podemos seguir insertando datos</a:t>
            </a:r>
            <a:endParaRPr lang="en-US" sz="1800" dirty="0"/>
          </a:p>
        </p:txBody>
      </p:sp>
      <p:pic>
        <p:nvPicPr>
          <p:cNvPr id="8" name="Imagen 7">
            <a:extLst>
              <a:ext uri="{FF2B5EF4-FFF2-40B4-BE49-F238E27FC236}">
                <a16:creationId xmlns:a16="http://schemas.microsoft.com/office/drawing/2014/main" id="{5B0AE81E-C872-8FC5-8DFB-CCCC29CBAF9D}"/>
              </a:ext>
            </a:extLst>
          </p:cNvPr>
          <p:cNvPicPr>
            <a:picLocks noChangeAspect="1"/>
          </p:cNvPicPr>
          <p:nvPr/>
        </p:nvPicPr>
        <p:blipFill>
          <a:blip r:embed="rId3"/>
          <a:stretch>
            <a:fillRect/>
          </a:stretch>
        </p:blipFill>
        <p:spPr>
          <a:xfrm>
            <a:off x="399197" y="2183420"/>
            <a:ext cx="2097206" cy="2091109"/>
          </a:xfrm>
          <a:prstGeom prst="rect">
            <a:avLst/>
          </a:prstGeom>
        </p:spPr>
      </p:pic>
      <p:pic>
        <p:nvPicPr>
          <p:cNvPr id="9" name="Imagen 8">
            <a:extLst>
              <a:ext uri="{FF2B5EF4-FFF2-40B4-BE49-F238E27FC236}">
                <a16:creationId xmlns:a16="http://schemas.microsoft.com/office/drawing/2014/main" id="{57177860-88D5-5390-FFBB-793BB45EE16E}"/>
              </a:ext>
            </a:extLst>
          </p:cNvPr>
          <p:cNvPicPr>
            <a:picLocks noChangeAspect="1"/>
          </p:cNvPicPr>
          <p:nvPr/>
        </p:nvPicPr>
        <p:blipFill>
          <a:blip r:embed="rId4"/>
          <a:stretch>
            <a:fillRect/>
          </a:stretch>
        </p:blipFill>
        <p:spPr>
          <a:xfrm>
            <a:off x="790575" y="4404376"/>
            <a:ext cx="1314449" cy="1314449"/>
          </a:xfrm>
          <a:prstGeom prst="rect">
            <a:avLst/>
          </a:prstGeom>
        </p:spPr>
      </p:pic>
      <p:sp>
        <p:nvSpPr>
          <p:cNvPr id="10" name="CuadroTexto 9">
            <a:extLst>
              <a:ext uri="{FF2B5EF4-FFF2-40B4-BE49-F238E27FC236}">
                <a16:creationId xmlns:a16="http://schemas.microsoft.com/office/drawing/2014/main" id="{5F539EFE-8207-D5CF-262E-2074314D4F52}"/>
              </a:ext>
            </a:extLst>
          </p:cNvPr>
          <p:cNvSpPr txBox="1"/>
          <p:nvPr/>
        </p:nvSpPr>
        <p:spPr>
          <a:xfrm>
            <a:off x="542925" y="265302"/>
            <a:ext cx="2228850" cy="523220"/>
          </a:xfrm>
          <a:prstGeom prst="rect">
            <a:avLst/>
          </a:prstGeom>
          <a:noFill/>
        </p:spPr>
        <p:txBody>
          <a:bodyPr wrap="square">
            <a:spAutoFit/>
          </a:bodyPr>
          <a:lstStyle/>
          <a:p>
            <a:r>
              <a:rPr lang="es-ES" sz="2800" b="1" dirty="0">
                <a:solidFill>
                  <a:srgbClr val="002060"/>
                </a:solidFill>
                <a:highlight>
                  <a:srgbClr val="00FFFF"/>
                </a:highlight>
              </a:rPr>
              <a:t>INSERT</a:t>
            </a:r>
            <a:endParaRPr lang="en-US" sz="2800" dirty="0">
              <a:solidFill>
                <a:srgbClr val="002060"/>
              </a:solidFill>
              <a:highlight>
                <a:srgbClr val="00FFFF"/>
              </a:highlight>
            </a:endParaRPr>
          </a:p>
        </p:txBody>
      </p:sp>
    </p:spTree>
    <p:extLst>
      <p:ext uri="{BB962C8B-B14F-4D97-AF65-F5344CB8AC3E}">
        <p14:creationId xmlns:p14="http://schemas.microsoft.com/office/powerpoint/2010/main" val="224578928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70A81DA5-01AA-2A70-A1E9-056BB8AF3577}"/>
              </a:ext>
            </a:extLst>
          </p:cNvPr>
          <p:cNvPicPr>
            <a:picLocks noChangeAspect="1"/>
          </p:cNvPicPr>
          <p:nvPr/>
        </p:nvPicPr>
        <p:blipFill>
          <a:blip r:embed="rId2"/>
          <a:stretch>
            <a:fillRect/>
          </a:stretch>
        </p:blipFill>
        <p:spPr>
          <a:xfrm>
            <a:off x="361773" y="2828471"/>
            <a:ext cx="2097206" cy="2091109"/>
          </a:xfrm>
          <a:prstGeom prst="rect">
            <a:avLst/>
          </a:prstGeom>
        </p:spPr>
      </p:pic>
      <p:pic>
        <p:nvPicPr>
          <p:cNvPr id="3" name="Imagen 2">
            <a:extLst>
              <a:ext uri="{FF2B5EF4-FFF2-40B4-BE49-F238E27FC236}">
                <a16:creationId xmlns:a16="http://schemas.microsoft.com/office/drawing/2014/main" id="{93883D0A-1E0E-F7A6-5257-17A2AB1BC154}"/>
              </a:ext>
            </a:extLst>
          </p:cNvPr>
          <p:cNvPicPr>
            <a:picLocks noChangeAspect="1"/>
          </p:cNvPicPr>
          <p:nvPr/>
        </p:nvPicPr>
        <p:blipFill>
          <a:blip r:embed="rId3"/>
          <a:stretch>
            <a:fillRect/>
          </a:stretch>
        </p:blipFill>
        <p:spPr>
          <a:xfrm>
            <a:off x="547689" y="5021363"/>
            <a:ext cx="1665169" cy="1665169"/>
          </a:xfrm>
          <a:prstGeom prst="rect">
            <a:avLst/>
          </a:prstGeom>
        </p:spPr>
      </p:pic>
      <p:pic>
        <p:nvPicPr>
          <p:cNvPr id="5" name="Imagen 4">
            <a:extLst>
              <a:ext uri="{FF2B5EF4-FFF2-40B4-BE49-F238E27FC236}">
                <a16:creationId xmlns:a16="http://schemas.microsoft.com/office/drawing/2014/main" id="{BB3EE2AE-6847-AC5A-9EC5-5ACDAB640DAE}"/>
              </a:ext>
            </a:extLst>
          </p:cNvPr>
          <p:cNvPicPr>
            <a:picLocks noChangeAspect="1"/>
          </p:cNvPicPr>
          <p:nvPr/>
        </p:nvPicPr>
        <p:blipFill>
          <a:blip r:embed="rId4"/>
          <a:stretch>
            <a:fillRect/>
          </a:stretch>
        </p:blipFill>
        <p:spPr>
          <a:xfrm>
            <a:off x="5343524" y="75746"/>
            <a:ext cx="5600700" cy="2752725"/>
          </a:xfrm>
          <a:prstGeom prst="rect">
            <a:avLst/>
          </a:prstGeom>
        </p:spPr>
      </p:pic>
      <p:sp>
        <p:nvSpPr>
          <p:cNvPr id="7" name="CuadroTexto 6">
            <a:extLst>
              <a:ext uri="{FF2B5EF4-FFF2-40B4-BE49-F238E27FC236}">
                <a16:creationId xmlns:a16="http://schemas.microsoft.com/office/drawing/2014/main" id="{22575660-CA72-1668-71DB-0CA6764C01E1}"/>
              </a:ext>
            </a:extLst>
          </p:cNvPr>
          <p:cNvSpPr txBox="1"/>
          <p:nvPr/>
        </p:nvSpPr>
        <p:spPr>
          <a:xfrm>
            <a:off x="547689" y="1002268"/>
            <a:ext cx="4405312" cy="1323439"/>
          </a:xfrm>
          <a:prstGeom prst="rect">
            <a:avLst/>
          </a:prstGeom>
          <a:noFill/>
        </p:spPr>
        <p:txBody>
          <a:bodyPr wrap="square">
            <a:spAutoFit/>
          </a:bodyPr>
          <a:lstStyle/>
          <a:p>
            <a:pPr algn="just"/>
            <a:r>
              <a:rPr lang="es-ES" sz="1600" dirty="0"/>
              <a:t>Ahora vamos a actualizar estos 2 registros que he creado: 1005 y 1006. Simplemente nos colocamos sobre el nombre o el correo electrónico, editamos lo que queremos que tengan y luego presionamos Enter, ¡y listo!</a:t>
            </a:r>
            <a:endParaRPr lang="en-US" sz="1600" dirty="0"/>
          </a:p>
        </p:txBody>
      </p:sp>
      <p:sp>
        <p:nvSpPr>
          <p:cNvPr id="8" name="CuadroTexto 7">
            <a:extLst>
              <a:ext uri="{FF2B5EF4-FFF2-40B4-BE49-F238E27FC236}">
                <a16:creationId xmlns:a16="http://schemas.microsoft.com/office/drawing/2014/main" id="{F5B7F43B-53B4-7922-B8BA-A9DB85D2DC94}"/>
              </a:ext>
            </a:extLst>
          </p:cNvPr>
          <p:cNvSpPr txBox="1"/>
          <p:nvPr/>
        </p:nvSpPr>
        <p:spPr>
          <a:xfrm>
            <a:off x="2705100" y="2714625"/>
            <a:ext cx="2379545" cy="3785652"/>
          </a:xfrm>
          <a:prstGeom prst="rect">
            <a:avLst/>
          </a:prstGeom>
          <a:noFill/>
        </p:spPr>
        <p:txBody>
          <a:bodyPr wrap="square" rtlCol="0">
            <a:spAutoFit/>
          </a:bodyPr>
          <a:lstStyle/>
          <a:p>
            <a:pPr algn="just"/>
            <a:r>
              <a:rPr lang="es-ES" sz="2000" dirty="0"/>
              <a:t>El  comando </a:t>
            </a:r>
            <a:r>
              <a:rPr lang="es-ES" sz="2000" b="1" dirty="0">
                <a:solidFill>
                  <a:srgbClr val="FF00FF"/>
                </a:solidFill>
              </a:rPr>
              <a:t>UPDATE</a:t>
            </a:r>
            <a:r>
              <a:rPr lang="es-ES" sz="2000" dirty="0"/>
              <a:t> en SQL es utilizado para modificar o alterar registros existentes en una base de datos. Se usa para cambiar los valores de una o más columnas en una o más filas de una tabla. Por ejemplo:</a:t>
            </a:r>
            <a:endParaRPr lang="en-US" sz="2000" dirty="0"/>
          </a:p>
        </p:txBody>
      </p:sp>
      <p:pic>
        <p:nvPicPr>
          <p:cNvPr id="10" name="Imagen 9">
            <a:extLst>
              <a:ext uri="{FF2B5EF4-FFF2-40B4-BE49-F238E27FC236}">
                <a16:creationId xmlns:a16="http://schemas.microsoft.com/office/drawing/2014/main" id="{7698048B-B028-2A91-8845-A7B58F19819E}"/>
              </a:ext>
            </a:extLst>
          </p:cNvPr>
          <p:cNvPicPr>
            <a:picLocks noChangeAspect="1"/>
          </p:cNvPicPr>
          <p:nvPr/>
        </p:nvPicPr>
        <p:blipFill>
          <a:blip r:embed="rId5"/>
          <a:stretch>
            <a:fillRect/>
          </a:stretch>
        </p:blipFill>
        <p:spPr>
          <a:xfrm>
            <a:off x="5576886" y="2892496"/>
            <a:ext cx="5133975" cy="2647950"/>
          </a:xfrm>
          <a:prstGeom prst="rect">
            <a:avLst/>
          </a:prstGeom>
        </p:spPr>
      </p:pic>
      <p:cxnSp>
        <p:nvCxnSpPr>
          <p:cNvPr id="12" name="Conector recto de flecha 11">
            <a:extLst>
              <a:ext uri="{FF2B5EF4-FFF2-40B4-BE49-F238E27FC236}">
                <a16:creationId xmlns:a16="http://schemas.microsoft.com/office/drawing/2014/main" id="{7BA04DCA-0C39-96D2-8F89-3DB4689E1F81}"/>
              </a:ext>
            </a:extLst>
          </p:cNvPr>
          <p:cNvCxnSpPr>
            <a:cxnSpLocks/>
          </p:cNvCxnSpPr>
          <p:nvPr/>
        </p:nvCxnSpPr>
        <p:spPr>
          <a:xfrm flipH="1">
            <a:off x="6648450" y="1718487"/>
            <a:ext cx="266700" cy="2686050"/>
          </a:xfrm>
          <a:prstGeom prst="straightConnector1">
            <a:avLst/>
          </a:prstGeom>
          <a:ln w="57150">
            <a:solidFill>
              <a:srgbClr val="FF00FF"/>
            </a:solidFill>
            <a:tailEnd type="triangle"/>
          </a:ln>
        </p:spPr>
        <p:style>
          <a:lnRef idx="1">
            <a:schemeClr val="accent1"/>
          </a:lnRef>
          <a:fillRef idx="0">
            <a:schemeClr val="accent1"/>
          </a:fillRef>
          <a:effectRef idx="0">
            <a:schemeClr val="accent1"/>
          </a:effectRef>
          <a:fontRef idx="minor">
            <a:schemeClr val="tx1"/>
          </a:fontRef>
        </p:style>
      </p:cxnSp>
      <p:sp>
        <p:nvSpPr>
          <p:cNvPr id="15" name="CuadroTexto 14">
            <a:extLst>
              <a:ext uri="{FF2B5EF4-FFF2-40B4-BE49-F238E27FC236}">
                <a16:creationId xmlns:a16="http://schemas.microsoft.com/office/drawing/2014/main" id="{D25DE56D-E0F5-380F-89A1-77347F94E2F9}"/>
              </a:ext>
            </a:extLst>
          </p:cNvPr>
          <p:cNvSpPr txBox="1"/>
          <p:nvPr/>
        </p:nvSpPr>
        <p:spPr>
          <a:xfrm>
            <a:off x="401402" y="207116"/>
            <a:ext cx="2790825" cy="584775"/>
          </a:xfrm>
          <a:prstGeom prst="rect">
            <a:avLst/>
          </a:prstGeom>
          <a:noFill/>
        </p:spPr>
        <p:txBody>
          <a:bodyPr wrap="square">
            <a:spAutoFit/>
          </a:bodyPr>
          <a:lstStyle/>
          <a:p>
            <a:r>
              <a:rPr lang="es-ES" sz="3200" b="1" dirty="0">
                <a:solidFill>
                  <a:srgbClr val="FF00FF"/>
                </a:solidFill>
                <a:highlight>
                  <a:srgbClr val="FFFF00"/>
                </a:highlight>
              </a:rPr>
              <a:t>UPDATE</a:t>
            </a:r>
            <a:endParaRPr lang="en-US" sz="3200" dirty="0">
              <a:highlight>
                <a:srgbClr val="FFFF00"/>
              </a:highlight>
            </a:endParaRPr>
          </a:p>
        </p:txBody>
      </p:sp>
      <p:sp>
        <p:nvSpPr>
          <p:cNvPr id="16" name="CuadroTexto 15">
            <a:extLst>
              <a:ext uri="{FF2B5EF4-FFF2-40B4-BE49-F238E27FC236}">
                <a16:creationId xmlns:a16="http://schemas.microsoft.com/office/drawing/2014/main" id="{37B2C380-85D6-0FD3-1210-2C1388929D22}"/>
              </a:ext>
            </a:extLst>
          </p:cNvPr>
          <p:cNvSpPr txBox="1"/>
          <p:nvPr/>
        </p:nvSpPr>
        <p:spPr>
          <a:xfrm>
            <a:off x="5476874" y="5732425"/>
            <a:ext cx="6575484" cy="954107"/>
          </a:xfrm>
          <a:prstGeom prst="rect">
            <a:avLst/>
          </a:prstGeom>
          <a:noFill/>
        </p:spPr>
        <p:txBody>
          <a:bodyPr wrap="square" rtlCol="0">
            <a:spAutoFit/>
          </a:bodyPr>
          <a:lstStyle/>
          <a:p>
            <a:pPr algn="just"/>
            <a:r>
              <a:rPr lang="en-GB" b="1" dirty="0"/>
              <a:t>En parte azul cuando este encima, escribe el nuevo Valor que quieres que aparezca aqui, y precio tab para pasar al campo siguiente el email, tambien escribe el nuevo Valor y listo enter. Y asi con los demas que quieras modificar.</a:t>
            </a:r>
            <a:endParaRPr lang="en-US" b="1" dirty="0"/>
          </a:p>
        </p:txBody>
      </p:sp>
    </p:spTree>
    <p:extLst>
      <p:ext uri="{BB962C8B-B14F-4D97-AF65-F5344CB8AC3E}">
        <p14:creationId xmlns:p14="http://schemas.microsoft.com/office/powerpoint/2010/main" val="207294943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B85235-7516-2057-5279-79CF89ADFEA7}"/>
            </a:ext>
          </a:extLst>
        </p:cNvPr>
        <p:cNvGrpSpPr/>
        <p:nvPr/>
      </p:nvGrpSpPr>
      <p:grpSpPr>
        <a:xfrm>
          <a:off x="0" y="0"/>
          <a:ext cx="0" cy="0"/>
          <a:chOff x="0" y="0"/>
          <a:chExt cx="0" cy="0"/>
        </a:xfrm>
      </p:grpSpPr>
      <p:pic>
        <p:nvPicPr>
          <p:cNvPr id="2" name="Imagen 1">
            <a:extLst>
              <a:ext uri="{FF2B5EF4-FFF2-40B4-BE49-F238E27FC236}">
                <a16:creationId xmlns:a16="http://schemas.microsoft.com/office/drawing/2014/main" id="{4B43DF24-7517-74B8-F415-38F60CD28A3C}"/>
              </a:ext>
            </a:extLst>
          </p:cNvPr>
          <p:cNvPicPr>
            <a:picLocks noChangeAspect="1"/>
          </p:cNvPicPr>
          <p:nvPr/>
        </p:nvPicPr>
        <p:blipFill>
          <a:blip r:embed="rId2"/>
          <a:stretch>
            <a:fillRect/>
          </a:stretch>
        </p:blipFill>
        <p:spPr>
          <a:xfrm>
            <a:off x="436444" y="1643030"/>
            <a:ext cx="1606609" cy="1601938"/>
          </a:xfrm>
          <a:prstGeom prst="rect">
            <a:avLst/>
          </a:prstGeom>
        </p:spPr>
      </p:pic>
      <p:pic>
        <p:nvPicPr>
          <p:cNvPr id="3" name="Picture 2" descr="Borrar archivo delete - Iconos Interfaz de usuario y Gestos">
            <a:extLst>
              <a:ext uri="{FF2B5EF4-FFF2-40B4-BE49-F238E27FC236}">
                <a16:creationId xmlns:a16="http://schemas.microsoft.com/office/drawing/2014/main" id="{A7F0BCC1-A621-4F55-3B30-25785A5D8A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6907" y="4260732"/>
            <a:ext cx="1325681" cy="1325681"/>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n 4">
            <a:extLst>
              <a:ext uri="{FF2B5EF4-FFF2-40B4-BE49-F238E27FC236}">
                <a16:creationId xmlns:a16="http://schemas.microsoft.com/office/drawing/2014/main" id="{A40E05F6-A79E-768B-A181-C4FC0208988B}"/>
              </a:ext>
            </a:extLst>
          </p:cNvPr>
          <p:cNvPicPr>
            <a:picLocks noChangeAspect="1"/>
          </p:cNvPicPr>
          <p:nvPr/>
        </p:nvPicPr>
        <p:blipFill>
          <a:blip r:embed="rId4"/>
          <a:stretch>
            <a:fillRect/>
          </a:stretch>
        </p:blipFill>
        <p:spPr>
          <a:xfrm>
            <a:off x="5500687" y="175672"/>
            <a:ext cx="5172075" cy="2552700"/>
          </a:xfrm>
          <a:prstGeom prst="rect">
            <a:avLst/>
          </a:prstGeom>
        </p:spPr>
      </p:pic>
      <p:sp>
        <p:nvSpPr>
          <p:cNvPr id="7" name="CuadroTexto 6">
            <a:extLst>
              <a:ext uri="{FF2B5EF4-FFF2-40B4-BE49-F238E27FC236}">
                <a16:creationId xmlns:a16="http://schemas.microsoft.com/office/drawing/2014/main" id="{89AC2C3E-A31C-BDCE-9D50-09ADF1B10B90}"/>
              </a:ext>
            </a:extLst>
          </p:cNvPr>
          <p:cNvSpPr txBox="1"/>
          <p:nvPr/>
        </p:nvSpPr>
        <p:spPr>
          <a:xfrm>
            <a:off x="2444779" y="982810"/>
            <a:ext cx="2266949" cy="4524315"/>
          </a:xfrm>
          <a:prstGeom prst="rect">
            <a:avLst/>
          </a:prstGeom>
          <a:noFill/>
        </p:spPr>
        <p:txBody>
          <a:bodyPr wrap="square">
            <a:spAutoFit/>
          </a:bodyPr>
          <a:lstStyle/>
          <a:p>
            <a:pPr algn="just"/>
            <a:r>
              <a:rPr lang="es-ES" sz="1800" dirty="0"/>
              <a:t>DELETE es una instrucción en SQL que se utiliza para eliminar filas de una tabla en una base de datos. Permite eliminar uno o varios registros que cumplan con ciertas condiciones especificadas en la cláusula WHERE, o eliminar todas las filas de una tabla si no se proporciona una condición.</a:t>
            </a:r>
            <a:endParaRPr lang="en-US" sz="1800" dirty="0"/>
          </a:p>
        </p:txBody>
      </p:sp>
      <p:sp>
        <p:nvSpPr>
          <p:cNvPr id="9" name="CuadroTexto 8">
            <a:extLst>
              <a:ext uri="{FF2B5EF4-FFF2-40B4-BE49-F238E27FC236}">
                <a16:creationId xmlns:a16="http://schemas.microsoft.com/office/drawing/2014/main" id="{3791940D-039E-D319-303E-594F828D7877}"/>
              </a:ext>
            </a:extLst>
          </p:cNvPr>
          <p:cNvSpPr txBox="1"/>
          <p:nvPr/>
        </p:nvSpPr>
        <p:spPr>
          <a:xfrm>
            <a:off x="180975" y="319489"/>
            <a:ext cx="2009775" cy="523220"/>
          </a:xfrm>
          <a:prstGeom prst="rect">
            <a:avLst/>
          </a:prstGeom>
          <a:noFill/>
        </p:spPr>
        <p:txBody>
          <a:bodyPr wrap="square">
            <a:spAutoFit/>
          </a:bodyPr>
          <a:lstStyle/>
          <a:p>
            <a:r>
              <a:rPr lang="es-ES" sz="2800" b="1" dirty="0">
                <a:solidFill>
                  <a:srgbClr val="FF0000"/>
                </a:solidFill>
                <a:effectLst>
                  <a:outerShdw blurRad="38100" dist="38100" dir="2700000" algn="tl">
                    <a:srgbClr val="000000">
                      <a:alpha val="43137"/>
                    </a:srgbClr>
                  </a:outerShdw>
                </a:effectLst>
                <a:highlight>
                  <a:srgbClr val="00FF00"/>
                </a:highlight>
              </a:rPr>
              <a:t>DELETE</a:t>
            </a:r>
            <a:endParaRPr lang="en-US" sz="2800" b="1" dirty="0">
              <a:solidFill>
                <a:srgbClr val="FF0000"/>
              </a:solidFill>
              <a:effectLst>
                <a:outerShdw blurRad="38100" dist="38100" dir="2700000" algn="tl">
                  <a:srgbClr val="000000">
                    <a:alpha val="43137"/>
                  </a:srgbClr>
                </a:outerShdw>
              </a:effectLst>
              <a:highlight>
                <a:srgbClr val="00FF00"/>
              </a:highlight>
            </a:endParaRPr>
          </a:p>
        </p:txBody>
      </p:sp>
      <p:pic>
        <p:nvPicPr>
          <p:cNvPr id="11" name="Imagen 10">
            <a:extLst>
              <a:ext uri="{FF2B5EF4-FFF2-40B4-BE49-F238E27FC236}">
                <a16:creationId xmlns:a16="http://schemas.microsoft.com/office/drawing/2014/main" id="{99CD91FA-BE0F-7823-B27A-197F70812CD6}"/>
              </a:ext>
            </a:extLst>
          </p:cNvPr>
          <p:cNvPicPr>
            <a:picLocks noChangeAspect="1"/>
          </p:cNvPicPr>
          <p:nvPr/>
        </p:nvPicPr>
        <p:blipFill>
          <a:blip r:embed="rId5"/>
          <a:stretch>
            <a:fillRect/>
          </a:stretch>
        </p:blipFill>
        <p:spPr>
          <a:xfrm>
            <a:off x="5500687" y="2772939"/>
            <a:ext cx="5414962" cy="3705839"/>
          </a:xfrm>
          <a:prstGeom prst="rect">
            <a:avLst/>
          </a:prstGeom>
        </p:spPr>
      </p:pic>
    </p:spTree>
    <p:extLst>
      <p:ext uri="{BB962C8B-B14F-4D97-AF65-F5344CB8AC3E}">
        <p14:creationId xmlns:p14="http://schemas.microsoft.com/office/powerpoint/2010/main" val="326771287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agen 12">
            <a:extLst>
              <a:ext uri="{FF2B5EF4-FFF2-40B4-BE49-F238E27FC236}">
                <a16:creationId xmlns:a16="http://schemas.microsoft.com/office/drawing/2014/main" id="{A9F0882C-181D-2262-238E-BE5B98F3616C}"/>
              </a:ext>
            </a:extLst>
          </p:cNvPr>
          <p:cNvPicPr>
            <a:picLocks noChangeAspect="1"/>
          </p:cNvPicPr>
          <p:nvPr/>
        </p:nvPicPr>
        <p:blipFill>
          <a:blip r:embed="rId2"/>
          <a:stretch>
            <a:fillRect/>
          </a:stretch>
        </p:blipFill>
        <p:spPr>
          <a:xfrm>
            <a:off x="5672136" y="461963"/>
            <a:ext cx="5610225" cy="3733800"/>
          </a:xfrm>
          <a:prstGeom prst="rect">
            <a:avLst/>
          </a:prstGeom>
        </p:spPr>
      </p:pic>
      <p:pic>
        <p:nvPicPr>
          <p:cNvPr id="2" name="Imagen 1">
            <a:extLst>
              <a:ext uri="{FF2B5EF4-FFF2-40B4-BE49-F238E27FC236}">
                <a16:creationId xmlns:a16="http://schemas.microsoft.com/office/drawing/2014/main" id="{A9C0D780-F3F5-7292-5F5D-0AD5BD23EDBA}"/>
              </a:ext>
            </a:extLst>
          </p:cNvPr>
          <p:cNvPicPr>
            <a:picLocks noChangeAspect="1"/>
          </p:cNvPicPr>
          <p:nvPr/>
        </p:nvPicPr>
        <p:blipFill>
          <a:blip r:embed="rId3"/>
          <a:stretch>
            <a:fillRect/>
          </a:stretch>
        </p:blipFill>
        <p:spPr>
          <a:xfrm>
            <a:off x="436442" y="995330"/>
            <a:ext cx="1606609" cy="1601938"/>
          </a:xfrm>
          <a:prstGeom prst="rect">
            <a:avLst/>
          </a:prstGeom>
        </p:spPr>
      </p:pic>
      <p:pic>
        <p:nvPicPr>
          <p:cNvPr id="3" name="Picture 2" descr="Borrar archivo delete - Iconos Interfaz de usuario y Gestos">
            <a:extLst>
              <a:ext uri="{FF2B5EF4-FFF2-40B4-BE49-F238E27FC236}">
                <a16:creationId xmlns:a16="http://schemas.microsoft.com/office/drawing/2014/main" id="{A5920423-1F99-8A84-ECD6-65F8DFA924F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6442" y="3298707"/>
            <a:ext cx="1325681" cy="1325681"/>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n 4">
            <a:extLst>
              <a:ext uri="{FF2B5EF4-FFF2-40B4-BE49-F238E27FC236}">
                <a16:creationId xmlns:a16="http://schemas.microsoft.com/office/drawing/2014/main" id="{29635198-8C19-DC22-445D-05A6ABC5D121}"/>
              </a:ext>
            </a:extLst>
          </p:cNvPr>
          <p:cNvPicPr>
            <a:picLocks noChangeAspect="1"/>
          </p:cNvPicPr>
          <p:nvPr/>
        </p:nvPicPr>
        <p:blipFill>
          <a:blip r:embed="rId5"/>
          <a:stretch>
            <a:fillRect/>
          </a:stretch>
        </p:blipFill>
        <p:spPr>
          <a:xfrm>
            <a:off x="6015035" y="4548187"/>
            <a:ext cx="4924425" cy="2047875"/>
          </a:xfrm>
          <a:prstGeom prst="rect">
            <a:avLst/>
          </a:prstGeom>
        </p:spPr>
      </p:pic>
      <p:sp>
        <p:nvSpPr>
          <p:cNvPr id="6" name="CuadroTexto 5">
            <a:extLst>
              <a:ext uri="{FF2B5EF4-FFF2-40B4-BE49-F238E27FC236}">
                <a16:creationId xmlns:a16="http://schemas.microsoft.com/office/drawing/2014/main" id="{12127C59-08F3-BDCC-3897-D7B74BD1543F}"/>
              </a:ext>
            </a:extLst>
          </p:cNvPr>
          <p:cNvSpPr txBox="1"/>
          <p:nvPr/>
        </p:nvSpPr>
        <p:spPr>
          <a:xfrm>
            <a:off x="2243138" y="1238250"/>
            <a:ext cx="3148069" cy="3539430"/>
          </a:xfrm>
          <a:prstGeom prst="rect">
            <a:avLst/>
          </a:prstGeom>
          <a:noFill/>
        </p:spPr>
        <p:txBody>
          <a:bodyPr wrap="square" rtlCol="0">
            <a:spAutoFit/>
          </a:bodyPr>
          <a:lstStyle/>
          <a:p>
            <a:pPr algn="ctr"/>
            <a:r>
              <a:rPr lang="es-ES" sz="3200" b="1" dirty="0"/>
              <a:t>Aquí podemos ver que al confirmar con "Yes", los registros son eliminados de la tabla.</a:t>
            </a:r>
            <a:endParaRPr lang="en-US" sz="3200" b="1" dirty="0"/>
          </a:p>
        </p:txBody>
      </p:sp>
    </p:spTree>
    <p:extLst>
      <p:ext uri="{BB962C8B-B14F-4D97-AF65-F5344CB8AC3E}">
        <p14:creationId xmlns:p14="http://schemas.microsoft.com/office/powerpoint/2010/main" val="4904391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descr="https://4.bp.blogspot.com/-Eh3LGaqRdsQ/WDS9grbO3dI/AAAAAAAAG_U/RCWdyrjL_Kgdif2CivoY_YL0gpJPxINsQCLcB/s1600/Tema_02_-_Lenguaje_SQL_-_Introduccion_y_Consultas_SELECT_html_m7c166ab.png"/>
          <p:cNvPicPr>
            <a:picLocks noChangeAspect="1" noChangeArrowheads="1"/>
          </p:cNvPicPr>
          <p:nvPr/>
        </p:nvPicPr>
        <p:blipFill rotWithShape="1">
          <a:blip r:embed="rId2">
            <a:extLst>
              <a:ext uri="{28A0092B-C50C-407E-A947-70E740481C1C}">
                <a14:useLocalDpi xmlns:a14="http://schemas.microsoft.com/office/drawing/2010/main" val="0"/>
              </a:ext>
            </a:extLst>
          </a:blip>
          <a:srcRect l="7639" r="7231"/>
          <a:stretch/>
        </p:blipFill>
        <p:spPr bwMode="auto">
          <a:xfrm>
            <a:off x="203201" y="0"/>
            <a:ext cx="7602192" cy="6781800"/>
          </a:xfrm>
          <a:prstGeom prst="rect">
            <a:avLst/>
          </a:prstGeom>
          <a:noFill/>
          <a:extLst>
            <a:ext uri="{909E8E84-426E-40DD-AFC4-6F175D3DCCD1}">
              <a14:hiddenFill xmlns:a14="http://schemas.microsoft.com/office/drawing/2010/main">
                <a:solidFill>
                  <a:srgbClr val="FFFFFF"/>
                </a:solidFill>
              </a14:hiddenFill>
            </a:ext>
          </a:extLst>
        </p:spPr>
      </p:pic>
      <p:sp>
        <p:nvSpPr>
          <p:cNvPr id="3" name="Rectángulo 2"/>
          <p:cNvSpPr/>
          <p:nvPr/>
        </p:nvSpPr>
        <p:spPr>
          <a:xfrm>
            <a:off x="3149600" y="4648200"/>
            <a:ext cx="4457831" cy="812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s-DO" sz="2400">
              <a:latin typeface="Times New Roman" panose="02020603050405020304" pitchFamily="18" charset="0"/>
              <a:cs typeface="Times New Roman" panose="02020603050405020304" pitchFamily="18" charset="0"/>
            </a:endParaRPr>
          </a:p>
        </p:txBody>
      </p:sp>
      <p:sp>
        <p:nvSpPr>
          <p:cNvPr id="4" name="CuadroTexto 3"/>
          <p:cNvSpPr txBox="1"/>
          <p:nvPr/>
        </p:nvSpPr>
        <p:spPr>
          <a:xfrm>
            <a:off x="3149600" y="4792855"/>
            <a:ext cx="4572802" cy="379656"/>
          </a:xfrm>
          <a:prstGeom prst="rect">
            <a:avLst/>
          </a:prstGeom>
          <a:noFill/>
        </p:spPr>
        <p:txBody>
          <a:bodyPr wrap="square" rtlCol="0">
            <a:spAutoFit/>
          </a:bodyPr>
          <a:lstStyle/>
          <a:p>
            <a:pPr algn="just"/>
            <a:r>
              <a:rPr lang="en-US" sz="1867" b="1" dirty="0">
                <a:solidFill>
                  <a:srgbClr val="0000FF"/>
                </a:solidFill>
                <a:latin typeface="Times New Roman" panose="02020603050405020304" pitchFamily="18" charset="0"/>
                <a:cs typeface="Times New Roman" panose="02020603050405020304" pitchFamily="18" charset="0"/>
              </a:rPr>
              <a:t>TCL</a:t>
            </a:r>
            <a:r>
              <a:rPr lang="en-US" sz="1867" dirty="0">
                <a:solidFill>
                  <a:srgbClr val="0000FF"/>
                </a:solidFill>
                <a:latin typeface="Times New Roman" panose="02020603050405020304" pitchFamily="18" charset="0"/>
                <a:cs typeface="Times New Roman" panose="02020603050405020304" pitchFamily="18" charset="0"/>
              </a:rPr>
              <a:t>: Lenguaje de Control de Transacciones </a:t>
            </a:r>
            <a:endParaRPr lang="es-DO" sz="1867" dirty="0">
              <a:solidFill>
                <a:srgbClr val="0000FF"/>
              </a:solidFill>
              <a:latin typeface="Times New Roman" panose="02020603050405020304" pitchFamily="18" charset="0"/>
              <a:cs typeface="Times New Roman" panose="02020603050405020304" pitchFamily="18" charset="0"/>
            </a:endParaRPr>
          </a:p>
        </p:txBody>
      </p:sp>
      <p:sp>
        <p:nvSpPr>
          <p:cNvPr id="6" name="CuadroTexto 5"/>
          <p:cNvSpPr txBox="1"/>
          <p:nvPr/>
        </p:nvSpPr>
        <p:spPr>
          <a:xfrm>
            <a:off x="7722402" y="76200"/>
            <a:ext cx="4401200" cy="1241237"/>
          </a:xfrm>
          <a:prstGeom prst="rect">
            <a:avLst/>
          </a:prstGeom>
          <a:noFill/>
        </p:spPr>
        <p:txBody>
          <a:bodyPr wrap="square" rtlCol="0">
            <a:spAutoFit/>
          </a:bodyPr>
          <a:lstStyle/>
          <a:p>
            <a:pPr algn="ctr"/>
            <a:r>
              <a:rPr lang="en-US" sz="3733" b="1" dirty="0">
                <a:solidFill>
                  <a:srgbClr val="0000FF"/>
                </a:solidFill>
                <a:latin typeface="Times New Roman" panose="02020603050405020304" pitchFamily="18" charset="0"/>
                <a:cs typeface="Times New Roman" panose="02020603050405020304" pitchFamily="18" charset="0"/>
              </a:rPr>
              <a:t>Tipos de Lenguajes de Consultas</a:t>
            </a:r>
            <a:endParaRPr lang="es-DO" sz="3733" dirty="0">
              <a:solidFill>
                <a:srgbClr val="0000FF"/>
              </a:solidFill>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A3B49098-A4AD-4BFE-87B8-E20513A55AF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8412176" y="1355537"/>
            <a:ext cx="3770858" cy="5388163"/>
          </a:xfrm>
          <a:prstGeom prst="rect">
            <a:avLst/>
          </a:prstGeom>
        </p:spPr>
      </p:pic>
    </p:spTree>
    <p:extLst>
      <p:ext uri="{BB962C8B-B14F-4D97-AF65-F5344CB8AC3E}">
        <p14:creationId xmlns:p14="http://schemas.microsoft.com/office/powerpoint/2010/main" val="377577234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Choice, choose, done, feature, select, survey, tab icon - Download on  Iconfinder">
            <a:extLst>
              <a:ext uri="{FF2B5EF4-FFF2-40B4-BE49-F238E27FC236}">
                <a16:creationId xmlns:a16="http://schemas.microsoft.com/office/drawing/2014/main" id="{68D08915-CA19-064A-67AA-AF5CC5BB3A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063" y="2929308"/>
            <a:ext cx="1952625" cy="1952625"/>
          </a:xfrm>
          <a:prstGeom prst="rect">
            <a:avLst/>
          </a:prstGeom>
          <a:noFill/>
          <a:extLst>
            <a:ext uri="{909E8E84-426E-40DD-AFC4-6F175D3DCCD1}">
              <a14:hiddenFill xmlns:a14="http://schemas.microsoft.com/office/drawing/2010/main">
                <a:solidFill>
                  <a:srgbClr val="FFFFFF"/>
                </a:solidFill>
              </a14:hiddenFill>
            </a:ext>
          </a:extLst>
        </p:spPr>
      </p:pic>
      <p:pic>
        <p:nvPicPr>
          <p:cNvPr id="3" name="Imagen 2">
            <a:extLst>
              <a:ext uri="{FF2B5EF4-FFF2-40B4-BE49-F238E27FC236}">
                <a16:creationId xmlns:a16="http://schemas.microsoft.com/office/drawing/2014/main" id="{A7184266-E73E-0D3D-9DEE-7D18D9A27075}"/>
              </a:ext>
            </a:extLst>
          </p:cNvPr>
          <p:cNvPicPr>
            <a:picLocks noChangeAspect="1"/>
          </p:cNvPicPr>
          <p:nvPr/>
        </p:nvPicPr>
        <p:blipFill>
          <a:blip r:embed="rId3"/>
          <a:stretch>
            <a:fillRect/>
          </a:stretch>
        </p:blipFill>
        <p:spPr>
          <a:xfrm>
            <a:off x="215929" y="1337891"/>
            <a:ext cx="1428512" cy="1424359"/>
          </a:xfrm>
          <a:prstGeom prst="rect">
            <a:avLst/>
          </a:prstGeom>
        </p:spPr>
      </p:pic>
      <p:sp>
        <p:nvSpPr>
          <p:cNvPr id="5" name="CuadroTexto 4">
            <a:extLst>
              <a:ext uri="{FF2B5EF4-FFF2-40B4-BE49-F238E27FC236}">
                <a16:creationId xmlns:a16="http://schemas.microsoft.com/office/drawing/2014/main" id="{EB0DD8E7-7238-4ECE-5EFC-8B15FDEF7E3E}"/>
              </a:ext>
            </a:extLst>
          </p:cNvPr>
          <p:cNvSpPr txBox="1"/>
          <p:nvPr/>
        </p:nvSpPr>
        <p:spPr>
          <a:xfrm>
            <a:off x="2143125" y="202570"/>
            <a:ext cx="9953625" cy="1477328"/>
          </a:xfrm>
          <a:prstGeom prst="rect">
            <a:avLst/>
          </a:prstGeom>
          <a:noFill/>
        </p:spPr>
        <p:txBody>
          <a:bodyPr wrap="square">
            <a:spAutoFit/>
          </a:bodyPr>
          <a:lstStyle/>
          <a:p>
            <a:pPr algn="just"/>
            <a:r>
              <a:rPr lang="es-ES" sz="1800" dirty="0"/>
              <a:t>SELECT es una instrucción en SQL utilizada para recuperar datos de una base de datos. Permite seleccionar uno o más campos de una tabla, filtrar los resultados según ciertas condiciones y ordenar los datos de acuerdo con un criterio especificado. Esencialmente, SELECT se utiliza para consultar datos de una base de datos y devolver los resultados que cumplen con los criterios especificados en la consulta.</a:t>
            </a:r>
            <a:endParaRPr lang="en-US" sz="1800" dirty="0"/>
          </a:p>
        </p:txBody>
      </p:sp>
      <p:sp>
        <p:nvSpPr>
          <p:cNvPr id="7" name="CuadroTexto 6">
            <a:extLst>
              <a:ext uri="{FF2B5EF4-FFF2-40B4-BE49-F238E27FC236}">
                <a16:creationId xmlns:a16="http://schemas.microsoft.com/office/drawing/2014/main" id="{8D19BF30-7414-8B76-DADB-F787D0B6CC32}"/>
              </a:ext>
            </a:extLst>
          </p:cNvPr>
          <p:cNvSpPr txBox="1"/>
          <p:nvPr/>
        </p:nvSpPr>
        <p:spPr>
          <a:xfrm>
            <a:off x="428626" y="465237"/>
            <a:ext cx="1714499" cy="461665"/>
          </a:xfrm>
          <a:prstGeom prst="rect">
            <a:avLst/>
          </a:prstGeom>
          <a:noFill/>
        </p:spPr>
        <p:txBody>
          <a:bodyPr wrap="square">
            <a:spAutoFit/>
          </a:bodyPr>
          <a:lstStyle/>
          <a:p>
            <a:r>
              <a:rPr lang="es-ES" sz="2400" b="1" dirty="0">
                <a:solidFill>
                  <a:srgbClr val="002060"/>
                </a:solidFill>
                <a:highlight>
                  <a:srgbClr val="00FF00"/>
                </a:highlight>
              </a:rPr>
              <a:t>SELECT</a:t>
            </a:r>
            <a:endParaRPr lang="en-US" sz="2400" b="1" dirty="0">
              <a:solidFill>
                <a:srgbClr val="002060"/>
              </a:solidFill>
              <a:highlight>
                <a:srgbClr val="00FF00"/>
              </a:highlight>
            </a:endParaRPr>
          </a:p>
        </p:txBody>
      </p:sp>
      <p:pic>
        <p:nvPicPr>
          <p:cNvPr id="9" name="Imagen 8">
            <a:extLst>
              <a:ext uri="{FF2B5EF4-FFF2-40B4-BE49-F238E27FC236}">
                <a16:creationId xmlns:a16="http://schemas.microsoft.com/office/drawing/2014/main" id="{57F7FBFD-B285-6EE1-49C0-463DD48A2382}"/>
              </a:ext>
            </a:extLst>
          </p:cNvPr>
          <p:cNvPicPr>
            <a:picLocks noChangeAspect="1"/>
          </p:cNvPicPr>
          <p:nvPr/>
        </p:nvPicPr>
        <p:blipFill>
          <a:blip r:embed="rId4"/>
          <a:stretch>
            <a:fillRect/>
          </a:stretch>
        </p:blipFill>
        <p:spPr>
          <a:xfrm>
            <a:off x="1928813" y="2133970"/>
            <a:ext cx="2633762" cy="2747963"/>
          </a:xfrm>
          <a:prstGeom prst="rect">
            <a:avLst/>
          </a:prstGeom>
        </p:spPr>
      </p:pic>
      <p:pic>
        <p:nvPicPr>
          <p:cNvPr id="11" name="Imagen 10">
            <a:extLst>
              <a:ext uri="{FF2B5EF4-FFF2-40B4-BE49-F238E27FC236}">
                <a16:creationId xmlns:a16="http://schemas.microsoft.com/office/drawing/2014/main" id="{EA3BC71C-20D9-EDC7-8C91-BAB945E871E7}"/>
              </a:ext>
            </a:extLst>
          </p:cNvPr>
          <p:cNvPicPr>
            <a:picLocks noChangeAspect="1"/>
          </p:cNvPicPr>
          <p:nvPr/>
        </p:nvPicPr>
        <p:blipFill>
          <a:blip r:embed="rId5"/>
          <a:stretch>
            <a:fillRect/>
          </a:stretch>
        </p:blipFill>
        <p:spPr>
          <a:xfrm>
            <a:off x="5241996" y="1782944"/>
            <a:ext cx="6734075" cy="3646993"/>
          </a:xfrm>
          <a:prstGeom prst="rect">
            <a:avLst/>
          </a:prstGeom>
        </p:spPr>
      </p:pic>
      <p:sp>
        <p:nvSpPr>
          <p:cNvPr id="12" name="CuadroTexto 11">
            <a:extLst>
              <a:ext uri="{FF2B5EF4-FFF2-40B4-BE49-F238E27FC236}">
                <a16:creationId xmlns:a16="http://schemas.microsoft.com/office/drawing/2014/main" id="{A657CA29-6DA0-B7A2-C16B-4437B096DBEC}"/>
              </a:ext>
            </a:extLst>
          </p:cNvPr>
          <p:cNvSpPr txBox="1"/>
          <p:nvPr/>
        </p:nvSpPr>
        <p:spPr>
          <a:xfrm>
            <a:off x="119064" y="5532984"/>
            <a:ext cx="11977686" cy="1200329"/>
          </a:xfrm>
          <a:prstGeom prst="rect">
            <a:avLst/>
          </a:prstGeom>
          <a:noFill/>
        </p:spPr>
        <p:txBody>
          <a:bodyPr wrap="square" rtlCol="0">
            <a:spAutoFit/>
          </a:bodyPr>
          <a:lstStyle/>
          <a:p>
            <a:pPr algn="just"/>
            <a:r>
              <a:rPr lang="en-GB" sz="1800" b="1" dirty="0"/>
              <a:t>Aqui le damos clic derecha a la tabla, nos sale la opcion Select top 1000 Rows, lo que indica que va a mostrar las primeras 1000 filas, claro esto depende cuantos registros tengas, en nuestro caso solo nos mostrar como los 6 que hemos dejado. Ahora ya sabes como crear una tabla en Modelo Asistente en SQL Server.</a:t>
            </a:r>
            <a:endParaRPr lang="en-US" sz="1800" b="1" dirty="0"/>
          </a:p>
        </p:txBody>
      </p:sp>
    </p:spTree>
    <p:extLst>
      <p:ext uri="{BB962C8B-B14F-4D97-AF65-F5344CB8AC3E}">
        <p14:creationId xmlns:p14="http://schemas.microsoft.com/office/powerpoint/2010/main" val="168939698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4A959C-41DC-2A1F-A43B-27EFB5E6C72C}"/>
            </a:ext>
          </a:extLst>
        </p:cNvPr>
        <p:cNvGrpSpPr/>
        <p:nvPr/>
      </p:nvGrpSpPr>
      <p:grpSpPr>
        <a:xfrm>
          <a:off x="0" y="0"/>
          <a:ext cx="0" cy="0"/>
          <a:chOff x="0" y="0"/>
          <a:chExt cx="0" cy="0"/>
        </a:xfrm>
      </p:grpSpPr>
      <p:pic>
        <p:nvPicPr>
          <p:cNvPr id="5" name="Imagen 4">
            <a:extLst>
              <a:ext uri="{FF2B5EF4-FFF2-40B4-BE49-F238E27FC236}">
                <a16:creationId xmlns:a16="http://schemas.microsoft.com/office/drawing/2014/main" id="{0A4654E9-1EFD-26C0-2576-7F4FA66010E8}"/>
              </a:ext>
            </a:extLst>
          </p:cNvPr>
          <p:cNvPicPr>
            <a:picLocks noChangeAspect="1"/>
          </p:cNvPicPr>
          <p:nvPr/>
        </p:nvPicPr>
        <p:blipFill>
          <a:blip r:embed="rId2"/>
          <a:stretch>
            <a:fillRect/>
          </a:stretch>
        </p:blipFill>
        <p:spPr>
          <a:xfrm>
            <a:off x="3226312" y="896777"/>
            <a:ext cx="8558776" cy="5818348"/>
          </a:xfrm>
          <a:prstGeom prst="rect">
            <a:avLst/>
          </a:prstGeom>
        </p:spPr>
      </p:pic>
      <p:sp>
        <p:nvSpPr>
          <p:cNvPr id="6" name="CuadroTexto 5">
            <a:extLst>
              <a:ext uri="{FF2B5EF4-FFF2-40B4-BE49-F238E27FC236}">
                <a16:creationId xmlns:a16="http://schemas.microsoft.com/office/drawing/2014/main" id="{5967D4F8-6860-37FF-BACA-2E53407FB96C}"/>
              </a:ext>
            </a:extLst>
          </p:cNvPr>
          <p:cNvSpPr txBox="1"/>
          <p:nvPr/>
        </p:nvSpPr>
        <p:spPr>
          <a:xfrm>
            <a:off x="800100" y="132695"/>
            <a:ext cx="10267950" cy="523220"/>
          </a:xfrm>
          <a:prstGeom prst="rect">
            <a:avLst/>
          </a:prstGeom>
          <a:noFill/>
        </p:spPr>
        <p:txBody>
          <a:bodyPr wrap="square" rtlCol="0">
            <a:spAutoFit/>
          </a:bodyPr>
          <a:lstStyle/>
          <a:p>
            <a:pPr algn="ctr"/>
            <a:r>
              <a:rPr lang="en-GB" sz="2800" b="1" dirty="0">
                <a:highlight>
                  <a:srgbClr val="FFFF00"/>
                </a:highlight>
              </a:rPr>
              <a:t>Ahora veamos el modo Consola, abrimos nuestro cmd.</a:t>
            </a:r>
            <a:endParaRPr lang="en-US" sz="2800" b="1" dirty="0">
              <a:highlight>
                <a:srgbClr val="FFFF00"/>
              </a:highlight>
            </a:endParaRPr>
          </a:p>
        </p:txBody>
      </p:sp>
      <p:pic>
        <p:nvPicPr>
          <p:cNvPr id="7" name="Imagen 6">
            <a:extLst>
              <a:ext uri="{FF2B5EF4-FFF2-40B4-BE49-F238E27FC236}">
                <a16:creationId xmlns:a16="http://schemas.microsoft.com/office/drawing/2014/main" id="{2123FAB3-3BF1-DE4B-5570-0B4575989AE4}"/>
              </a:ext>
            </a:extLst>
          </p:cNvPr>
          <p:cNvPicPr>
            <a:picLocks noChangeAspect="1"/>
          </p:cNvPicPr>
          <p:nvPr/>
        </p:nvPicPr>
        <p:blipFill>
          <a:blip r:embed="rId3"/>
          <a:stretch>
            <a:fillRect/>
          </a:stretch>
        </p:blipFill>
        <p:spPr>
          <a:xfrm>
            <a:off x="523875" y="1924050"/>
            <a:ext cx="2095500" cy="2095500"/>
          </a:xfrm>
          <a:prstGeom prst="rect">
            <a:avLst/>
          </a:prstGeom>
        </p:spPr>
      </p:pic>
    </p:spTree>
    <p:extLst>
      <p:ext uri="{BB962C8B-B14F-4D97-AF65-F5344CB8AC3E}">
        <p14:creationId xmlns:p14="http://schemas.microsoft.com/office/powerpoint/2010/main" val="301561653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CE3F25-C8F9-7E7B-A134-9FF6A8AA253B}"/>
            </a:ext>
          </a:extLst>
        </p:cNvPr>
        <p:cNvGrpSpPr/>
        <p:nvPr/>
      </p:nvGrpSpPr>
      <p:grpSpPr>
        <a:xfrm>
          <a:off x="0" y="0"/>
          <a:ext cx="0" cy="0"/>
          <a:chOff x="0" y="0"/>
          <a:chExt cx="0" cy="0"/>
        </a:xfrm>
      </p:grpSpPr>
      <p:pic>
        <p:nvPicPr>
          <p:cNvPr id="3" name="Imagen 2">
            <a:extLst>
              <a:ext uri="{FF2B5EF4-FFF2-40B4-BE49-F238E27FC236}">
                <a16:creationId xmlns:a16="http://schemas.microsoft.com/office/drawing/2014/main" id="{49F6FA38-CACC-D231-1CD2-9E88D81D972E}"/>
              </a:ext>
            </a:extLst>
          </p:cNvPr>
          <p:cNvPicPr>
            <a:picLocks noChangeAspect="1"/>
          </p:cNvPicPr>
          <p:nvPr/>
        </p:nvPicPr>
        <p:blipFill>
          <a:blip r:embed="rId2"/>
          <a:stretch>
            <a:fillRect/>
          </a:stretch>
        </p:blipFill>
        <p:spPr>
          <a:xfrm>
            <a:off x="3343275" y="747711"/>
            <a:ext cx="7753350" cy="5815013"/>
          </a:xfrm>
          <a:prstGeom prst="rect">
            <a:avLst/>
          </a:prstGeom>
        </p:spPr>
      </p:pic>
      <p:sp>
        <p:nvSpPr>
          <p:cNvPr id="4" name="CuadroTexto 3">
            <a:extLst>
              <a:ext uri="{FF2B5EF4-FFF2-40B4-BE49-F238E27FC236}">
                <a16:creationId xmlns:a16="http://schemas.microsoft.com/office/drawing/2014/main" id="{744640B4-66C1-4E75-67DB-A108A1D0337E}"/>
              </a:ext>
            </a:extLst>
          </p:cNvPr>
          <p:cNvSpPr txBox="1"/>
          <p:nvPr/>
        </p:nvSpPr>
        <p:spPr>
          <a:xfrm>
            <a:off x="114299" y="94772"/>
            <a:ext cx="11896725" cy="523220"/>
          </a:xfrm>
          <a:prstGeom prst="rect">
            <a:avLst/>
          </a:prstGeom>
          <a:noFill/>
        </p:spPr>
        <p:txBody>
          <a:bodyPr wrap="square" rtlCol="0">
            <a:spAutoFit/>
          </a:bodyPr>
          <a:lstStyle/>
          <a:p>
            <a:r>
              <a:rPr lang="en-GB" dirty="0"/>
              <a:t>AQUI COMO VEMOS ESCRIBIMOS LA INSTRUCCION TAL “CREATE DATABASE RPEUBA_CONSOLA” y damos enter, una vez escrimos GO y damos enter aparecera en la lista de Bases de datos en nuestro Servidor, ahora vamos a crear una tabla.</a:t>
            </a:r>
            <a:endParaRPr lang="en-US" dirty="0"/>
          </a:p>
        </p:txBody>
      </p:sp>
      <p:pic>
        <p:nvPicPr>
          <p:cNvPr id="5" name="Imagen 4">
            <a:extLst>
              <a:ext uri="{FF2B5EF4-FFF2-40B4-BE49-F238E27FC236}">
                <a16:creationId xmlns:a16="http://schemas.microsoft.com/office/drawing/2014/main" id="{3BC0DB7F-EDC9-F8B9-8411-256CCC0E73E8}"/>
              </a:ext>
            </a:extLst>
          </p:cNvPr>
          <p:cNvPicPr>
            <a:picLocks noChangeAspect="1"/>
          </p:cNvPicPr>
          <p:nvPr/>
        </p:nvPicPr>
        <p:blipFill>
          <a:blip r:embed="rId3"/>
          <a:stretch>
            <a:fillRect/>
          </a:stretch>
        </p:blipFill>
        <p:spPr>
          <a:xfrm>
            <a:off x="523875" y="1924050"/>
            <a:ext cx="2095500" cy="2095500"/>
          </a:xfrm>
          <a:prstGeom prst="rect">
            <a:avLst/>
          </a:prstGeom>
        </p:spPr>
      </p:pic>
    </p:spTree>
    <p:extLst>
      <p:ext uri="{BB962C8B-B14F-4D97-AF65-F5344CB8AC3E}">
        <p14:creationId xmlns:p14="http://schemas.microsoft.com/office/powerpoint/2010/main" val="98340501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69B386-41F7-A3A8-9941-826D23BAD0B2}"/>
            </a:ext>
          </a:extLst>
        </p:cNvPr>
        <p:cNvGrpSpPr/>
        <p:nvPr/>
      </p:nvGrpSpPr>
      <p:grpSpPr>
        <a:xfrm>
          <a:off x="0" y="0"/>
          <a:ext cx="0" cy="0"/>
          <a:chOff x="0" y="0"/>
          <a:chExt cx="0" cy="0"/>
        </a:xfrm>
      </p:grpSpPr>
      <p:pic>
        <p:nvPicPr>
          <p:cNvPr id="3" name="Imagen 2">
            <a:extLst>
              <a:ext uri="{FF2B5EF4-FFF2-40B4-BE49-F238E27FC236}">
                <a16:creationId xmlns:a16="http://schemas.microsoft.com/office/drawing/2014/main" id="{2119DEE5-6770-BB16-DE35-8899198340C6}"/>
              </a:ext>
            </a:extLst>
          </p:cNvPr>
          <p:cNvPicPr>
            <a:picLocks noChangeAspect="1"/>
          </p:cNvPicPr>
          <p:nvPr/>
        </p:nvPicPr>
        <p:blipFill>
          <a:blip r:embed="rId2"/>
          <a:stretch>
            <a:fillRect/>
          </a:stretch>
        </p:blipFill>
        <p:spPr>
          <a:xfrm>
            <a:off x="3276600" y="1388924"/>
            <a:ext cx="8274843" cy="4964906"/>
          </a:xfrm>
          <a:prstGeom prst="rect">
            <a:avLst/>
          </a:prstGeom>
        </p:spPr>
      </p:pic>
      <p:sp>
        <p:nvSpPr>
          <p:cNvPr id="5" name="CuadroTexto 4">
            <a:extLst>
              <a:ext uri="{FF2B5EF4-FFF2-40B4-BE49-F238E27FC236}">
                <a16:creationId xmlns:a16="http://schemas.microsoft.com/office/drawing/2014/main" id="{59F0559E-CA0A-6A38-D132-16DE69B3DEC2}"/>
              </a:ext>
            </a:extLst>
          </p:cNvPr>
          <p:cNvSpPr txBox="1"/>
          <p:nvPr/>
        </p:nvSpPr>
        <p:spPr>
          <a:xfrm>
            <a:off x="200024" y="301050"/>
            <a:ext cx="11744325" cy="954107"/>
          </a:xfrm>
          <a:prstGeom prst="rect">
            <a:avLst/>
          </a:prstGeom>
          <a:noFill/>
        </p:spPr>
        <p:txBody>
          <a:bodyPr wrap="square">
            <a:spAutoFit/>
          </a:bodyPr>
          <a:lstStyle/>
          <a:p>
            <a:r>
              <a:rPr lang="en-US" dirty="0"/>
              <a:t>1&gt; use PRUEBA_CONSOLA</a:t>
            </a:r>
          </a:p>
          <a:p>
            <a:r>
              <a:rPr lang="en-US" dirty="0"/>
              <a:t>2&gt; GO</a:t>
            </a:r>
          </a:p>
          <a:p>
            <a:r>
              <a:rPr lang="en-US" dirty="0"/>
              <a:t>Changed database context to 'PRUEBA_CONSOLA'.</a:t>
            </a:r>
          </a:p>
          <a:p>
            <a:r>
              <a:rPr lang="en-US" dirty="0"/>
              <a:t>1&gt; CREATE TABLE USUARIO_RPUEBA(CODIGO INT PRIMARY KEY,NOMBRE VARCHAR(30), EMAIL VARCHAR(50))</a:t>
            </a:r>
          </a:p>
        </p:txBody>
      </p:sp>
      <p:sp>
        <p:nvSpPr>
          <p:cNvPr id="6" name="CuadroTexto 5">
            <a:extLst>
              <a:ext uri="{FF2B5EF4-FFF2-40B4-BE49-F238E27FC236}">
                <a16:creationId xmlns:a16="http://schemas.microsoft.com/office/drawing/2014/main" id="{EE9B8AD4-2162-8CED-6001-0B9C84636A54}"/>
              </a:ext>
            </a:extLst>
          </p:cNvPr>
          <p:cNvSpPr txBox="1"/>
          <p:nvPr/>
        </p:nvSpPr>
        <p:spPr>
          <a:xfrm>
            <a:off x="352424" y="1552575"/>
            <a:ext cx="2790825" cy="2246769"/>
          </a:xfrm>
          <a:prstGeom prst="rect">
            <a:avLst/>
          </a:prstGeom>
          <a:noFill/>
        </p:spPr>
        <p:txBody>
          <a:bodyPr wrap="square" rtlCol="0">
            <a:spAutoFit/>
          </a:bodyPr>
          <a:lstStyle/>
          <a:p>
            <a:pPr algn="ctr"/>
            <a:r>
              <a:rPr lang="en-GB" sz="2000" dirty="0">
                <a:highlight>
                  <a:srgbClr val="FFFF00"/>
                </a:highlight>
              </a:rPr>
              <a:t>Como  vemos escribimos los comandos y ejecutamos con GO, y listo aparece en la Base de datos y debajo su Tabla.</a:t>
            </a:r>
            <a:endParaRPr lang="en-US" sz="2000" dirty="0">
              <a:highlight>
                <a:srgbClr val="FFFF00"/>
              </a:highlight>
            </a:endParaRPr>
          </a:p>
        </p:txBody>
      </p:sp>
      <p:pic>
        <p:nvPicPr>
          <p:cNvPr id="7" name="Imagen 6">
            <a:extLst>
              <a:ext uri="{FF2B5EF4-FFF2-40B4-BE49-F238E27FC236}">
                <a16:creationId xmlns:a16="http://schemas.microsoft.com/office/drawing/2014/main" id="{BD3F0234-912F-EC01-FC8F-F597B04F796A}"/>
              </a:ext>
            </a:extLst>
          </p:cNvPr>
          <p:cNvPicPr>
            <a:picLocks noChangeAspect="1"/>
          </p:cNvPicPr>
          <p:nvPr/>
        </p:nvPicPr>
        <p:blipFill>
          <a:blip r:embed="rId3"/>
          <a:stretch>
            <a:fillRect/>
          </a:stretch>
        </p:blipFill>
        <p:spPr>
          <a:xfrm>
            <a:off x="700086" y="4010025"/>
            <a:ext cx="2095500" cy="2095500"/>
          </a:xfrm>
          <a:prstGeom prst="rect">
            <a:avLst/>
          </a:prstGeom>
        </p:spPr>
      </p:pic>
    </p:spTree>
    <p:extLst>
      <p:ext uri="{BB962C8B-B14F-4D97-AF65-F5344CB8AC3E}">
        <p14:creationId xmlns:p14="http://schemas.microsoft.com/office/powerpoint/2010/main" val="264257815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CFA6FCDD-A766-0738-5F64-E5988E372B29}"/>
              </a:ext>
            </a:extLst>
          </p:cNvPr>
          <p:cNvPicPr>
            <a:picLocks noChangeAspect="1"/>
          </p:cNvPicPr>
          <p:nvPr/>
        </p:nvPicPr>
        <p:blipFill>
          <a:blip r:embed="rId2"/>
          <a:stretch>
            <a:fillRect/>
          </a:stretch>
        </p:blipFill>
        <p:spPr>
          <a:xfrm>
            <a:off x="2819400" y="1411066"/>
            <a:ext cx="9086850" cy="4307759"/>
          </a:xfrm>
          <a:prstGeom prst="rect">
            <a:avLst/>
          </a:prstGeom>
        </p:spPr>
      </p:pic>
      <p:pic>
        <p:nvPicPr>
          <p:cNvPr id="6" name="Imagen 5">
            <a:extLst>
              <a:ext uri="{FF2B5EF4-FFF2-40B4-BE49-F238E27FC236}">
                <a16:creationId xmlns:a16="http://schemas.microsoft.com/office/drawing/2014/main" id="{601AC86D-C997-82F4-7E3A-72B5B199FBE6}"/>
              </a:ext>
            </a:extLst>
          </p:cNvPr>
          <p:cNvPicPr>
            <a:picLocks noChangeAspect="1"/>
          </p:cNvPicPr>
          <p:nvPr/>
        </p:nvPicPr>
        <p:blipFill>
          <a:blip r:embed="rId3"/>
          <a:stretch>
            <a:fillRect/>
          </a:stretch>
        </p:blipFill>
        <p:spPr>
          <a:xfrm>
            <a:off x="399197" y="2183420"/>
            <a:ext cx="2097206" cy="2091109"/>
          </a:xfrm>
          <a:prstGeom prst="rect">
            <a:avLst/>
          </a:prstGeom>
        </p:spPr>
      </p:pic>
      <p:pic>
        <p:nvPicPr>
          <p:cNvPr id="7" name="Imagen 6">
            <a:extLst>
              <a:ext uri="{FF2B5EF4-FFF2-40B4-BE49-F238E27FC236}">
                <a16:creationId xmlns:a16="http://schemas.microsoft.com/office/drawing/2014/main" id="{4CF7E4DB-BD20-4C04-C3A3-B5478B7B799C}"/>
              </a:ext>
            </a:extLst>
          </p:cNvPr>
          <p:cNvPicPr>
            <a:picLocks noChangeAspect="1"/>
          </p:cNvPicPr>
          <p:nvPr/>
        </p:nvPicPr>
        <p:blipFill>
          <a:blip r:embed="rId4"/>
          <a:stretch>
            <a:fillRect/>
          </a:stretch>
        </p:blipFill>
        <p:spPr>
          <a:xfrm>
            <a:off x="790575" y="4404376"/>
            <a:ext cx="1314449" cy="1314449"/>
          </a:xfrm>
          <a:prstGeom prst="rect">
            <a:avLst/>
          </a:prstGeom>
        </p:spPr>
      </p:pic>
      <p:sp>
        <p:nvSpPr>
          <p:cNvPr id="8" name="CuadroTexto 7">
            <a:extLst>
              <a:ext uri="{FF2B5EF4-FFF2-40B4-BE49-F238E27FC236}">
                <a16:creationId xmlns:a16="http://schemas.microsoft.com/office/drawing/2014/main" id="{CD7A84EB-9E56-8286-EB0B-04460621DB93}"/>
              </a:ext>
            </a:extLst>
          </p:cNvPr>
          <p:cNvSpPr txBox="1"/>
          <p:nvPr/>
        </p:nvSpPr>
        <p:spPr>
          <a:xfrm>
            <a:off x="552450" y="257175"/>
            <a:ext cx="10963275" cy="523220"/>
          </a:xfrm>
          <a:prstGeom prst="rect">
            <a:avLst/>
          </a:prstGeom>
          <a:noFill/>
        </p:spPr>
        <p:txBody>
          <a:bodyPr wrap="square" rtlCol="0">
            <a:spAutoFit/>
          </a:bodyPr>
          <a:lstStyle/>
          <a:p>
            <a:pPr algn="ctr"/>
            <a:r>
              <a:rPr lang="en-GB" sz="2800" b="1" dirty="0"/>
              <a:t>Hacemos la operacion de </a:t>
            </a:r>
            <a:r>
              <a:rPr lang="en-GB" sz="2800" b="1" dirty="0">
                <a:solidFill>
                  <a:srgbClr val="43A047"/>
                </a:solidFill>
              </a:rPr>
              <a:t>Insert</a:t>
            </a:r>
            <a:r>
              <a:rPr lang="en-GB" sz="2800" b="1" dirty="0"/>
              <a:t> en la Tabla Creada.</a:t>
            </a:r>
            <a:endParaRPr lang="en-US" sz="2800" b="1" dirty="0"/>
          </a:p>
        </p:txBody>
      </p:sp>
    </p:spTree>
    <p:extLst>
      <p:ext uri="{BB962C8B-B14F-4D97-AF65-F5344CB8AC3E}">
        <p14:creationId xmlns:p14="http://schemas.microsoft.com/office/powerpoint/2010/main" val="361078874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6C467029-475D-0685-9702-0828E9959C4A}"/>
              </a:ext>
            </a:extLst>
          </p:cNvPr>
          <p:cNvPicPr>
            <a:picLocks noChangeAspect="1"/>
          </p:cNvPicPr>
          <p:nvPr/>
        </p:nvPicPr>
        <p:blipFill>
          <a:blip r:embed="rId2"/>
          <a:stretch>
            <a:fillRect/>
          </a:stretch>
        </p:blipFill>
        <p:spPr>
          <a:xfrm>
            <a:off x="365425" y="278183"/>
            <a:ext cx="10484564" cy="1392704"/>
          </a:xfrm>
          <a:prstGeom prst="rect">
            <a:avLst/>
          </a:prstGeom>
        </p:spPr>
      </p:pic>
      <p:pic>
        <p:nvPicPr>
          <p:cNvPr id="4" name="Imagen 3">
            <a:extLst>
              <a:ext uri="{FF2B5EF4-FFF2-40B4-BE49-F238E27FC236}">
                <a16:creationId xmlns:a16="http://schemas.microsoft.com/office/drawing/2014/main" id="{B0BFB728-8222-CD56-DA1B-1EB48906BF8D}"/>
              </a:ext>
            </a:extLst>
          </p:cNvPr>
          <p:cNvPicPr>
            <a:picLocks noChangeAspect="1"/>
          </p:cNvPicPr>
          <p:nvPr/>
        </p:nvPicPr>
        <p:blipFill>
          <a:blip r:embed="rId3"/>
          <a:stretch>
            <a:fillRect/>
          </a:stretch>
        </p:blipFill>
        <p:spPr>
          <a:xfrm>
            <a:off x="3152775" y="2043112"/>
            <a:ext cx="7848600" cy="4219575"/>
          </a:xfrm>
          <a:prstGeom prst="rect">
            <a:avLst/>
          </a:prstGeom>
        </p:spPr>
      </p:pic>
      <p:pic>
        <p:nvPicPr>
          <p:cNvPr id="5" name="Imagen 4">
            <a:extLst>
              <a:ext uri="{FF2B5EF4-FFF2-40B4-BE49-F238E27FC236}">
                <a16:creationId xmlns:a16="http://schemas.microsoft.com/office/drawing/2014/main" id="{2B409F38-5369-72DB-83D3-434A32B022E7}"/>
              </a:ext>
            </a:extLst>
          </p:cNvPr>
          <p:cNvPicPr>
            <a:picLocks noChangeAspect="1"/>
          </p:cNvPicPr>
          <p:nvPr/>
        </p:nvPicPr>
        <p:blipFill>
          <a:blip r:embed="rId4"/>
          <a:stretch>
            <a:fillRect/>
          </a:stretch>
        </p:blipFill>
        <p:spPr>
          <a:xfrm>
            <a:off x="531694" y="2313267"/>
            <a:ext cx="2097206" cy="2091109"/>
          </a:xfrm>
          <a:prstGeom prst="rect">
            <a:avLst/>
          </a:prstGeom>
        </p:spPr>
      </p:pic>
      <p:pic>
        <p:nvPicPr>
          <p:cNvPr id="6" name="Imagen 5">
            <a:extLst>
              <a:ext uri="{FF2B5EF4-FFF2-40B4-BE49-F238E27FC236}">
                <a16:creationId xmlns:a16="http://schemas.microsoft.com/office/drawing/2014/main" id="{F84F881C-F083-6D44-3AE0-EA422AFCB087}"/>
              </a:ext>
            </a:extLst>
          </p:cNvPr>
          <p:cNvPicPr>
            <a:picLocks noChangeAspect="1"/>
          </p:cNvPicPr>
          <p:nvPr/>
        </p:nvPicPr>
        <p:blipFill>
          <a:blip r:embed="rId5"/>
          <a:stretch>
            <a:fillRect/>
          </a:stretch>
        </p:blipFill>
        <p:spPr>
          <a:xfrm>
            <a:off x="923072" y="4680601"/>
            <a:ext cx="1314449" cy="1314449"/>
          </a:xfrm>
          <a:prstGeom prst="rect">
            <a:avLst/>
          </a:prstGeom>
        </p:spPr>
      </p:pic>
    </p:spTree>
    <p:extLst>
      <p:ext uri="{BB962C8B-B14F-4D97-AF65-F5344CB8AC3E}">
        <p14:creationId xmlns:p14="http://schemas.microsoft.com/office/powerpoint/2010/main" val="336993737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424C9B3D-75DE-9C39-C6D5-3EA9ED6305DD}"/>
              </a:ext>
            </a:extLst>
          </p:cNvPr>
          <p:cNvPicPr>
            <a:picLocks noChangeAspect="1"/>
          </p:cNvPicPr>
          <p:nvPr/>
        </p:nvPicPr>
        <p:blipFill>
          <a:blip r:embed="rId2"/>
          <a:stretch>
            <a:fillRect/>
          </a:stretch>
        </p:blipFill>
        <p:spPr>
          <a:xfrm>
            <a:off x="2257425" y="2008745"/>
            <a:ext cx="9448800" cy="3036180"/>
          </a:xfrm>
          <a:prstGeom prst="rect">
            <a:avLst/>
          </a:prstGeom>
        </p:spPr>
      </p:pic>
      <p:sp>
        <p:nvSpPr>
          <p:cNvPr id="5" name="CuadroTexto 4">
            <a:extLst>
              <a:ext uri="{FF2B5EF4-FFF2-40B4-BE49-F238E27FC236}">
                <a16:creationId xmlns:a16="http://schemas.microsoft.com/office/drawing/2014/main" id="{B66ABC47-EAC3-30A2-8C99-0D1F27778D24}"/>
              </a:ext>
            </a:extLst>
          </p:cNvPr>
          <p:cNvSpPr txBox="1"/>
          <p:nvPr/>
        </p:nvSpPr>
        <p:spPr>
          <a:xfrm>
            <a:off x="257175" y="357515"/>
            <a:ext cx="11715750" cy="646331"/>
          </a:xfrm>
          <a:prstGeom prst="rect">
            <a:avLst/>
          </a:prstGeom>
          <a:noFill/>
        </p:spPr>
        <p:txBody>
          <a:bodyPr wrap="square">
            <a:spAutoFit/>
          </a:bodyPr>
          <a:lstStyle/>
          <a:p>
            <a:r>
              <a:rPr lang="es-ES" sz="1200" dirty="0">
                <a:solidFill>
                  <a:srgbClr val="000000"/>
                </a:solidFill>
                <a:latin typeface="Consolas" panose="020B0609020204030204" pitchFamily="49" charset="0"/>
              </a:rPr>
              <a:t> </a:t>
            </a:r>
            <a:r>
              <a:rPr lang="es-ES" sz="1200" dirty="0">
                <a:solidFill>
                  <a:srgbClr val="0000FF"/>
                </a:solidFill>
                <a:latin typeface="Consolas" panose="020B0609020204030204" pitchFamily="49" charset="0"/>
              </a:rPr>
              <a:t>INSERT</a:t>
            </a:r>
            <a:r>
              <a:rPr lang="es-ES" sz="1200" dirty="0">
                <a:solidFill>
                  <a:srgbClr val="000000"/>
                </a:solidFill>
                <a:latin typeface="Consolas" panose="020B0609020204030204" pitchFamily="49" charset="0"/>
              </a:rPr>
              <a:t> </a:t>
            </a:r>
            <a:r>
              <a:rPr lang="es-ES" sz="1200" dirty="0">
                <a:solidFill>
                  <a:srgbClr val="0000FF"/>
                </a:solidFill>
                <a:latin typeface="Consolas" panose="020B0609020204030204" pitchFamily="49" charset="0"/>
              </a:rPr>
              <a:t>INTO</a:t>
            </a:r>
            <a:r>
              <a:rPr lang="es-ES" sz="1200" dirty="0">
                <a:solidFill>
                  <a:srgbClr val="000000"/>
                </a:solidFill>
                <a:latin typeface="Consolas" panose="020B0609020204030204" pitchFamily="49" charset="0"/>
              </a:rPr>
              <a:t> USUARIO_RPUEBA</a:t>
            </a:r>
            <a:r>
              <a:rPr lang="es-ES" sz="1200" dirty="0">
                <a:solidFill>
                  <a:srgbClr val="0000FF"/>
                </a:solidFill>
                <a:latin typeface="Consolas" panose="020B0609020204030204" pitchFamily="49" charset="0"/>
              </a:rPr>
              <a:t> </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CODIGO</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 NOMBRE</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 EMAIL</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 </a:t>
            </a:r>
            <a:r>
              <a:rPr lang="es-ES" sz="1200" dirty="0">
                <a:solidFill>
                  <a:srgbClr val="0000FF"/>
                </a:solidFill>
                <a:latin typeface="Consolas" panose="020B0609020204030204" pitchFamily="49" charset="0"/>
              </a:rPr>
              <a:t>VALUES </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1002</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 </a:t>
            </a:r>
            <a:r>
              <a:rPr lang="es-ES" sz="1200" dirty="0">
                <a:solidFill>
                  <a:srgbClr val="FF0000"/>
                </a:solidFill>
                <a:latin typeface="Consolas" panose="020B0609020204030204" pitchFamily="49" charset="0"/>
              </a:rPr>
              <a:t>'María López'</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 </a:t>
            </a:r>
            <a:r>
              <a:rPr lang="es-ES" sz="1200" dirty="0">
                <a:solidFill>
                  <a:srgbClr val="FF0000"/>
                </a:solidFill>
                <a:latin typeface="Consolas" panose="020B0609020204030204" pitchFamily="49" charset="0"/>
              </a:rPr>
              <a:t>'maria.lopez@example.com'</a:t>
            </a:r>
            <a:r>
              <a:rPr lang="es-ES" sz="1200" dirty="0">
                <a:solidFill>
                  <a:srgbClr val="808080"/>
                </a:solidFill>
                <a:latin typeface="Consolas" panose="020B0609020204030204" pitchFamily="49" charset="0"/>
              </a:rPr>
              <a:t>);</a:t>
            </a:r>
            <a:endParaRPr lang="es-ES" sz="1200" dirty="0">
              <a:solidFill>
                <a:srgbClr val="000000"/>
              </a:solidFill>
              <a:latin typeface="Consolas" panose="020B0609020204030204" pitchFamily="49" charset="0"/>
            </a:endParaRPr>
          </a:p>
          <a:p>
            <a:r>
              <a:rPr lang="es-ES" sz="1200" dirty="0">
                <a:solidFill>
                  <a:srgbClr val="000000"/>
                </a:solidFill>
                <a:latin typeface="Consolas" panose="020B0609020204030204" pitchFamily="49" charset="0"/>
              </a:rPr>
              <a:t> </a:t>
            </a:r>
            <a:r>
              <a:rPr lang="es-ES" sz="1200" dirty="0">
                <a:solidFill>
                  <a:srgbClr val="0000FF"/>
                </a:solidFill>
                <a:latin typeface="Consolas" panose="020B0609020204030204" pitchFamily="49" charset="0"/>
              </a:rPr>
              <a:t>INSERT</a:t>
            </a:r>
            <a:r>
              <a:rPr lang="es-ES" sz="1200" dirty="0">
                <a:solidFill>
                  <a:srgbClr val="000000"/>
                </a:solidFill>
                <a:latin typeface="Consolas" panose="020B0609020204030204" pitchFamily="49" charset="0"/>
              </a:rPr>
              <a:t> </a:t>
            </a:r>
            <a:r>
              <a:rPr lang="es-ES" sz="1200" dirty="0">
                <a:solidFill>
                  <a:srgbClr val="0000FF"/>
                </a:solidFill>
                <a:latin typeface="Consolas" panose="020B0609020204030204" pitchFamily="49" charset="0"/>
              </a:rPr>
              <a:t>INTO</a:t>
            </a:r>
            <a:r>
              <a:rPr lang="es-ES" sz="1200" dirty="0">
                <a:solidFill>
                  <a:srgbClr val="000000"/>
                </a:solidFill>
                <a:latin typeface="Consolas" panose="020B0609020204030204" pitchFamily="49" charset="0"/>
              </a:rPr>
              <a:t> USUARIO_RPUEBA</a:t>
            </a:r>
            <a:r>
              <a:rPr lang="es-ES" sz="1200" dirty="0">
                <a:solidFill>
                  <a:srgbClr val="0000FF"/>
                </a:solidFill>
                <a:latin typeface="Consolas" panose="020B0609020204030204" pitchFamily="49" charset="0"/>
              </a:rPr>
              <a:t> </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CODIGO</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 NOMBRE</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 EMAIL</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 </a:t>
            </a:r>
            <a:r>
              <a:rPr lang="es-ES" sz="1200" dirty="0">
                <a:solidFill>
                  <a:srgbClr val="0000FF"/>
                </a:solidFill>
                <a:latin typeface="Consolas" panose="020B0609020204030204" pitchFamily="49" charset="0"/>
              </a:rPr>
              <a:t>VALUES </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1003</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 </a:t>
            </a:r>
            <a:r>
              <a:rPr lang="es-ES" sz="1200" dirty="0">
                <a:solidFill>
                  <a:srgbClr val="FF0000"/>
                </a:solidFill>
                <a:latin typeface="Consolas" panose="020B0609020204030204" pitchFamily="49" charset="0"/>
              </a:rPr>
              <a:t>'Pedro García'</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 </a:t>
            </a:r>
            <a:r>
              <a:rPr lang="es-ES" sz="1200" dirty="0">
                <a:solidFill>
                  <a:srgbClr val="FF0000"/>
                </a:solidFill>
                <a:latin typeface="Consolas" panose="020B0609020204030204" pitchFamily="49" charset="0"/>
              </a:rPr>
              <a:t>'pedro.garcia@example.com'</a:t>
            </a:r>
            <a:r>
              <a:rPr lang="es-ES" sz="1200" dirty="0">
                <a:solidFill>
                  <a:srgbClr val="808080"/>
                </a:solidFill>
                <a:latin typeface="Consolas" panose="020B0609020204030204" pitchFamily="49" charset="0"/>
              </a:rPr>
              <a:t>);</a:t>
            </a:r>
            <a:endParaRPr lang="es-ES" sz="1200" dirty="0">
              <a:solidFill>
                <a:srgbClr val="000000"/>
              </a:solidFill>
              <a:latin typeface="Consolas" panose="020B0609020204030204" pitchFamily="49" charset="0"/>
            </a:endParaRPr>
          </a:p>
          <a:p>
            <a:r>
              <a:rPr lang="es-ES" sz="1200" dirty="0">
                <a:solidFill>
                  <a:srgbClr val="000000"/>
                </a:solidFill>
                <a:latin typeface="Consolas" panose="020B0609020204030204" pitchFamily="49" charset="0"/>
              </a:rPr>
              <a:t> </a:t>
            </a:r>
            <a:r>
              <a:rPr lang="es-ES" sz="1200" dirty="0">
                <a:solidFill>
                  <a:srgbClr val="0000FF"/>
                </a:solidFill>
                <a:latin typeface="Consolas" panose="020B0609020204030204" pitchFamily="49" charset="0"/>
              </a:rPr>
              <a:t>INSERT</a:t>
            </a:r>
            <a:r>
              <a:rPr lang="es-ES" sz="1200" dirty="0">
                <a:solidFill>
                  <a:srgbClr val="000000"/>
                </a:solidFill>
                <a:latin typeface="Consolas" panose="020B0609020204030204" pitchFamily="49" charset="0"/>
              </a:rPr>
              <a:t> </a:t>
            </a:r>
            <a:r>
              <a:rPr lang="es-ES" sz="1200" dirty="0">
                <a:solidFill>
                  <a:srgbClr val="0000FF"/>
                </a:solidFill>
                <a:latin typeface="Consolas" panose="020B0609020204030204" pitchFamily="49" charset="0"/>
              </a:rPr>
              <a:t>INTO</a:t>
            </a:r>
            <a:r>
              <a:rPr lang="es-ES" sz="1200" dirty="0">
                <a:solidFill>
                  <a:srgbClr val="000000"/>
                </a:solidFill>
                <a:latin typeface="Consolas" panose="020B0609020204030204" pitchFamily="49" charset="0"/>
              </a:rPr>
              <a:t> USUARIO_RPUEBA</a:t>
            </a:r>
            <a:r>
              <a:rPr lang="es-ES" sz="1200" dirty="0">
                <a:solidFill>
                  <a:srgbClr val="0000FF"/>
                </a:solidFill>
                <a:latin typeface="Consolas" panose="020B0609020204030204" pitchFamily="49" charset="0"/>
              </a:rPr>
              <a:t> </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CODIGO</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 NOMBRE</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 EMAIL</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 </a:t>
            </a:r>
            <a:r>
              <a:rPr lang="es-ES" sz="1200" dirty="0">
                <a:solidFill>
                  <a:srgbClr val="0000FF"/>
                </a:solidFill>
                <a:latin typeface="Consolas" panose="020B0609020204030204" pitchFamily="49" charset="0"/>
              </a:rPr>
              <a:t>VALUES </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1005</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 </a:t>
            </a:r>
            <a:r>
              <a:rPr lang="es-ES" sz="1200" dirty="0">
                <a:solidFill>
                  <a:srgbClr val="FF0000"/>
                </a:solidFill>
                <a:latin typeface="Consolas" panose="020B0609020204030204" pitchFamily="49" charset="0"/>
              </a:rPr>
              <a:t>'Carlos Rodríguez'</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 </a:t>
            </a:r>
            <a:r>
              <a:rPr lang="es-ES" sz="1200" dirty="0">
                <a:solidFill>
                  <a:srgbClr val="FF0000"/>
                </a:solidFill>
                <a:latin typeface="Consolas" panose="020B0609020204030204" pitchFamily="49" charset="0"/>
              </a:rPr>
              <a:t>'carlos.rodriguez@example.com'</a:t>
            </a:r>
            <a:r>
              <a:rPr lang="es-ES" sz="1200" dirty="0">
                <a:solidFill>
                  <a:srgbClr val="808080"/>
                </a:solidFill>
                <a:latin typeface="Consolas" panose="020B0609020204030204" pitchFamily="49" charset="0"/>
              </a:rPr>
              <a:t>);</a:t>
            </a:r>
            <a:endParaRPr lang="es-ES" sz="1050" dirty="0"/>
          </a:p>
        </p:txBody>
      </p:sp>
      <p:pic>
        <p:nvPicPr>
          <p:cNvPr id="6" name="Imagen 5">
            <a:extLst>
              <a:ext uri="{FF2B5EF4-FFF2-40B4-BE49-F238E27FC236}">
                <a16:creationId xmlns:a16="http://schemas.microsoft.com/office/drawing/2014/main" id="{3D8E2B9B-8035-0FFA-E89E-7E45155326AD}"/>
              </a:ext>
            </a:extLst>
          </p:cNvPr>
          <p:cNvPicPr>
            <a:picLocks noChangeAspect="1"/>
          </p:cNvPicPr>
          <p:nvPr/>
        </p:nvPicPr>
        <p:blipFill>
          <a:blip r:embed="rId3"/>
          <a:stretch>
            <a:fillRect/>
          </a:stretch>
        </p:blipFill>
        <p:spPr>
          <a:xfrm>
            <a:off x="154123" y="1584807"/>
            <a:ext cx="2103302" cy="3535986"/>
          </a:xfrm>
          <a:prstGeom prst="rect">
            <a:avLst/>
          </a:prstGeom>
        </p:spPr>
      </p:pic>
    </p:spTree>
    <p:extLst>
      <p:ext uri="{BB962C8B-B14F-4D97-AF65-F5344CB8AC3E}">
        <p14:creationId xmlns:p14="http://schemas.microsoft.com/office/powerpoint/2010/main" val="396964355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2B74B09F-A8B4-0CDB-A338-BAD7C83AD770}"/>
              </a:ext>
            </a:extLst>
          </p:cNvPr>
          <p:cNvSpPr txBox="1"/>
          <p:nvPr/>
        </p:nvSpPr>
        <p:spPr>
          <a:xfrm>
            <a:off x="390525" y="433715"/>
            <a:ext cx="11410950" cy="369332"/>
          </a:xfrm>
          <a:prstGeom prst="rect">
            <a:avLst/>
          </a:prstGeom>
          <a:noFill/>
        </p:spPr>
        <p:txBody>
          <a:bodyPr wrap="square">
            <a:spAutoFit/>
          </a:bodyPr>
          <a:lstStyle/>
          <a:p>
            <a:r>
              <a:rPr lang="es-ES" sz="1800" dirty="0">
                <a:solidFill>
                  <a:srgbClr val="FF00FF"/>
                </a:solidFill>
                <a:latin typeface="Consolas" panose="020B0609020204030204" pitchFamily="49" charset="0"/>
              </a:rPr>
              <a:t>UPDATE</a:t>
            </a:r>
            <a:r>
              <a:rPr lang="es-ES" sz="1800" dirty="0">
                <a:solidFill>
                  <a:srgbClr val="000000"/>
                </a:solidFill>
                <a:latin typeface="Consolas" panose="020B0609020204030204" pitchFamily="49" charset="0"/>
              </a:rPr>
              <a:t> USUARIO_RpUEBA </a:t>
            </a:r>
            <a:r>
              <a:rPr lang="es-ES" sz="1800" dirty="0">
                <a:solidFill>
                  <a:srgbClr val="0000FF"/>
                </a:solidFill>
                <a:latin typeface="Consolas" panose="020B0609020204030204" pitchFamily="49" charset="0"/>
              </a:rPr>
              <a:t>SET</a:t>
            </a:r>
            <a:r>
              <a:rPr lang="es-ES" sz="1800" dirty="0">
                <a:solidFill>
                  <a:srgbClr val="000000"/>
                </a:solidFill>
                <a:latin typeface="Consolas" panose="020B0609020204030204" pitchFamily="49" charset="0"/>
              </a:rPr>
              <a:t> NOMBRE </a:t>
            </a:r>
            <a:r>
              <a:rPr lang="es-ES" sz="1800" dirty="0">
                <a:solidFill>
                  <a:srgbClr val="808080"/>
                </a:solidFill>
                <a:latin typeface="Consolas" panose="020B0609020204030204" pitchFamily="49" charset="0"/>
              </a:rPr>
              <a:t>=</a:t>
            </a:r>
            <a:r>
              <a:rPr lang="es-ES" sz="1800" dirty="0">
                <a:solidFill>
                  <a:srgbClr val="000000"/>
                </a:solidFill>
                <a:latin typeface="Consolas" panose="020B0609020204030204" pitchFamily="49" charset="0"/>
              </a:rPr>
              <a:t> </a:t>
            </a:r>
            <a:r>
              <a:rPr lang="es-ES" sz="1800" dirty="0">
                <a:solidFill>
                  <a:srgbClr val="FF0000"/>
                </a:solidFill>
                <a:latin typeface="Consolas" panose="020B0609020204030204" pitchFamily="49" charset="0"/>
              </a:rPr>
              <a:t>'Juan Pérez'</a:t>
            </a:r>
            <a:r>
              <a:rPr lang="es-ES" sz="1800" dirty="0">
                <a:solidFill>
                  <a:srgbClr val="000000"/>
                </a:solidFill>
                <a:latin typeface="Consolas" panose="020B0609020204030204" pitchFamily="49" charset="0"/>
              </a:rPr>
              <a:t> </a:t>
            </a:r>
            <a:r>
              <a:rPr lang="es-ES" sz="1800" dirty="0">
                <a:solidFill>
                  <a:srgbClr val="0000FF"/>
                </a:solidFill>
                <a:latin typeface="Consolas" panose="020B0609020204030204" pitchFamily="49" charset="0"/>
              </a:rPr>
              <a:t>WHERE</a:t>
            </a:r>
            <a:r>
              <a:rPr lang="es-ES" sz="1800" dirty="0">
                <a:solidFill>
                  <a:srgbClr val="000000"/>
                </a:solidFill>
                <a:latin typeface="Consolas" panose="020B0609020204030204" pitchFamily="49" charset="0"/>
              </a:rPr>
              <a:t> CODIGO </a:t>
            </a:r>
            <a:r>
              <a:rPr lang="es-ES" sz="1800" dirty="0">
                <a:solidFill>
                  <a:srgbClr val="808080"/>
                </a:solidFill>
                <a:latin typeface="Consolas" panose="020B0609020204030204" pitchFamily="49" charset="0"/>
              </a:rPr>
              <a:t>=</a:t>
            </a:r>
            <a:r>
              <a:rPr lang="es-ES" sz="1800" dirty="0">
                <a:solidFill>
                  <a:srgbClr val="000000"/>
                </a:solidFill>
                <a:latin typeface="Consolas" panose="020B0609020204030204" pitchFamily="49" charset="0"/>
              </a:rPr>
              <a:t> 1002</a:t>
            </a:r>
            <a:r>
              <a:rPr lang="es-ES" sz="1800" dirty="0">
                <a:solidFill>
                  <a:srgbClr val="808080"/>
                </a:solidFill>
                <a:latin typeface="Consolas" panose="020B0609020204030204" pitchFamily="49" charset="0"/>
              </a:rPr>
              <a:t>;</a:t>
            </a:r>
            <a:endParaRPr lang="es-ES" sz="1800" dirty="0">
              <a:solidFill>
                <a:srgbClr val="000000"/>
              </a:solidFill>
              <a:latin typeface="Consolas" panose="020B0609020204030204" pitchFamily="49" charset="0"/>
            </a:endParaRPr>
          </a:p>
        </p:txBody>
      </p:sp>
      <p:pic>
        <p:nvPicPr>
          <p:cNvPr id="5" name="Imagen 4">
            <a:extLst>
              <a:ext uri="{FF2B5EF4-FFF2-40B4-BE49-F238E27FC236}">
                <a16:creationId xmlns:a16="http://schemas.microsoft.com/office/drawing/2014/main" id="{CDE4362E-2918-8F57-80E3-6B2A08B2D707}"/>
              </a:ext>
            </a:extLst>
          </p:cNvPr>
          <p:cNvPicPr>
            <a:picLocks noChangeAspect="1"/>
          </p:cNvPicPr>
          <p:nvPr/>
        </p:nvPicPr>
        <p:blipFill>
          <a:blip r:embed="rId2"/>
          <a:stretch>
            <a:fillRect/>
          </a:stretch>
        </p:blipFill>
        <p:spPr>
          <a:xfrm>
            <a:off x="2724150" y="1293324"/>
            <a:ext cx="8982074" cy="4271352"/>
          </a:xfrm>
          <a:prstGeom prst="rect">
            <a:avLst/>
          </a:prstGeom>
        </p:spPr>
      </p:pic>
      <p:pic>
        <p:nvPicPr>
          <p:cNvPr id="7" name="Imagen 6">
            <a:extLst>
              <a:ext uri="{FF2B5EF4-FFF2-40B4-BE49-F238E27FC236}">
                <a16:creationId xmlns:a16="http://schemas.microsoft.com/office/drawing/2014/main" id="{9F50DCDD-F9E6-38A4-C8C2-D5365F714235}"/>
              </a:ext>
            </a:extLst>
          </p:cNvPr>
          <p:cNvPicPr>
            <a:picLocks noChangeAspect="1"/>
          </p:cNvPicPr>
          <p:nvPr/>
        </p:nvPicPr>
        <p:blipFill>
          <a:blip r:embed="rId3"/>
          <a:stretch>
            <a:fillRect/>
          </a:stretch>
        </p:blipFill>
        <p:spPr>
          <a:xfrm>
            <a:off x="312619" y="1882893"/>
            <a:ext cx="2097206" cy="2091109"/>
          </a:xfrm>
          <a:prstGeom prst="rect">
            <a:avLst/>
          </a:prstGeom>
        </p:spPr>
      </p:pic>
      <p:pic>
        <p:nvPicPr>
          <p:cNvPr id="9" name="Imagen 8">
            <a:extLst>
              <a:ext uri="{FF2B5EF4-FFF2-40B4-BE49-F238E27FC236}">
                <a16:creationId xmlns:a16="http://schemas.microsoft.com/office/drawing/2014/main" id="{ED346AD8-1321-6991-3065-06AE5101CFFE}"/>
              </a:ext>
            </a:extLst>
          </p:cNvPr>
          <p:cNvPicPr>
            <a:picLocks noChangeAspect="1"/>
          </p:cNvPicPr>
          <p:nvPr/>
        </p:nvPicPr>
        <p:blipFill>
          <a:blip r:embed="rId4"/>
          <a:stretch>
            <a:fillRect/>
          </a:stretch>
        </p:blipFill>
        <p:spPr>
          <a:xfrm>
            <a:off x="485776" y="4221263"/>
            <a:ext cx="1665169" cy="1665169"/>
          </a:xfrm>
          <a:prstGeom prst="rect">
            <a:avLst/>
          </a:prstGeom>
        </p:spPr>
      </p:pic>
    </p:spTree>
    <p:extLst>
      <p:ext uri="{BB962C8B-B14F-4D97-AF65-F5344CB8AC3E}">
        <p14:creationId xmlns:p14="http://schemas.microsoft.com/office/powerpoint/2010/main" val="160106409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F2319DFC-39FA-925C-A040-B8FB81C8ED96}"/>
              </a:ext>
            </a:extLst>
          </p:cNvPr>
          <p:cNvPicPr>
            <a:picLocks noChangeAspect="1"/>
          </p:cNvPicPr>
          <p:nvPr/>
        </p:nvPicPr>
        <p:blipFill>
          <a:blip r:embed="rId2"/>
          <a:stretch>
            <a:fillRect/>
          </a:stretch>
        </p:blipFill>
        <p:spPr>
          <a:xfrm>
            <a:off x="2314575" y="1634954"/>
            <a:ext cx="9658350" cy="4450880"/>
          </a:xfrm>
          <a:prstGeom prst="rect">
            <a:avLst/>
          </a:prstGeom>
        </p:spPr>
      </p:pic>
      <p:sp>
        <p:nvSpPr>
          <p:cNvPr id="5" name="CuadroTexto 4">
            <a:extLst>
              <a:ext uri="{FF2B5EF4-FFF2-40B4-BE49-F238E27FC236}">
                <a16:creationId xmlns:a16="http://schemas.microsoft.com/office/drawing/2014/main" id="{AC56B284-2E50-C952-A811-376968FAE549}"/>
              </a:ext>
            </a:extLst>
          </p:cNvPr>
          <p:cNvSpPr txBox="1"/>
          <p:nvPr/>
        </p:nvSpPr>
        <p:spPr>
          <a:xfrm>
            <a:off x="276225" y="456352"/>
            <a:ext cx="11410950" cy="307777"/>
          </a:xfrm>
          <a:prstGeom prst="rect">
            <a:avLst/>
          </a:prstGeom>
          <a:noFill/>
        </p:spPr>
        <p:txBody>
          <a:bodyPr wrap="square">
            <a:spAutoFit/>
          </a:bodyPr>
          <a:lstStyle/>
          <a:p>
            <a:r>
              <a:rPr lang="en-US" sz="1400" dirty="0">
                <a:solidFill>
                  <a:srgbClr val="FF00FF"/>
                </a:solidFill>
                <a:latin typeface="Consolas" panose="020B0609020204030204" pitchFamily="49" charset="0"/>
              </a:rPr>
              <a:t>UPDATE</a:t>
            </a:r>
            <a:r>
              <a:rPr lang="en-US" sz="1400" dirty="0">
                <a:solidFill>
                  <a:srgbClr val="000000"/>
                </a:solidFill>
                <a:latin typeface="Consolas" panose="020B0609020204030204" pitchFamily="49" charset="0"/>
              </a:rPr>
              <a:t> USUARIO_RpUEBA </a:t>
            </a:r>
            <a:r>
              <a:rPr lang="en-US" sz="1400" dirty="0">
                <a:solidFill>
                  <a:srgbClr val="0000FF"/>
                </a:solidFill>
                <a:latin typeface="Consolas" panose="020B0609020204030204" pitchFamily="49" charset="0"/>
              </a:rPr>
              <a:t>SET</a:t>
            </a:r>
            <a:r>
              <a:rPr lang="en-US" sz="1400" dirty="0">
                <a:solidFill>
                  <a:srgbClr val="000000"/>
                </a:solidFill>
                <a:latin typeface="Consolas" panose="020B0609020204030204" pitchFamily="49" charset="0"/>
              </a:rPr>
              <a:t> EMAIL </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a:t>
            </a:r>
            <a:r>
              <a:rPr lang="en-US" sz="1400" dirty="0">
                <a:solidFill>
                  <a:srgbClr val="FF0000"/>
                </a:solidFill>
                <a:latin typeface="Consolas" panose="020B0609020204030204" pitchFamily="49" charset="0"/>
              </a:rPr>
              <a:t>'pedro.garcia@gmail.com'</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WHERE</a:t>
            </a:r>
            <a:r>
              <a:rPr lang="en-US" sz="1400" dirty="0">
                <a:solidFill>
                  <a:srgbClr val="000000"/>
                </a:solidFill>
                <a:latin typeface="Consolas" panose="020B0609020204030204" pitchFamily="49" charset="0"/>
              </a:rPr>
              <a:t> NOMBRE </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a:t>
            </a:r>
            <a:r>
              <a:rPr lang="en-US" sz="1400" dirty="0">
                <a:solidFill>
                  <a:srgbClr val="FF0000"/>
                </a:solidFill>
                <a:latin typeface="Consolas" panose="020B0609020204030204" pitchFamily="49" charset="0"/>
              </a:rPr>
              <a:t>'Pedro García'</a:t>
            </a:r>
            <a:r>
              <a:rPr lang="en-US" sz="1400" dirty="0">
                <a:solidFill>
                  <a:srgbClr val="808080"/>
                </a:solidFill>
                <a:latin typeface="Consolas" panose="020B0609020204030204" pitchFamily="49" charset="0"/>
              </a:rPr>
              <a:t>;</a:t>
            </a:r>
            <a:endParaRPr lang="en-US" sz="1400" dirty="0">
              <a:solidFill>
                <a:srgbClr val="000000"/>
              </a:solidFill>
              <a:latin typeface="Consolas" panose="020B0609020204030204" pitchFamily="49" charset="0"/>
            </a:endParaRPr>
          </a:p>
        </p:txBody>
      </p:sp>
      <p:pic>
        <p:nvPicPr>
          <p:cNvPr id="6" name="Imagen 5">
            <a:extLst>
              <a:ext uri="{FF2B5EF4-FFF2-40B4-BE49-F238E27FC236}">
                <a16:creationId xmlns:a16="http://schemas.microsoft.com/office/drawing/2014/main" id="{7A901F69-927F-CD48-AAD8-D5FD52647872}"/>
              </a:ext>
            </a:extLst>
          </p:cNvPr>
          <p:cNvPicPr>
            <a:picLocks noChangeAspect="1"/>
          </p:cNvPicPr>
          <p:nvPr/>
        </p:nvPicPr>
        <p:blipFill>
          <a:blip r:embed="rId3"/>
          <a:stretch>
            <a:fillRect/>
          </a:stretch>
        </p:blipFill>
        <p:spPr>
          <a:xfrm>
            <a:off x="141169" y="1749543"/>
            <a:ext cx="2097206" cy="2091109"/>
          </a:xfrm>
          <a:prstGeom prst="rect">
            <a:avLst/>
          </a:prstGeom>
        </p:spPr>
      </p:pic>
      <p:pic>
        <p:nvPicPr>
          <p:cNvPr id="7" name="Imagen 6">
            <a:extLst>
              <a:ext uri="{FF2B5EF4-FFF2-40B4-BE49-F238E27FC236}">
                <a16:creationId xmlns:a16="http://schemas.microsoft.com/office/drawing/2014/main" id="{C7B9F345-BE01-C0A4-409D-1DAEC495E06F}"/>
              </a:ext>
            </a:extLst>
          </p:cNvPr>
          <p:cNvPicPr>
            <a:picLocks noChangeAspect="1"/>
          </p:cNvPicPr>
          <p:nvPr/>
        </p:nvPicPr>
        <p:blipFill>
          <a:blip r:embed="rId4"/>
          <a:stretch>
            <a:fillRect/>
          </a:stretch>
        </p:blipFill>
        <p:spPr>
          <a:xfrm>
            <a:off x="314326" y="4087913"/>
            <a:ext cx="1665169" cy="1665169"/>
          </a:xfrm>
          <a:prstGeom prst="rect">
            <a:avLst/>
          </a:prstGeom>
        </p:spPr>
      </p:pic>
    </p:spTree>
    <p:extLst>
      <p:ext uri="{BB962C8B-B14F-4D97-AF65-F5344CB8AC3E}">
        <p14:creationId xmlns:p14="http://schemas.microsoft.com/office/powerpoint/2010/main" val="262225662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DE5C28B9-E095-4436-71EF-988079392036}"/>
              </a:ext>
            </a:extLst>
          </p:cNvPr>
          <p:cNvPicPr>
            <a:picLocks noChangeAspect="1"/>
          </p:cNvPicPr>
          <p:nvPr/>
        </p:nvPicPr>
        <p:blipFill>
          <a:blip r:embed="rId2"/>
          <a:stretch>
            <a:fillRect/>
          </a:stretch>
        </p:blipFill>
        <p:spPr>
          <a:xfrm>
            <a:off x="2066925" y="1001585"/>
            <a:ext cx="9577387" cy="5370639"/>
          </a:xfrm>
          <a:prstGeom prst="rect">
            <a:avLst/>
          </a:prstGeom>
        </p:spPr>
      </p:pic>
      <p:pic>
        <p:nvPicPr>
          <p:cNvPr id="5" name="Imagen 4">
            <a:extLst>
              <a:ext uri="{FF2B5EF4-FFF2-40B4-BE49-F238E27FC236}">
                <a16:creationId xmlns:a16="http://schemas.microsoft.com/office/drawing/2014/main" id="{4F4A3FBC-808E-57E8-D42E-DF90CCC10328}"/>
              </a:ext>
            </a:extLst>
          </p:cNvPr>
          <p:cNvPicPr>
            <a:picLocks noChangeAspect="1"/>
          </p:cNvPicPr>
          <p:nvPr/>
        </p:nvPicPr>
        <p:blipFill>
          <a:blip r:embed="rId3"/>
          <a:stretch>
            <a:fillRect/>
          </a:stretch>
        </p:blipFill>
        <p:spPr>
          <a:xfrm>
            <a:off x="179269" y="1673343"/>
            <a:ext cx="2097206" cy="2091109"/>
          </a:xfrm>
          <a:prstGeom prst="rect">
            <a:avLst/>
          </a:prstGeom>
        </p:spPr>
      </p:pic>
      <p:sp>
        <p:nvSpPr>
          <p:cNvPr id="7" name="CuadroTexto 6">
            <a:extLst>
              <a:ext uri="{FF2B5EF4-FFF2-40B4-BE49-F238E27FC236}">
                <a16:creationId xmlns:a16="http://schemas.microsoft.com/office/drawing/2014/main" id="{98F1FB20-C7FD-9CE1-145F-9168D61FE53B}"/>
              </a:ext>
            </a:extLst>
          </p:cNvPr>
          <p:cNvSpPr txBox="1"/>
          <p:nvPr/>
        </p:nvSpPr>
        <p:spPr>
          <a:xfrm>
            <a:off x="609600" y="209550"/>
            <a:ext cx="10763250" cy="584775"/>
          </a:xfrm>
          <a:prstGeom prst="rect">
            <a:avLst/>
          </a:prstGeom>
          <a:noFill/>
        </p:spPr>
        <p:txBody>
          <a:bodyPr wrap="square" rtlCol="0">
            <a:spAutoFit/>
          </a:bodyPr>
          <a:lstStyle/>
          <a:p>
            <a:pPr algn="ctr"/>
            <a:r>
              <a:rPr lang="en-GB" sz="3200" b="1" dirty="0"/>
              <a:t>Ahora usamos la Sentencia </a:t>
            </a:r>
            <a:r>
              <a:rPr lang="en-GB" sz="3200" b="1" dirty="0">
                <a:solidFill>
                  <a:srgbClr val="FF0000"/>
                </a:solidFill>
              </a:rPr>
              <a:t>Delete</a:t>
            </a:r>
            <a:endParaRPr lang="en-US" sz="3200" b="1" dirty="0">
              <a:solidFill>
                <a:srgbClr val="FF0000"/>
              </a:solidFill>
            </a:endParaRPr>
          </a:p>
        </p:txBody>
      </p:sp>
      <p:pic>
        <p:nvPicPr>
          <p:cNvPr id="24578" name="Picture 2" descr="Borrar archivo delete - Iconos Interfaz de usuario y Gestos">
            <a:extLst>
              <a:ext uri="{FF2B5EF4-FFF2-40B4-BE49-F238E27FC236}">
                <a16:creationId xmlns:a16="http://schemas.microsoft.com/office/drawing/2014/main" id="{5DE5665C-11AB-D683-2F08-FD0F33AAB4F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9269" y="4098807"/>
            <a:ext cx="1730493" cy="17304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37160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2" descr="Imagen relacionad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20780" y="971138"/>
            <a:ext cx="8043538" cy="5482805"/>
          </a:xfrm>
          <a:prstGeom prst="rect">
            <a:avLst/>
          </a:prstGeom>
          <a:ln w="38100" cap="sq">
            <a:solidFill>
              <a:srgbClr val="0070C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3" name="33 CuadroTexto"/>
          <p:cNvSpPr txBox="1"/>
          <p:nvPr/>
        </p:nvSpPr>
        <p:spPr>
          <a:xfrm>
            <a:off x="242372" y="119854"/>
            <a:ext cx="11721946" cy="666786"/>
          </a:xfrm>
          <a:prstGeom prst="rect">
            <a:avLst/>
          </a:prstGeom>
          <a:noFill/>
        </p:spPr>
        <p:txBody>
          <a:bodyPr wrap="square" rtlCol="0">
            <a:spAutoFit/>
          </a:bodyPr>
          <a:lstStyle/>
          <a:p>
            <a:pPr algn="ctr"/>
            <a:r>
              <a:rPr lang="en-US" sz="3733" b="1" dirty="0">
                <a:solidFill>
                  <a:srgbClr val="C00000"/>
                </a:solidFill>
                <a:latin typeface="Times New Roman" panose="02020603050405020304" pitchFamily="18" charset="0"/>
                <a:cs typeface="Times New Roman" panose="02020603050405020304" pitchFamily="18" charset="0"/>
              </a:rPr>
              <a:t>Tipo de Datos mas habituales en un Base de Datos</a:t>
            </a:r>
            <a:endParaRPr lang="es-PE" sz="3733" b="1" dirty="0">
              <a:solidFill>
                <a:srgbClr val="C00000"/>
              </a:solidFill>
              <a:latin typeface="Times New Roman" panose="02020603050405020304" pitchFamily="18" charset="0"/>
              <a:cs typeface="Times New Roman" panose="02020603050405020304" pitchFamily="18" charset="0"/>
            </a:endParaRPr>
          </a:p>
        </p:txBody>
      </p:sp>
      <p:sp>
        <p:nvSpPr>
          <p:cNvPr id="5" name="4 CuadroTexto"/>
          <p:cNvSpPr txBox="1"/>
          <p:nvPr/>
        </p:nvSpPr>
        <p:spPr>
          <a:xfrm>
            <a:off x="121187" y="1757652"/>
            <a:ext cx="3613531" cy="5078313"/>
          </a:xfrm>
          <a:prstGeom prst="rect">
            <a:avLst/>
          </a:prstGeom>
          <a:noFill/>
        </p:spPr>
        <p:txBody>
          <a:bodyPr wrap="square" rtlCol="0">
            <a:spAutoFit/>
          </a:bodyPr>
          <a:lstStyle/>
          <a:p>
            <a:pPr algn="ctr"/>
            <a:r>
              <a:rPr lang="en-US" sz="1800" b="1" dirty="0">
                <a:solidFill>
                  <a:srgbClr val="0070C0"/>
                </a:solidFill>
                <a:latin typeface="Times New Roman" panose="02020603050405020304" pitchFamily="18" charset="0"/>
                <a:cs typeface="Times New Roman" panose="02020603050405020304" pitchFamily="18" charset="0"/>
              </a:rPr>
              <a:t>Todo Sistema de informacion almacena Datos, y cada Dato debe tener un formato, y un tipo de datos, para que la misma pueda tener coherencia, por Ejemplo no puedo hacer operaciones matematicas con datos en textos, aunque si puedo concatenar sus Letras, palabras, etc,  como Ejemplo las ventas en una columna, todo los datos guardados alli deben de un tipo numero para poder sumar, restar, mult, sacar promedio, etc. Por ello se hace necesario que los tipos de datos sean definidos en una tabla al momento de su creacion, y que el Sistema tenga sus restrinciones etc.</a:t>
            </a:r>
            <a:endParaRPr lang="es-DO" sz="1800" b="1" dirty="0">
              <a:solidFill>
                <a:srgbClr val="0070C0"/>
              </a:solidFill>
              <a:latin typeface="Times New Roman" panose="02020603050405020304" pitchFamily="18" charset="0"/>
              <a:cs typeface="Times New Roman" panose="02020603050405020304" pitchFamily="18" charset="0"/>
            </a:endParaRPr>
          </a:p>
        </p:txBody>
      </p:sp>
      <p:sp>
        <p:nvSpPr>
          <p:cNvPr id="6" name="5 Flecha abajo"/>
          <p:cNvSpPr/>
          <p:nvPr/>
        </p:nvSpPr>
        <p:spPr>
          <a:xfrm>
            <a:off x="2301708" y="1381004"/>
            <a:ext cx="297455" cy="264405"/>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latin typeface="Times New Roman" panose="02020603050405020304" pitchFamily="18" charset="0"/>
              <a:cs typeface="Times New Roman" panose="02020603050405020304" pitchFamily="18" charset="0"/>
            </a:endParaRPr>
          </a:p>
        </p:txBody>
      </p:sp>
      <p:pic>
        <p:nvPicPr>
          <p:cNvPr id="7" name="Picture 2" descr="Cómo usar emojis en tu campaña de marketing – Multiplicalia.com"/>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28988" y="822157"/>
            <a:ext cx="1133933" cy="9354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111696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DAA62E30-2367-8467-DD47-B268140F2D89}"/>
              </a:ext>
            </a:extLst>
          </p:cNvPr>
          <p:cNvPicPr>
            <a:picLocks noChangeAspect="1"/>
          </p:cNvPicPr>
          <p:nvPr/>
        </p:nvPicPr>
        <p:blipFill>
          <a:blip r:embed="rId2"/>
          <a:stretch>
            <a:fillRect/>
          </a:stretch>
        </p:blipFill>
        <p:spPr>
          <a:xfrm>
            <a:off x="2228849" y="1445101"/>
            <a:ext cx="9553575" cy="4527073"/>
          </a:xfrm>
          <a:prstGeom prst="rect">
            <a:avLst/>
          </a:prstGeom>
        </p:spPr>
      </p:pic>
      <p:pic>
        <p:nvPicPr>
          <p:cNvPr id="4" name="Imagen 3">
            <a:extLst>
              <a:ext uri="{FF2B5EF4-FFF2-40B4-BE49-F238E27FC236}">
                <a16:creationId xmlns:a16="http://schemas.microsoft.com/office/drawing/2014/main" id="{46A98DD3-3848-DD00-79FB-1A4B5B180C24}"/>
              </a:ext>
            </a:extLst>
          </p:cNvPr>
          <p:cNvPicPr>
            <a:picLocks noChangeAspect="1"/>
          </p:cNvPicPr>
          <p:nvPr/>
        </p:nvPicPr>
        <p:blipFill>
          <a:blip r:embed="rId3"/>
          <a:stretch>
            <a:fillRect/>
          </a:stretch>
        </p:blipFill>
        <p:spPr>
          <a:xfrm>
            <a:off x="179269" y="1673343"/>
            <a:ext cx="2097206" cy="2091109"/>
          </a:xfrm>
          <a:prstGeom prst="rect">
            <a:avLst/>
          </a:prstGeom>
        </p:spPr>
      </p:pic>
      <p:pic>
        <p:nvPicPr>
          <p:cNvPr id="5" name="Picture 2" descr="Borrar archivo delete - Iconos Interfaz de usuario y Gestos">
            <a:extLst>
              <a:ext uri="{FF2B5EF4-FFF2-40B4-BE49-F238E27FC236}">
                <a16:creationId xmlns:a16="http://schemas.microsoft.com/office/drawing/2014/main" id="{0D8113AD-723B-94F3-948C-0C6C0EE034E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8813" y="3992694"/>
            <a:ext cx="1730493" cy="17304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73527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D59929F7-D7DC-F1A7-21A4-6936A9D74AC5}"/>
              </a:ext>
            </a:extLst>
          </p:cNvPr>
          <p:cNvPicPr>
            <a:picLocks noChangeAspect="1"/>
          </p:cNvPicPr>
          <p:nvPr/>
        </p:nvPicPr>
        <p:blipFill>
          <a:blip r:embed="rId2"/>
          <a:stretch>
            <a:fillRect/>
          </a:stretch>
        </p:blipFill>
        <p:spPr>
          <a:xfrm>
            <a:off x="3152774" y="1180272"/>
            <a:ext cx="8658225" cy="4825240"/>
          </a:xfrm>
          <a:prstGeom prst="rect">
            <a:avLst/>
          </a:prstGeom>
        </p:spPr>
      </p:pic>
      <p:pic>
        <p:nvPicPr>
          <p:cNvPr id="4" name="Imagen 3">
            <a:extLst>
              <a:ext uri="{FF2B5EF4-FFF2-40B4-BE49-F238E27FC236}">
                <a16:creationId xmlns:a16="http://schemas.microsoft.com/office/drawing/2014/main" id="{B8BF2777-15E6-C5F8-474C-3F6BD20B346F}"/>
              </a:ext>
            </a:extLst>
          </p:cNvPr>
          <p:cNvPicPr>
            <a:picLocks noChangeAspect="1"/>
          </p:cNvPicPr>
          <p:nvPr/>
        </p:nvPicPr>
        <p:blipFill>
          <a:blip r:embed="rId3"/>
          <a:stretch>
            <a:fillRect/>
          </a:stretch>
        </p:blipFill>
        <p:spPr>
          <a:xfrm>
            <a:off x="484069" y="1337891"/>
            <a:ext cx="2097206" cy="2091109"/>
          </a:xfrm>
          <a:prstGeom prst="rect">
            <a:avLst/>
          </a:prstGeom>
        </p:spPr>
      </p:pic>
      <p:pic>
        <p:nvPicPr>
          <p:cNvPr id="5" name="Picture 2" descr="Borrar archivo delete - Iconos Interfaz de usuario y Gestos">
            <a:extLst>
              <a:ext uri="{FF2B5EF4-FFF2-40B4-BE49-F238E27FC236}">
                <a16:creationId xmlns:a16="http://schemas.microsoft.com/office/drawing/2014/main" id="{83243387-C5A8-3E00-0514-38EC58F4B1B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0782" y="3889257"/>
            <a:ext cx="1730493" cy="17304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000815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44FC7464-28E7-C092-C823-0E6685DD34AB}"/>
              </a:ext>
            </a:extLst>
          </p:cNvPr>
          <p:cNvPicPr>
            <a:picLocks noChangeAspect="1"/>
          </p:cNvPicPr>
          <p:nvPr/>
        </p:nvPicPr>
        <p:blipFill>
          <a:blip r:embed="rId2"/>
          <a:stretch>
            <a:fillRect/>
          </a:stretch>
        </p:blipFill>
        <p:spPr>
          <a:xfrm>
            <a:off x="2332185" y="1137047"/>
            <a:ext cx="9572004" cy="4888706"/>
          </a:xfrm>
          <a:prstGeom prst="rect">
            <a:avLst/>
          </a:prstGeom>
        </p:spPr>
      </p:pic>
      <p:pic>
        <p:nvPicPr>
          <p:cNvPr id="28674" name="Picture 2" descr="Choice, choose, done, feature, select, survey, tab icon - Download on  Iconfinder">
            <a:extLst>
              <a:ext uri="{FF2B5EF4-FFF2-40B4-BE49-F238E27FC236}">
                <a16:creationId xmlns:a16="http://schemas.microsoft.com/office/drawing/2014/main" id="{70E677A5-A910-A88F-06E2-BB47BBE1C2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5929" y="3719883"/>
            <a:ext cx="1952625" cy="1952625"/>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n 5">
            <a:extLst>
              <a:ext uri="{FF2B5EF4-FFF2-40B4-BE49-F238E27FC236}">
                <a16:creationId xmlns:a16="http://schemas.microsoft.com/office/drawing/2014/main" id="{AE8BCD94-0AA1-B343-2601-A6B492B73B2F}"/>
              </a:ext>
            </a:extLst>
          </p:cNvPr>
          <p:cNvPicPr>
            <a:picLocks noChangeAspect="1"/>
          </p:cNvPicPr>
          <p:nvPr/>
        </p:nvPicPr>
        <p:blipFill>
          <a:blip r:embed="rId4"/>
          <a:stretch>
            <a:fillRect/>
          </a:stretch>
        </p:blipFill>
        <p:spPr>
          <a:xfrm>
            <a:off x="153164" y="1337891"/>
            <a:ext cx="2097206" cy="2091109"/>
          </a:xfrm>
          <a:prstGeom prst="rect">
            <a:avLst/>
          </a:prstGeom>
        </p:spPr>
      </p:pic>
      <p:sp>
        <p:nvSpPr>
          <p:cNvPr id="7" name="CuadroTexto 6">
            <a:extLst>
              <a:ext uri="{FF2B5EF4-FFF2-40B4-BE49-F238E27FC236}">
                <a16:creationId xmlns:a16="http://schemas.microsoft.com/office/drawing/2014/main" id="{FCDCC11E-E4F9-DB31-2B9E-9A18FB82C204}"/>
              </a:ext>
            </a:extLst>
          </p:cNvPr>
          <p:cNvSpPr txBox="1"/>
          <p:nvPr/>
        </p:nvSpPr>
        <p:spPr>
          <a:xfrm>
            <a:off x="933450" y="219075"/>
            <a:ext cx="10763250" cy="584775"/>
          </a:xfrm>
          <a:prstGeom prst="rect">
            <a:avLst/>
          </a:prstGeom>
          <a:noFill/>
        </p:spPr>
        <p:txBody>
          <a:bodyPr wrap="square" rtlCol="0">
            <a:spAutoFit/>
          </a:bodyPr>
          <a:lstStyle/>
          <a:p>
            <a:pPr algn="ctr"/>
            <a:r>
              <a:rPr lang="en-GB" sz="1600" b="1" dirty="0"/>
              <a:t>EL Comando Select nos permite usarlo para traer y presentar datos, y lo podemos combianar con Where y condicionales, con join, etc.</a:t>
            </a:r>
            <a:endParaRPr lang="en-US" sz="1600" b="1" dirty="0"/>
          </a:p>
        </p:txBody>
      </p:sp>
    </p:spTree>
    <p:extLst>
      <p:ext uri="{BB962C8B-B14F-4D97-AF65-F5344CB8AC3E}">
        <p14:creationId xmlns:p14="http://schemas.microsoft.com/office/powerpoint/2010/main" val="26394031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A0C6F3B0-C851-CFB5-6A6A-AD853B82A876}"/>
              </a:ext>
            </a:extLst>
          </p:cNvPr>
          <p:cNvPicPr>
            <a:picLocks noChangeAspect="1"/>
          </p:cNvPicPr>
          <p:nvPr/>
        </p:nvPicPr>
        <p:blipFill>
          <a:blip r:embed="rId2"/>
          <a:stretch>
            <a:fillRect/>
          </a:stretch>
        </p:blipFill>
        <p:spPr>
          <a:xfrm>
            <a:off x="6805612" y="2933700"/>
            <a:ext cx="4391025" cy="2124075"/>
          </a:xfrm>
          <a:prstGeom prst="rect">
            <a:avLst/>
          </a:prstGeom>
        </p:spPr>
      </p:pic>
      <p:pic>
        <p:nvPicPr>
          <p:cNvPr id="4" name="Imagen 3">
            <a:extLst>
              <a:ext uri="{FF2B5EF4-FFF2-40B4-BE49-F238E27FC236}">
                <a16:creationId xmlns:a16="http://schemas.microsoft.com/office/drawing/2014/main" id="{F29E2E6D-4B1F-B421-D8CC-6A913B24CB5A}"/>
              </a:ext>
            </a:extLst>
          </p:cNvPr>
          <p:cNvPicPr>
            <a:picLocks noChangeAspect="1"/>
          </p:cNvPicPr>
          <p:nvPr/>
        </p:nvPicPr>
        <p:blipFill>
          <a:blip r:embed="rId3"/>
          <a:stretch>
            <a:fillRect/>
          </a:stretch>
        </p:blipFill>
        <p:spPr>
          <a:xfrm>
            <a:off x="404812" y="2933700"/>
            <a:ext cx="6400800" cy="2476500"/>
          </a:xfrm>
          <a:prstGeom prst="rect">
            <a:avLst/>
          </a:prstGeom>
        </p:spPr>
      </p:pic>
      <p:pic>
        <p:nvPicPr>
          <p:cNvPr id="5" name="Picture 2" descr="Choice, choose, done, feature, select, survey, tab icon - Download on  Iconfinder">
            <a:extLst>
              <a:ext uri="{FF2B5EF4-FFF2-40B4-BE49-F238E27FC236}">
                <a16:creationId xmlns:a16="http://schemas.microsoft.com/office/drawing/2014/main" id="{6B8BF1E7-DFA6-BE3D-AFB0-74C60A8203D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45254" y="471487"/>
            <a:ext cx="1952625" cy="1952625"/>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n 5">
            <a:extLst>
              <a:ext uri="{FF2B5EF4-FFF2-40B4-BE49-F238E27FC236}">
                <a16:creationId xmlns:a16="http://schemas.microsoft.com/office/drawing/2014/main" id="{6ACC9199-D84A-8E80-C9E1-4992664AA9DC}"/>
              </a:ext>
            </a:extLst>
          </p:cNvPr>
          <p:cNvPicPr>
            <a:picLocks noChangeAspect="1"/>
          </p:cNvPicPr>
          <p:nvPr/>
        </p:nvPicPr>
        <p:blipFill>
          <a:blip r:embed="rId5"/>
          <a:stretch>
            <a:fillRect/>
          </a:stretch>
        </p:blipFill>
        <p:spPr>
          <a:xfrm>
            <a:off x="4148048" y="333003"/>
            <a:ext cx="2097206" cy="2091109"/>
          </a:xfrm>
          <a:prstGeom prst="rect">
            <a:avLst/>
          </a:prstGeom>
        </p:spPr>
      </p:pic>
    </p:spTree>
    <p:extLst>
      <p:ext uri="{BB962C8B-B14F-4D97-AF65-F5344CB8AC3E}">
        <p14:creationId xmlns:p14="http://schemas.microsoft.com/office/powerpoint/2010/main" val="51809414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C7BFF9F7-008E-F779-19CB-276F868E2B85}"/>
              </a:ext>
            </a:extLst>
          </p:cNvPr>
          <p:cNvPicPr>
            <a:picLocks noChangeAspect="1"/>
          </p:cNvPicPr>
          <p:nvPr/>
        </p:nvPicPr>
        <p:blipFill>
          <a:blip r:embed="rId2"/>
          <a:stretch>
            <a:fillRect/>
          </a:stretch>
        </p:blipFill>
        <p:spPr>
          <a:xfrm>
            <a:off x="1952624" y="709213"/>
            <a:ext cx="10086975" cy="5439573"/>
          </a:xfrm>
          <a:prstGeom prst="rect">
            <a:avLst/>
          </a:prstGeom>
        </p:spPr>
      </p:pic>
      <p:pic>
        <p:nvPicPr>
          <p:cNvPr id="4" name="Picture 2" descr="Choice, choose, done, feature, select, survey, tab icon - Download on  Iconfinder">
            <a:extLst>
              <a:ext uri="{FF2B5EF4-FFF2-40B4-BE49-F238E27FC236}">
                <a16:creationId xmlns:a16="http://schemas.microsoft.com/office/drawing/2014/main" id="{032B5E81-5612-BD96-3B09-D2FCE95A77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5190" y="3719882"/>
            <a:ext cx="1952625" cy="1952625"/>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n 4">
            <a:extLst>
              <a:ext uri="{FF2B5EF4-FFF2-40B4-BE49-F238E27FC236}">
                <a16:creationId xmlns:a16="http://schemas.microsoft.com/office/drawing/2014/main" id="{807E1C82-2AE5-A446-7985-839E38DAD569}"/>
              </a:ext>
            </a:extLst>
          </p:cNvPr>
          <p:cNvPicPr>
            <a:picLocks noChangeAspect="1"/>
          </p:cNvPicPr>
          <p:nvPr/>
        </p:nvPicPr>
        <p:blipFill>
          <a:blip r:embed="rId4"/>
          <a:stretch>
            <a:fillRect/>
          </a:stretch>
        </p:blipFill>
        <p:spPr>
          <a:xfrm>
            <a:off x="152401" y="1337891"/>
            <a:ext cx="2097206" cy="2091109"/>
          </a:xfrm>
          <a:prstGeom prst="rect">
            <a:avLst/>
          </a:prstGeom>
        </p:spPr>
      </p:pic>
    </p:spTree>
    <p:extLst>
      <p:ext uri="{BB962C8B-B14F-4D97-AF65-F5344CB8AC3E}">
        <p14:creationId xmlns:p14="http://schemas.microsoft.com/office/powerpoint/2010/main" val="134241287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8FB7EC8D-9900-DC94-C2CF-E24A88214FF9}"/>
              </a:ext>
            </a:extLst>
          </p:cNvPr>
          <p:cNvPicPr>
            <a:picLocks noChangeAspect="1"/>
          </p:cNvPicPr>
          <p:nvPr/>
        </p:nvPicPr>
        <p:blipFill>
          <a:blip r:embed="rId2"/>
          <a:stretch>
            <a:fillRect/>
          </a:stretch>
        </p:blipFill>
        <p:spPr>
          <a:xfrm>
            <a:off x="4248150" y="458071"/>
            <a:ext cx="7577137" cy="4646458"/>
          </a:xfrm>
          <a:prstGeom prst="rect">
            <a:avLst/>
          </a:prstGeom>
        </p:spPr>
      </p:pic>
      <p:pic>
        <p:nvPicPr>
          <p:cNvPr id="4" name="Imagen 3">
            <a:extLst>
              <a:ext uri="{FF2B5EF4-FFF2-40B4-BE49-F238E27FC236}">
                <a16:creationId xmlns:a16="http://schemas.microsoft.com/office/drawing/2014/main" id="{E2A114D5-5C7B-C404-A023-ABA16D17D08C}"/>
              </a:ext>
            </a:extLst>
          </p:cNvPr>
          <p:cNvPicPr>
            <a:picLocks noChangeAspect="1"/>
          </p:cNvPicPr>
          <p:nvPr/>
        </p:nvPicPr>
        <p:blipFill>
          <a:blip r:embed="rId3"/>
          <a:stretch>
            <a:fillRect/>
          </a:stretch>
        </p:blipFill>
        <p:spPr>
          <a:xfrm>
            <a:off x="251672" y="619125"/>
            <a:ext cx="3608215" cy="3829050"/>
          </a:xfrm>
          <a:prstGeom prst="rect">
            <a:avLst/>
          </a:prstGeom>
        </p:spPr>
      </p:pic>
      <p:sp>
        <p:nvSpPr>
          <p:cNvPr id="6" name="CuadroTexto 5">
            <a:extLst>
              <a:ext uri="{FF2B5EF4-FFF2-40B4-BE49-F238E27FC236}">
                <a16:creationId xmlns:a16="http://schemas.microsoft.com/office/drawing/2014/main" id="{CC1C3838-59FD-E11D-12F4-46FFC4472839}"/>
              </a:ext>
            </a:extLst>
          </p:cNvPr>
          <p:cNvSpPr txBox="1"/>
          <p:nvPr/>
        </p:nvSpPr>
        <p:spPr>
          <a:xfrm>
            <a:off x="251671" y="5571322"/>
            <a:ext cx="11702203" cy="1015663"/>
          </a:xfrm>
          <a:prstGeom prst="rect">
            <a:avLst/>
          </a:prstGeom>
          <a:noFill/>
        </p:spPr>
        <p:txBody>
          <a:bodyPr wrap="square">
            <a:spAutoFit/>
          </a:bodyPr>
          <a:lstStyle/>
          <a:p>
            <a:pPr algn="just"/>
            <a:r>
              <a:rPr lang="es-ES" sz="2000" b="0" i="0" dirty="0">
                <a:solidFill>
                  <a:schemeClr val="tx1"/>
                </a:solidFill>
                <a:effectLst/>
                <a:latin typeface="+mj-lt"/>
              </a:rPr>
              <a:t>Con esto hemos visto cómo interactuar con la consola y SQL Server de forma básica, creando la base de datos, la tabla, insertando datos, actualizando datos, borrando datos y consultando datos, todo en la consola y validando en la parte gráfica.</a:t>
            </a:r>
            <a:endParaRPr lang="en-US" sz="2000" dirty="0">
              <a:solidFill>
                <a:schemeClr val="tx1"/>
              </a:solidFill>
              <a:latin typeface="+mj-lt"/>
            </a:endParaRPr>
          </a:p>
        </p:txBody>
      </p:sp>
    </p:spTree>
    <p:extLst>
      <p:ext uri="{BB962C8B-B14F-4D97-AF65-F5344CB8AC3E}">
        <p14:creationId xmlns:p14="http://schemas.microsoft.com/office/powerpoint/2010/main" val="107702480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9DA4FF81-62F0-A68F-BC69-7EAE26B32A02}"/>
              </a:ext>
            </a:extLst>
          </p:cNvPr>
          <p:cNvPicPr>
            <a:picLocks noChangeAspect="1"/>
          </p:cNvPicPr>
          <p:nvPr/>
        </p:nvPicPr>
        <p:blipFill>
          <a:blip r:embed="rId2"/>
          <a:stretch>
            <a:fillRect/>
          </a:stretch>
        </p:blipFill>
        <p:spPr>
          <a:xfrm>
            <a:off x="552450" y="2207781"/>
            <a:ext cx="1885950" cy="2139206"/>
          </a:xfrm>
          <a:prstGeom prst="rect">
            <a:avLst/>
          </a:prstGeom>
        </p:spPr>
      </p:pic>
      <p:sp>
        <p:nvSpPr>
          <p:cNvPr id="3" name="CuadroTexto 2">
            <a:extLst>
              <a:ext uri="{FF2B5EF4-FFF2-40B4-BE49-F238E27FC236}">
                <a16:creationId xmlns:a16="http://schemas.microsoft.com/office/drawing/2014/main" id="{E5554E12-A5EF-A029-4563-C49434E919FC}"/>
              </a:ext>
            </a:extLst>
          </p:cNvPr>
          <p:cNvSpPr txBox="1"/>
          <p:nvPr/>
        </p:nvSpPr>
        <p:spPr>
          <a:xfrm>
            <a:off x="1095375" y="246162"/>
            <a:ext cx="10629900" cy="400110"/>
          </a:xfrm>
          <a:prstGeom prst="rect">
            <a:avLst/>
          </a:prstGeom>
          <a:noFill/>
        </p:spPr>
        <p:txBody>
          <a:bodyPr wrap="square">
            <a:spAutoFit/>
          </a:bodyPr>
          <a:lstStyle/>
          <a:p>
            <a:pPr algn="ctr"/>
            <a:r>
              <a:rPr lang="es-ES" sz="2000" b="1" dirty="0"/>
              <a:t>Modo Gráfico con Comandos de Consulta:</a:t>
            </a:r>
          </a:p>
        </p:txBody>
      </p:sp>
      <p:pic>
        <p:nvPicPr>
          <p:cNvPr id="5" name="Imagen 4">
            <a:extLst>
              <a:ext uri="{FF2B5EF4-FFF2-40B4-BE49-F238E27FC236}">
                <a16:creationId xmlns:a16="http://schemas.microsoft.com/office/drawing/2014/main" id="{BB60FDB9-0123-85ED-85FE-D86C53044F0F}"/>
              </a:ext>
            </a:extLst>
          </p:cNvPr>
          <p:cNvPicPr>
            <a:picLocks noChangeAspect="1"/>
          </p:cNvPicPr>
          <p:nvPr/>
        </p:nvPicPr>
        <p:blipFill>
          <a:blip r:embed="rId3"/>
          <a:stretch>
            <a:fillRect/>
          </a:stretch>
        </p:blipFill>
        <p:spPr>
          <a:xfrm>
            <a:off x="3480626" y="1630479"/>
            <a:ext cx="7611998" cy="4581249"/>
          </a:xfrm>
          <a:prstGeom prst="rect">
            <a:avLst/>
          </a:prstGeom>
        </p:spPr>
      </p:pic>
      <p:sp>
        <p:nvSpPr>
          <p:cNvPr id="6" name="CuadroTexto 5">
            <a:extLst>
              <a:ext uri="{FF2B5EF4-FFF2-40B4-BE49-F238E27FC236}">
                <a16:creationId xmlns:a16="http://schemas.microsoft.com/office/drawing/2014/main" id="{F738858B-FD5C-98FE-10A0-34F1FF0F5FDB}"/>
              </a:ext>
            </a:extLst>
          </p:cNvPr>
          <p:cNvSpPr txBox="1"/>
          <p:nvPr/>
        </p:nvSpPr>
        <p:spPr>
          <a:xfrm>
            <a:off x="190500" y="646272"/>
            <a:ext cx="3886200" cy="1200329"/>
          </a:xfrm>
          <a:prstGeom prst="rect">
            <a:avLst/>
          </a:prstGeom>
          <a:noFill/>
        </p:spPr>
        <p:txBody>
          <a:bodyPr wrap="square" rtlCol="0">
            <a:spAutoFit/>
          </a:bodyPr>
          <a:lstStyle/>
          <a:p>
            <a:r>
              <a:rPr lang="en-GB" sz="2400" b="1" dirty="0">
                <a:solidFill>
                  <a:srgbClr val="0070C0"/>
                </a:solidFill>
              </a:rPr>
              <a:t>CREATE DATA BASE.</a:t>
            </a:r>
          </a:p>
          <a:p>
            <a:r>
              <a:rPr lang="en-GB" sz="2400" b="1" dirty="0">
                <a:solidFill>
                  <a:srgbClr val="0070C0"/>
                </a:solidFill>
              </a:rPr>
              <a:t>USE DATABASE.</a:t>
            </a:r>
          </a:p>
          <a:p>
            <a:r>
              <a:rPr lang="en-GB" sz="2400" b="1" dirty="0">
                <a:solidFill>
                  <a:srgbClr val="0070C0"/>
                </a:solidFill>
              </a:rPr>
              <a:t>CREATE TABLE.</a:t>
            </a:r>
            <a:endParaRPr lang="en-US" sz="2400" b="1" dirty="0">
              <a:solidFill>
                <a:srgbClr val="0070C0"/>
              </a:solidFill>
            </a:endParaRPr>
          </a:p>
        </p:txBody>
      </p:sp>
    </p:spTree>
    <p:extLst>
      <p:ext uri="{BB962C8B-B14F-4D97-AF65-F5344CB8AC3E}">
        <p14:creationId xmlns:p14="http://schemas.microsoft.com/office/powerpoint/2010/main" val="364012436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E9B1802A-3C30-F5F8-CC29-22EAA728C473}"/>
              </a:ext>
            </a:extLst>
          </p:cNvPr>
          <p:cNvSpPr txBox="1"/>
          <p:nvPr/>
        </p:nvSpPr>
        <p:spPr>
          <a:xfrm>
            <a:off x="2809874" y="1624938"/>
            <a:ext cx="9115425" cy="4401205"/>
          </a:xfrm>
          <a:prstGeom prst="rect">
            <a:avLst/>
          </a:prstGeom>
          <a:noFill/>
        </p:spPr>
        <p:txBody>
          <a:bodyPr wrap="square">
            <a:spAutoFit/>
          </a:bodyPr>
          <a:lstStyle/>
          <a:p>
            <a:pPr algn="just"/>
            <a:r>
              <a:rPr lang="es-ES" sz="2000" b="1" dirty="0">
                <a:highlight>
                  <a:srgbClr val="FFFF00"/>
                </a:highlight>
              </a:rPr>
              <a:t>CREATE DATABASE: </a:t>
            </a:r>
            <a:r>
              <a:rPr lang="es-ES" sz="2000" dirty="0"/>
              <a:t>Esta instrucción se utiliza para crear una nueva base de datos en el sistema de gestión de bases de datos (DBMS). Define el esquema de la base de datos, incluidas sus tablas, relaciones, índices y otros objetos.</a:t>
            </a:r>
          </a:p>
          <a:p>
            <a:pPr algn="just"/>
            <a:endParaRPr lang="es-ES" sz="2000" dirty="0"/>
          </a:p>
          <a:p>
            <a:pPr algn="just"/>
            <a:r>
              <a:rPr lang="es-ES" sz="2000" b="1" dirty="0">
                <a:highlight>
                  <a:srgbClr val="FFFF00"/>
                </a:highlight>
              </a:rPr>
              <a:t>USE DATABASE: </a:t>
            </a:r>
            <a:r>
              <a:rPr lang="es-ES" sz="2000" dirty="0"/>
              <a:t>La instrucción USE se utiliza para seleccionar una base de datos específica en la que se trabajarán las operaciones posteriores. Después de usar esta instrucción, todas las operaciones de consulta y manipulación de datos se aplicarán a la base de datos seleccionada.</a:t>
            </a:r>
          </a:p>
          <a:p>
            <a:pPr algn="just"/>
            <a:endParaRPr lang="es-ES" sz="2000" dirty="0"/>
          </a:p>
          <a:p>
            <a:pPr algn="just"/>
            <a:r>
              <a:rPr lang="es-ES" sz="2000" b="1" dirty="0">
                <a:highlight>
                  <a:srgbClr val="FFFF00"/>
                </a:highlight>
              </a:rPr>
              <a:t>CREATE TABLE: </a:t>
            </a:r>
            <a:r>
              <a:rPr lang="es-ES" sz="2000" dirty="0"/>
              <a:t>Esta instrucción se utiliza para crear una nueva tabla dentro de la base de datos seleccionada. Define la estructura de la tabla, incluidas sus columnas, tipos de datos, restricciones y otros atributos. Una vez creada, la tabla está lista para almacenar datos relacionados en filas y columnas.</a:t>
            </a:r>
            <a:endParaRPr lang="en-US" sz="2000" dirty="0"/>
          </a:p>
        </p:txBody>
      </p:sp>
      <p:pic>
        <p:nvPicPr>
          <p:cNvPr id="4" name="Imagen 3">
            <a:extLst>
              <a:ext uri="{FF2B5EF4-FFF2-40B4-BE49-F238E27FC236}">
                <a16:creationId xmlns:a16="http://schemas.microsoft.com/office/drawing/2014/main" id="{65EAFFD0-7119-57AA-4ADD-847F0F316BB9}"/>
              </a:ext>
            </a:extLst>
          </p:cNvPr>
          <p:cNvPicPr>
            <a:picLocks noChangeAspect="1"/>
          </p:cNvPicPr>
          <p:nvPr/>
        </p:nvPicPr>
        <p:blipFill>
          <a:blip r:embed="rId2"/>
          <a:stretch>
            <a:fillRect/>
          </a:stretch>
        </p:blipFill>
        <p:spPr>
          <a:xfrm>
            <a:off x="114300" y="2545684"/>
            <a:ext cx="2412087" cy="2559715"/>
          </a:xfrm>
          <a:prstGeom prst="rect">
            <a:avLst/>
          </a:prstGeom>
        </p:spPr>
      </p:pic>
      <p:sp>
        <p:nvSpPr>
          <p:cNvPr id="5" name="CuadroTexto 4">
            <a:extLst>
              <a:ext uri="{FF2B5EF4-FFF2-40B4-BE49-F238E27FC236}">
                <a16:creationId xmlns:a16="http://schemas.microsoft.com/office/drawing/2014/main" id="{02BC5286-8C3F-9637-5EAC-76BDFD62742E}"/>
              </a:ext>
            </a:extLst>
          </p:cNvPr>
          <p:cNvSpPr txBox="1"/>
          <p:nvPr/>
        </p:nvSpPr>
        <p:spPr>
          <a:xfrm>
            <a:off x="266699" y="266700"/>
            <a:ext cx="11658599" cy="584775"/>
          </a:xfrm>
          <a:prstGeom prst="rect">
            <a:avLst/>
          </a:prstGeom>
          <a:noFill/>
        </p:spPr>
        <p:txBody>
          <a:bodyPr wrap="square" rtlCol="0">
            <a:spAutoFit/>
          </a:bodyPr>
          <a:lstStyle/>
          <a:p>
            <a:pPr algn="ctr"/>
            <a:r>
              <a:rPr lang="en-US" sz="3200" b="1" i="0" dirty="0">
                <a:solidFill>
                  <a:schemeClr val="tx1"/>
                </a:solidFill>
                <a:effectLst/>
                <a:highlight>
                  <a:srgbClr val="00FF00"/>
                </a:highlight>
                <a:latin typeface="+mj-lt"/>
              </a:rPr>
              <a:t>Vamos a comprender estos conceptos fundamentales.</a:t>
            </a:r>
            <a:endParaRPr lang="en-US" sz="2400" b="1" dirty="0">
              <a:solidFill>
                <a:schemeClr val="tx1"/>
              </a:solidFill>
              <a:highlight>
                <a:srgbClr val="00FF00"/>
              </a:highlight>
              <a:latin typeface="+mj-lt"/>
            </a:endParaRPr>
          </a:p>
        </p:txBody>
      </p:sp>
    </p:spTree>
    <p:extLst>
      <p:ext uri="{BB962C8B-B14F-4D97-AF65-F5344CB8AC3E}">
        <p14:creationId xmlns:p14="http://schemas.microsoft.com/office/powerpoint/2010/main" val="56046047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15"/>
          <p:cNvSpPr txBox="1"/>
          <p:nvPr/>
        </p:nvSpPr>
        <p:spPr>
          <a:xfrm>
            <a:off x="385550" y="250799"/>
            <a:ext cx="11392468" cy="120032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DO" sz="1800" b="0" i="0" u="none" strike="noStrike" cap="none" dirty="0">
                <a:solidFill>
                  <a:srgbClr val="008000"/>
                </a:solidFill>
                <a:latin typeface="Consolas"/>
                <a:ea typeface="Consolas"/>
                <a:cs typeface="Consolas"/>
                <a:sym typeface="Consolas"/>
              </a:rPr>
              <a:t>--OTRA FORMA ES CERRAR LA BASE DE DATOS ANTES DE APLICAR CAMBIOS, Y EN UNA NUEVA VENTANA PODEMOS ESCRIBIR LO SIGUIENTE:</a:t>
            </a:r>
            <a:endParaRPr sz="1800" dirty="0">
              <a:solidFill>
                <a:srgbClr val="000000"/>
              </a:solidFill>
              <a:latin typeface="Consolas"/>
              <a:ea typeface="Consolas"/>
              <a:cs typeface="Consolas"/>
              <a:sym typeface="Consolas"/>
            </a:endParaRPr>
          </a:p>
          <a:p>
            <a:pPr marL="0" marR="0" lvl="0" indent="0" algn="l" rtl="0">
              <a:spcBef>
                <a:spcPts val="0"/>
              </a:spcBef>
              <a:spcAft>
                <a:spcPts val="0"/>
              </a:spcAft>
              <a:buNone/>
            </a:pPr>
            <a:r>
              <a:rPr lang="es-DO" sz="1800" dirty="0">
                <a:solidFill>
                  <a:srgbClr val="0000FF"/>
                </a:solidFill>
                <a:latin typeface="Consolas"/>
                <a:ea typeface="Consolas"/>
                <a:cs typeface="Consolas"/>
                <a:sym typeface="Consolas"/>
              </a:rPr>
              <a:t>DROP</a:t>
            </a:r>
            <a:r>
              <a:rPr lang="es-DO" sz="1800" dirty="0">
                <a:solidFill>
                  <a:srgbClr val="000000"/>
                </a:solidFill>
                <a:latin typeface="Consolas"/>
                <a:ea typeface="Consolas"/>
                <a:cs typeface="Consolas"/>
                <a:sym typeface="Consolas"/>
              </a:rPr>
              <a:t> </a:t>
            </a:r>
            <a:r>
              <a:rPr lang="es-DO" sz="1800" dirty="0">
                <a:solidFill>
                  <a:srgbClr val="0000FF"/>
                </a:solidFill>
                <a:latin typeface="Consolas"/>
                <a:ea typeface="Consolas"/>
                <a:cs typeface="Consolas"/>
                <a:sym typeface="Consolas"/>
              </a:rPr>
              <a:t>DATABASE</a:t>
            </a:r>
            <a:r>
              <a:rPr lang="es-DO" sz="1800" dirty="0">
                <a:solidFill>
                  <a:srgbClr val="000000"/>
                </a:solidFill>
                <a:latin typeface="Consolas"/>
                <a:ea typeface="Consolas"/>
                <a:cs typeface="Consolas"/>
                <a:sym typeface="Consolas"/>
              </a:rPr>
              <a:t> AGENDA_MIS_CONTACTOS_v2</a:t>
            </a:r>
            <a:r>
              <a:rPr lang="es-DO" sz="1800" dirty="0">
                <a:solidFill>
                  <a:srgbClr val="808080"/>
                </a:solidFill>
                <a:latin typeface="Consolas"/>
                <a:ea typeface="Consolas"/>
                <a:cs typeface="Consolas"/>
                <a:sym typeface="Consolas"/>
              </a:rPr>
              <a:t>;</a:t>
            </a:r>
            <a:endParaRPr sz="1800" dirty="0">
              <a:solidFill>
                <a:srgbClr val="000000"/>
              </a:solidFill>
              <a:latin typeface="Consolas"/>
              <a:ea typeface="Consolas"/>
              <a:cs typeface="Consolas"/>
              <a:sym typeface="Consolas"/>
            </a:endParaRPr>
          </a:p>
          <a:p>
            <a:pPr marL="0" marR="0" lvl="0" indent="0" algn="l" rtl="0">
              <a:spcBef>
                <a:spcPts val="0"/>
              </a:spcBef>
              <a:spcAft>
                <a:spcPts val="0"/>
              </a:spcAft>
              <a:buNone/>
            </a:pPr>
            <a:r>
              <a:rPr lang="es-DO" sz="1800" dirty="0">
                <a:solidFill>
                  <a:srgbClr val="0000FF"/>
                </a:solidFill>
                <a:latin typeface="Consolas"/>
                <a:ea typeface="Consolas"/>
                <a:cs typeface="Consolas"/>
                <a:sym typeface="Consolas"/>
              </a:rPr>
              <a:t>GO</a:t>
            </a:r>
            <a:endParaRPr sz="1800" dirty="0">
              <a:solidFill>
                <a:srgbClr val="000000"/>
              </a:solidFill>
              <a:latin typeface="Consolas"/>
              <a:ea typeface="Consolas"/>
              <a:cs typeface="Consolas"/>
              <a:sym typeface="Consolas"/>
            </a:endParaRPr>
          </a:p>
        </p:txBody>
      </p:sp>
      <p:sp>
        <p:nvSpPr>
          <p:cNvPr id="105" name="Google Shape;105;p15"/>
          <p:cNvSpPr txBox="1"/>
          <p:nvPr/>
        </p:nvSpPr>
        <p:spPr>
          <a:xfrm>
            <a:off x="590834" y="1727791"/>
            <a:ext cx="11010300" cy="4525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800" dirty="0">
              <a:solidFill>
                <a:srgbClr val="000000"/>
              </a:solidFill>
              <a:latin typeface="Consolas"/>
              <a:ea typeface="Consolas"/>
              <a:cs typeface="Consolas"/>
              <a:sym typeface="Consolas"/>
            </a:endParaRPr>
          </a:p>
          <a:p>
            <a:pPr marL="0" marR="0" lvl="0" indent="0" algn="l" rtl="0">
              <a:spcBef>
                <a:spcPts val="0"/>
              </a:spcBef>
              <a:spcAft>
                <a:spcPts val="0"/>
              </a:spcAft>
              <a:buNone/>
            </a:pPr>
            <a:r>
              <a:rPr lang="es-DO" sz="1800" dirty="0">
                <a:solidFill>
                  <a:srgbClr val="008000"/>
                </a:solidFill>
                <a:latin typeface="Consolas"/>
                <a:ea typeface="Consolas"/>
                <a:cs typeface="Consolas"/>
                <a:sym typeface="Consolas"/>
              </a:rPr>
              <a:t>--CREAREMOS UNA NUEVA BASE DE DATOS LLAMADA AGENDA_MIS_CONTACTOSCREATE</a:t>
            </a:r>
            <a:endParaRPr sz="1800" dirty="0">
              <a:solidFill>
                <a:srgbClr val="000000"/>
              </a:solidFill>
              <a:latin typeface="Consolas"/>
              <a:ea typeface="Consolas"/>
              <a:cs typeface="Consolas"/>
              <a:sym typeface="Consolas"/>
            </a:endParaRPr>
          </a:p>
          <a:p>
            <a:pPr marL="0" marR="0" lvl="0" indent="0" algn="l" rtl="0">
              <a:spcBef>
                <a:spcPts val="0"/>
              </a:spcBef>
              <a:spcAft>
                <a:spcPts val="0"/>
              </a:spcAft>
              <a:buNone/>
            </a:pPr>
            <a:r>
              <a:rPr lang="es-DO" sz="1800" dirty="0">
                <a:solidFill>
                  <a:srgbClr val="0000FF"/>
                </a:solidFill>
                <a:latin typeface="Consolas"/>
                <a:ea typeface="Consolas"/>
                <a:cs typeface="Consolas"/>
                <a:sym typeface="Consolas"/>
              </a:rPr>
              <a:t>CREATE</a:t>
            </a:r>
            <a:r>
              <a:rPr lang="es-DO" sz="1800" dirty="0">
                <a:solidFill>
                  <a:srgbClr val="000000"/>
                </a:solidFill>
                <a:latin typeface="Consolas"/>
                <a:ea typeface="Consolas"/>
                <a:cs typeface="Consolas"/>
                <a:sym typeface="Consolas"/>
              </a:rPr>
              <a:t> </a:t>
            </a:r>
            <a:r>
              <a:rPr lang="es-DO" sz="1800" dirty="0">
                <a:solidFill>
                  <a:srgbClr val="0000FF"/>
                </a:solidFill>
                <a:latin typeface="Consolas"/>
                <a:ea typeface="Consolas"/>
                <a:cs typeface="Consolas"/>
                <a:sym typeface="Consolas"/>
              </a:rPr>
              <a:t>DATABASE</a:t>
            </a:r>
            <a:r>
              <a:rPr lang="es-DO" sz="1800" dirty="0">
                <a:solidFill>
                  <a:srgbClr val="000000"/>
                </a:solidFill>
                <a:latin typeface="Consolas"/>
                <a:ea typeface="Consolas"/>
                <a:cs typeface="Consolas"/>
                <a:sym typeface="Consolas"/>
              </a:rPr>
              <a:t> AGENDA_MIS_CONTACTOS_v2</a:t>
            </a:r>
            <a:r>
              <a:rPr lang="es-DO" sz="1800" dirty="0">
                <a:solidFill>
                  <a:srgbClr val="808080"/>
                </a:solidFill>
                <a:latin typeface="Consolas"/>
                <a:ea typeface="Consolas"/>
                <a:cs typeface="Consolas"/>
                <a:sym typeface="Consolas"/>
              </a:rPr>
              <a:t>;</a:t>
            </a:r>
            <a:endParaRPr sz="1800" dirty="0">
              <a:solidFill>
                <a:srgbClr val="000000"/>
              </a:solidFill>
              <a:latin typeface="Consolas"/>
              <a:ea typeface="Consolas"/>
              <a:cs typeface="Consolas"/>
              <a:sym typeface="Consolas"/>
            </a:endParaRPr>
          </a:p>
          <a:p>
            <a:pPr marL="0" marR="0" lvl="0" indent="0" algn="l" rtl="0">
              <a:spcBef>
                <a:spcPts val="0"/>
              </a:spcBef>
              <a:spcAft>
                <a:spcPts val="0"/>
              </a:spcAft>
              <a:buNone/>
            </a:pPr>
            <a:endParaRPr sz="1800" dirty="0">
              <a:solidFill>
                <a:srgbClr val="000000"/>
              </a:solidFill>
              <a:latin typeface="Consolas"/>
              <a:ea typeface="Consolas"/>
              <a:cs typeface="Consolas"/>
              <a:sym typeface="Consolas"/>
            </a:endParaRPr>
          </a:p>
          <a:p>
            <a:pPr marL="0" marR="0" lvl="0" indent="0" algn="l" rtl="0">
              <a:spcBef>
                <a:spcPts val="0"/>
              </a:spcBef>
              <a:spcAft>
                <a:spcPts val="0"/>
              </a:spcAft>
              <a:buNone/>
            </a:pPr>
            <a:r>
              <a:rPr lang="es-DO" sz="1800" dirty="0">
                <a:solidFill>
                  <a:srgbClr val="008000"/>
                </a:solidFill>
                <a:latin typeface="Consolas"/>
                <a:ea typeface="Consolas"/>
                <a:cs typeface="Consolas"/>
                <a:sym typeface="Consolas"/>
              </a:rPr>
              <a:t>--USAREMOS ESA BASE DE DATO </a:t>
            </a:r>
            <a:endParaRPr sz="1800" dirty="0">
              <a:solidFill>
                <a:srgbClr val="000000"/>
              </a:solidFill>
              <a:latin typeface="Consolas"/>
              <a:ea typeface="Consolas"/>
              <a:cs typeface="Consolas"/>
              <a:sym typeface="Consolas"/>
            </a:endParaRPr>
          </a:p>
          <a:p>
            <a:pPr marL="0" marR="0" lvl="0" indent="0" algn="l" rtl="0">
              <a:spcBef>
                <a:spcPts val="0"/>
              </a:spcBef>
              <a:spcAft>
                <a:spcPts val="0"/>
              </a:spcAft>
              <a:buNone/>
            </a:pPr>
            <a:endParaRPr sz="1800" dirty="0">
              <a:solidFill>
                <a:srgbClr val="000000"/>
              </a:solidFill>
              <a:latin typeface="Consolas"/>
              <a:ea typeface="Consolas"/>
              <a:cs typeface="Consolas"/>
              <a:sym typeface="Consolas"/>
            </a:endParaRPr>
          </a:p>
          <a:p>
            <a:pPr marL="0" marR="0" lvl="0" indent="0" algn="l" rtl="0">
              <a:spcBef>
                <a:spcPts val="0"/>
              </a:spcBef>
              <a:spcAft>
                <a:spcPts val="0"/>
              </a:spcAft>
              <a:buNone/>
            </a:pPr>
            <a:r>
              <a:rPr lang="es-DO" sz="1800" dirty="0">
                <a:solidFill>
                  <a:srgbClr val="0000FF"/>
                </a:solidFill>
                <a:latin typeface="Consolas"/>
                <a:ea typeface="Consolas"/>
                <a:cs typeface="Consolas"/>
                <a:sym typeface="Consolas"/>
              </a:rPr>
              <a:t>USE</a:t>
            </a:r>
            <a:r>
              <a:rPr lang="es-DO" sz="1800" dirty="0">
                <a:solidFill>
                  <a:srgbClr val="000000"/>
                </a:solidFill>
                <a:latin typeface="Consolas"/>
                <a:ea typeface="Consolas"/>
                <a:cs typeface="Consolas"/>
                <a:sym typeface="Consolas"/>
              </a:rPr>
              <a:t> AGENDA_MIS_CONTACTOS_v2</a:t>
            </a:r>
            <a:r>
              <a:rPr lang="es-DO" sz="1800" dirty="0">
                <a:solidFill>
                  <a:srgbClr val="808080"/>
                </a:solidFill>
                <a:latin typeface="Consolas"/>
                <a:ea typeface="Consolas"/>
                <a:cs typeface="Consolas"/>
                <a:sym typeface="Consolas"/>
              </a:rPr>
              <a:t>;</a:t>
            </a:r>
            <a:endParaRPr sz="1800" dirty="0">
              <a:solidFill>
                <a:srgbClr val="000000"/>
              </a:solidFill>
              <a:latin typeface="Consolas"/>
              <a:ea typeface="Consolas"/>
              <a:cs typeface="Consolas"/>
              <a:sym typeface="Consolas"/>
            </a:endParaRPr>
          </a:p>
          <a:p>
            <a:pPr marL="0" marR="0" lvl="0" indent="0" algn="l" rtl="0">
              <a:spcBef>
                <a:spcPts val="0"/>
              </a:spcBef>
              <a:spcAft>
                <a:spcPts val="0"/>
              </a:spcAft>
              <a:buNone/>
            </a:pPr>
            <a:r>
              <a:rPr lang="es-DO" sz="1800" dirty="0">
                <a:solidFill>
                  <a:srgbClr val="0000FF"/>
                </a:solidFill>
                <a:latin typeface="Consolas"/>
                <a:ea typeface="Consolas"/>
                <a:cs typeface="Consolas"/>
                <a:sym typeface="Consolas"/>
              </a:rPr>
              <a:t>GO</a:t>
            </a:r>
            <a:endParaRPr sz="1800" dirty="0">
              <a:solidFill>
                <a:srgbClr val="000000"/>
              </a:solidFill>
              <a:latin typeface="Consolas"/>
              <a:ea typeface="Consolas"/>
              <a:cs typeface="Consolas"/>
              <a:sym typeface="Consolas"/>
            </a:endParaRPr>
          </a:p>
          <a:p>
            <a:pPr marL="0" marR="0" lvl="0" indent="0" algn="l" rtl="0">
              <a:spcBef>
                <a:spcPts val="0"/>
              </a:spcBef>
              <a:spcAft>
                <a:spcPts val="0"/>
              </a:spcAft>
              <a:buNone/>
            </a:pPr>
            <a:endParaRPr sz="1800" dirty="0">
              <a:solidFill>
                <a:srgbClr val="000000"/>
              </a:solidFill>
              <a:latin typeface="Consolas"/>
              <a:ea typeface="Consolas"/>
              <a:cs typeface="Consolas"/>
              <a:sym typeface="Consolas"/>
            </a:endParaRPr>
          </a:p>
          <a:p>
            <a:pPr marL="0" marR="0" lvl="0" indent="0" algn="l" rtl="0">
              <a:spcBef>
                <a:spcPts val="0"/>
              </a:spcBef>
              <a:spcAft>
                <a:spcPts val="0"/>
              </a:spcAft>
              <a:buNone/>
            </a:pPr>
            <a:r>
              <a:rPr lang="es-DO" sz="1800" dirty="0">
                <a:solidFill>
                  <a:srgbClr val="008000"/>
                </a:solidFill>
                <a:latin typeface="Consolas"/>
                <a:ea typeface="Consolas"/>
                <a:cs typeface="Consolas"/>
                <a:sym typeface="Consolas"/>
              </a:rPr>
              <a:t>--CREAMOS UNA TABLA DE CATEGORÍA:</a:t>
            </a:r>
            <a:endParaRPr sz="1800" dirty="0">
              <a:solidFill>
                <a:srgbClr val="000000"/>
              </a:solidFill>
              <a:latin typeface="Consolas"/>
              <a:ea typeface="Consolas"/>
              <a:cs typeface="Consolas"/>
              <a:sym typeface="Consolas"/>
            </a:endParaRPr>
          </a:p>
          <a:p>
            <a:pPr marL="0" marR="0" lvl="0" indent="0" algn="l" rtl="0">
              <a:spcBef>
                <a:spcPts val="0"/>
              </a:spcBef>
              <a:spcAft>
                <a:spcPts val="0"/>
              </a:spcAft>
              <a:buNone/>
            </a:pPr>
            <a:endParaRPr sz="1800" dirty="0">
              <a:solidFill>
                <a:srgbClr val="000000"/>
              </a:solidFill>
              <a:latin typeface="Consolas"/>
              <a:ea typeface="Consolas"/>
              <a:cs typeface="Consolas"/>
              <a:sym typeface="Consolas"/>
            </a:endParaRPr>
          </a:p>
          <a:p>
            <a:pPr marL="0" marR="0" lvl="0" indent="0" algn="l" rtl="0">
              <a:spcBef>
                <a:spcPts val="0"/>
              </a:spcBef>
              <a:spcAft>
                <a:spcPts val="0"/>
              </a:spcAft>
              <a:buNone/>
            </a:pPr>
            <a:r>
              <a:rPr lang="es-DO" sz="1800" i="1" dirty="0">
                <a:solidFill>
                  <a:srgbClr val="0000FF"/>
                </a:solidFill>
                <a:latin typeface="Consolas"/>
                <a:ea typeface="Consolas"/>
                <a:cs typeface="Consolas"/>
                <a:sym typeface="Consolas"/>
              </a:rPr>
              <a:t>create</a:t>
            </a:r>
            <a:r>
              <a:rPr lang="es-DO" sz="1800" i="1" dirty="0">
                <a:solidFill>
                  <a:srgbClr val="000000"/>
                </a:solidFill>
                <a:latin typeface="Consolas"/>
                <a:ea typeface="Consolas"/>
                <a:cs typeface="Consolas"/>
                <a:sym typeface="Consolas"/>
              </a:rPr>
              <a:t> </a:t>
            </a:r>
            <a:r>
              <a:rPr lang="es-DO" sz="1800" i="1" dirty="0">
                <a:solidFill>
                  <a:srgbClr val="0000FF"/>
                </a:solidFill>
                <a:latin typeface="Consolas"/>
                <a:ea typeface="Consolas"/>
                <a:cs typeface="Consolas"/>
                <a:sym typeface="Consolas"/>
              </a:rPr>
              <a:t>table</a:t>
            </a:r>
            <a:r>
              <a:rPr lang="es-DO" sz="1800" i="1" dirty="0">
                <a:solidFill>
                  <a:srgbClr val="000000"/>
                </a:solidFill>
                <a:latin typeface="Consolas"/>
                <a:ea typeface="Consolas"/>
                <a:cs typeface="Consolas"/>
                <a:sym typeface="Consolas"/>
              </a:rPr>
              <a:t> CATEGORIA_CONTACTOS</a:t>
            </a:r>
            <a:endParaRPr i="1" dirty="0"/>
          </a:p>
          <a:p>
            <a:pPr marL="0" marR="0" lvl="0" indent="0" algn="l" rtl="0">
              <a:spcBef>
                <a:spcPts val="0"/>
              </a:spcBef>
              <a:spcAft>
                <a:spcPts val="0"/>
              </a:spcAft>
              <a:buNone/>
            </a:pPr>
            <a:r>
              <a:rPr lang="es-DO" sz="1800" i="1" dirty="0">
                <a:solidFill>
                  <a:srgbClr val="808080"/>
                </a:solidFill>
                <a:latin typeface="Consolas"/>
                <a:ea typeface="Consolas"/>
                <a:cs typeface="Consolas"/>
                <a:sym typeface="Consolas"/>
              </a:rPr>
              <a:t>(</a:t>
            </a:r>
            <a:endParaRPr sz="1800" i="1" dirty="0">
              <a:solidFill>
                <a:srgbClr val="000000"/>
              </a:solidFill>
              <a:latin typeface="Consolas"/>
              <a:ea typeface="Consolas"/>
              <a:cs typeface="Consolas"/>
              <a:sym typeface="Consolas"/>
            </a:endParaRPr>
          </a:p>
          <a:p>
            <a:pPr marL="0" marR="0" lvl="0" indent="0" algn="l" rtl="0">
              <a:spcBef>
                <a:spcPts val="0"/>
              </a:spcBef>
              <a:spcAft>
                <a:spcPts val="0"/>
              </a:spcAft>
              <a:buNone/>
            </a:pPr>
            <a:r>
              <a:rPr lang="es-DO" sz="1800" i="1" dirty="0">
                <a:solidFill>
                  <a:srgbClr val="000000"/>
                </a:solidFill>
                <a:latin typeface="Consolas"/>
                <a:ea typeface="Consolas"/>
                <a:cs typeface="Consolas"/>
                <a:sym typeface="Consolas"/>
              </a:rPr>
              <a:t> id_categoria </a:t>
            </a:r>
            <a:r>
              <a:rPr lang="es-DO" sz="1800" i="1" dirty="0">
                <a:solidFill>
                  <a:srgbClr val="0000FF"/>
                </a:solidFill>
                <a:latin typeface="Consolas"/>
                <a:ea typeface="Consolas"/>
                <a:cs typeface="Consolas"/>
                <a:sym typeface="Consolas"/>
              </a:rPr>
              <a:t>int</a:t>
            </a:r>
            <a:r>
              <a:rPr lang="es-DO" sz="1800" i="1" dirty="0">
                <a:solidFill>
                  <a:srgbClr val="000000"/>
                </a:solidFill>
                <a:latin typeface="Consolas"/>
                <a:ea typeface="Consolas"/>
                <a:cs typeface="Consolas"/>
                <a:sym typeface="Consolas"/>
              </a:rPr>
              <a:t> </a:t>
            </a:r>
            <a:r>
              <a:rPr lang="es-DO" sz="1800" i="1" dirty="0">
                <a:solidFill>
                  <a:srgbClr val="0000FF"/>
                </a:solidFill>
                <a:latin typeface="Consolas"/>
                <a:ea typeface="Consolas"/>
                <a:cs typeface="Consolas"/>
                <a:sym typeface="Consolas"/>
              </a:rPr>
              <a:t>primary</a:t>
            </a:r>
            <a:r>
              <a:rPr lang="es-DO" sz="1800" i="1" dirty="0">
                <a:solidFill>
                  <a:srgbClr val="000000"/>
                </a:solidFill>
                <a:latin typeface="Consolas"/>
                <a:ea typeface="Consolas"/>
                <a:cs typeface="Consolas"/>
                <a:sym typeface="Consolas"/>
              </a:rPr>
              <a:t> </a:t>
            </a:r>
            <a:r>
              <a:rPr lang="es-DO" sz="1800" i="1" dirty="0">
                <a:solidFill>
                  <a:srgbClr val="0000FF"/>
                </a:solidFill>
                <a:latin typeface="Consolas"/>
                <a:ea typeface="Consolas"/>
                <a:cs typeface="Consolas"/>
                <a:sym typeface="Consolas"/>
              </a:rPr>
              <a:t>key</a:t>
            </a:r>
            <a:r>
              <a:rPr lang="es-DO" sz="1800" i="1" dirty="0">
                <a:solidFill>
                  <a:srgbClr val="000000"/>
                </a:solidFill>
                <a:latin typeface="Consolas"/>
                <a:ea typeface="Consolas"/>
                <a:cs typeface="Consolas"/>
                <a:sym typeface="Consolas"/>
              </a:rPr>
              <a:t> </a:t>
            </a:r>
            <a:r>
              <a:rPr lang="es-DO" sz="1800" i="1" dirty="0">
                <a:solidFill>
                  <a:srgbClr val="0000FF"/>
                </a:solidFill>
                <a:latin typeface="Consolas"/>
                <a:ea typeface="Consolas"/>
                <a:cs typeface="Consolas"/>
                <a:sym typeface="Consolas"/>
              </a:rPr>
              <a:t>identity </a:t>
            </a:r>
            <a:r>
              <a:rPr lang="es-DO" sz="1800" i="1" dirty="0">
                <a:solidFill>
                  <a:srgbClr val="808080"/>
                </a:solidFill>
                <a:latin typeface="Consolas"/>
                <a:ea typeface="Consolas"/>
                <a:cs typeface="Consolas"/>
                <a:sym typeface="Consolas"/>
              </a:rPr>
              <a:t>(</a:t>
            </a:r>
            <a:r>
              <a:rPr lang="es-DO" sz="1800" i="1" dirty="0">
                <a:solidFill>
                  <a:srgbClr val="000000"/>
                </a:solidFill>
                <a:latin typeface="Consolas"/>
                <a:ea typeface="Consolas"/>
                <a:cs typeface="Consolas"/>
                <a:sym typeface="Consolas"/>
              </a:rPr>
              <a:t>1</a:t>
            </a:r>
            <a:r>
              <a:rPr lang="es-DO" sz="1800" i="1" dirty="0">
                <a:solidFill>
                  <a:srgbClr val="808080"/>
                </a:solidFill>
                <a:latin typeface="Consolas"/>
                <a:ea typeface="Consolas"/>
                <a:cs typeface="Consolas"/>
                <a:sym typeface="Consolas"/>
              </a:rPr>
              <a:t>,</a:t>
            </a:r>
            <a:r>
              <a:rPr lang="es-DO" sz="1800" i="1" dirty="0">
                <a:solidFill>
                  <a:srgbClr val="000000"/>
                </a:solidFill>
                <a:latin typeface="Consolas"/>
                <a:ea typeface="Consolas"/>
                <a:cs typeface="Consolas"/>
                <a:sym typeface="Consolas"/>
              </a:rPr>
              <a:t>1</a:t>
            </a:r>
            <a:r>
              <a:rPr lang="es-DO" sz="1800" i="1" dirty="0">
                <a:solidFill>
                  <a:srgbClr val="808080"/>
                </a:solidFill>
                <a:latin typeface="Consolas"/>
                <a:ea typeface="Consolas"/>
                <a:cs typeface="Consolas"/>
                <a:sym typeface="Consolas"/>
              </a:rPr>
              <a:t>),</a:t>
            </a:r>
            <a:endParaRPr sz="1800" i="1" dirty="0">
              <a:solidFill>
                <a:srgbClr val="000000"/>
              </a:solidFill>
              <a:latin typeface="Consolas"/>
              <a:ea typeface="Consolas"/>
              <a:cs typeface="Consolas"/>
              <a:sym typeface="Consolas"/>
            </a:endParaRPr>
          </a:p>
          <a:p>
            <a:pPr marL="0" marR="0" lvl="0" indent="0" algn="l" rtl="0">
              <a:spcBef>
                <a:spcPts val="0"/>
              </a:spcBef>
              <a:spcAft>
                <a:spcPts val="0"/>
              </a:spcAft>
              <a:buNone/>
            </a:pPr>
            <a:r>
              <a:rPr lang="es-DO" sz="1800" i="1" dirty="0">
                <a:solidFill>
                  <a:srgbClr val="000000"/>
                </a:solidFill>
                <a:latin typeface="Consolas"/>
                <a:ea typeface="Consolas"/>
                <a:cs typeface="Consolas"/>
                <a:sym typeface="Consolas"/>
              </a:rPr>
              <a:t> nombre_Categoria </a:t>
            </a:r>
            <a:r>
              <a:rPr lang="es-DO" sz="1800" i="1" dirty="0">
                <a:solidFill>
                  <a:srgbClr val="0000FF"/>
                </a:solidFill>
                <a:latin typeface="Consolas"/>
                <a:ea typeface="Consolas"/>
                <a:cs typeface="Consolas"/>
                <a:sym typeface="Consolas"/>
              </a:rPr>
              <a:t>varchar</a:t>
            </a:r>
            <a:r>
              <a:rPr lang="es-DO" sz="1800" i="1" dirty="0">
                <a:solidFill>
                  <a:srgbClr val="808080"/>
                </a:solidFill>
                <a:latin typeface="Consolas"/>
                <a:ea typeface="Consolas"/>
                <a:cs typeface="Consolas"/>
                <a:sym typeface="Consolas"/>
              </a:rPr>
              <a:t>(</a:t>
            </a:r>
            <a:r>
              <a:rPr lang="es-DO" sz="1800" i="1" dirty="0">
                <a:solidFill>
                  <a:srgbClr val="000000"/>
                </a:solidFill>
                <a:latin typeface="Consolas"/>
                <a:ea typeface="Consolas"/>
                <a:cs typeface="Consolas"/>
                <a:sym typeface="Consolas"/>
              </a:rPr>
              <a:t>120</a:t>
            </a:r>
            <a:r>
              <a:rPr lang="es-DO" sz="1800" i="1" dirty="0">
                <a:solidFill>
                  <a:srgbClr val="808080"/>
                </a:solidFill>
                <a:latin typeface="Consolas"/>
                <a:ea typeface="Consolas"/>
                <a:cs typeface="Consolas"/>
                <a:sym typeface="Consolas"/>
              </a:rPr>
              <a:t>),</a:t>
            </a:r>
            <a:endParaRPr sz="1800" i="1" dirty="0">
              <a:solidFill>
                <a:srgbClr val="000000"/>
              </a:solidFill>
              <a:latin typeface="Consolas"/>
              <a:ea typeface="Consolas"/>
              <a:cs typeface="Consolas"/>
              <a:sym typeface="Consolas"/>
            </a:endParaRPr>
          </a:p>
          <a:p>
            <a:pPr marL="0" marR="0" lvl="0" indent="0" algn="l" rtl="0">
              <a:spcBef>
                <a:spcPts val="0"/>
              </a:spcBef>
              <a:spcAft>
                <a:spcPts val="0"/>
              </a:spcAft>
              <a:buNone/>
            </a:pPr>
            <a:r>
              <a:rPr lang="es-DO" sz="1800" dirty="0">
                <a:solidFill>
                  <a:srgbClr val="808080"/>
                </a:solidFill>
                <a:latin typeface="Consolas"/>
                <a:ea typeface="Consolas"/>
                <a:cs typeface="Consolas"/>
                <a:sym typeface="Consolas"/>
              </a:rPr>
              <a:t>);</a:t>
            </a:r>
            <a:endParaRPr sz="1800" dirty="0">
              <a:solidFill>
                <a:schemeClr val="dk1"/>
              </a:solidFill>
              <a:latin typeface="Calibri"/>
              <a:ea typeface="Calibri"/>
              <a:cs typeface="Calibri"/>
              <a:sym typeface="Calibri"/>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DE503209-C585-2F60-9AC9-C7C4CE542D62}"/>
              </a:ext>
            </a:extLst>
          </p:cNvPr>
          <p:cNvPicPr>
            <a:picLocks noChangeAspect="1"/>
          </p:cNvPicPr>
          <p:nvPr/>
        </p:nvPicPr>
        <p:blipFill>
          <a:blip r:embed="rId2"/>
          <a:stretch>
            <a:fillRect/>
          </a:stretch>
        </p:blipFill>
        <p:spPr>
          <a:xfrm>
            <a:off x="4568077" y="2296392"/>
            <a:ext cx="7042898" cy="2371773"/>
          </a:xfrm>
          <a:prstGeom prst="rect">
            <a:avLst/>
          </a:prstGeom>
        </p:spPr>
      </p:pic>
      <p:sp>
        <p:nvSpPr>
          <p:cNvPr id="3" name="CuadroTexto 2">
            <a:extLst>
              <a:ext uri="{FF2B5EF4-FFF2-40B4-BE49-F238E27FC236}">
                <a16:creationId xmlns:a16="http://schemas.microsoft.com/office/drawing/2014/main" id="{6BBDE736-0542-0B69-FD8E-6A9B3260E504}"/>
              </a:ext>
            </a:extLst>
          </p:cNvPr>
          <p:cNvSpPr txBox="1"/>
          <p:nvPr/>
        </p:nvSpPr>
        <p:spPr>
          <a:xfrm>
            <a:off x="123825" y="996256"/>
            <a:ext cx="4124325" cy="3970318"/>
          </a:xfrm>
          <a:prstGeom prst="rect">
            <a:avLst/>
          </a:prstGeom>
          <a:noFill/>
        </p:spPr>
        <p:txBody>
          <a:bodyPr wrap="square" rtlCol="0">
            <a:spAutoFit/>
          </a:bodyPr>
          <a:lstStyle/>
          <a:p>
            <a:pPr algn="ctr"/>
            <a:r>
              <a:rPr lang="es-ES" sz="2800" dirty="0"/>
              <a:t>Esta ventana se abre cuando ejecutamos el código con </a:t>
            </a:r>
            <a:r>
              <a:rPr lang="es-ES" sz="2800" dirty="0">
                <a:highlight>
                  <a:srgbClr val="00FF00"/>
                </a:highlight>
              </a:rPr>
              <a:t>F5</a:t>
            </a:r>
            <a:r>
              <a:rPr lang="es-ES" sz="2800" dirty="0"/>
              <a:t> o seleccionamos la parte del código que queremos ejecutar. Aquí se muestra el resultado y el estado de esa ejecución.</a:t>
            </a:r>
            <a:endParaRPr lang="en-US" sz="2800" dirty="0"/>
          </a:p>
        </p:txBody>
      </p:sp>
    </p:spTree>
    <p:extLst>
      <p:ext uri="{BB962C8B-B14F-4D97-AF65-F5344CB8AC3E}">
        <p14:creationId xmlns:p14="http://schemas.microsoft.com/office/powerpoint/2010/main" val="1112744292"/>
      </p:ext>
    </p:extLst>
  </p:cSld>
  <p:clrMapOvr>
    <a:masterClrMapping/>
  </p:clrMapOvr>
</p:sld>
</file>

<file path=ppt/theme/theme1.xml><?xml version="1.0" encoding="utf-8"?>
<a:theme xmlns:a="http://schemas.openxmlformats.org/drawingml/2006/main"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Ion Boardroom</Template>
  <TotalTime>1300</TotalTime>
  <Words>13599</Words>
  <Application>Microsoft Office PowerPoint</Application>
  <PresentationFormat>Panorámica</PresentationFormat>
  <Paragraphs>958</Paragraphs>
  <Slides>162</Slides>
  <Notes>22</Notes>
  <HiddenSlides>0</HiddenSlides>
  <MMClips>5</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162</vt:i4>
      </vt:variant>
    </vt:vector>
  </HeadingPairs>
  <TitlesOfParts>
    <vt:vector size="170" baseType="lpstr">
      <vt:lpstr>Arial</vt:lpstr>
      <vt:lpstr>Calibri</vt:lpstr>
      <vt:lpstr>Roboto</vt:lpstr>
      <vt:lpstr>Open Sans</vt:lpstr>
      <vt:lpstr>Wingdings</vt:lpstr>
      <vt:lpstr>Times New Roman</vt:lpstr>
      <vt:lpstr>Consolas</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Juancito Peña Vizcaino</dc:creator>
  <cp:lastModifiedBy>Juancito Peña Vizcaino</cp:lastModifiedBy>
  <cp:revision>83</cp:revision>
  <dcterms:modified xsi:type="dcterms:W3CDTF">2024-07-30T15:52:11Z</dcterms:modified>
</cp:coreProperties>
</file>